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46"/>
  </p:normalViewPr>
  <p:slideViewPr>
    <p:cSldViewPr snapToGrid="0" snapToObjects="1">
      <p:cViewPr varScale="1">
        <p:scale>
          <a:sx n="85" d="100"/>
          <a:sy n="85" d="100"/>
        </p:scale>
        <p:origin x="1496" y="4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15 Conector recto"/>
          <p:cNvCxnSpPr>
            <a:cxnSpLocks/>
          </p:cNvCxnSpPr>
          <p:nvPr/>
        </p:nvCxnSpPr>
        <p:spPr>
          <a:xfrm>
            <a:off x="522512" y="116632"/>
            <a:ext cx="11669488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cxnSpLocks/>
          </p:cNvCxnSpPr>
          <p:nvPr/>
        </p:nvCxnSpPr>
        <p:spPr>
          <a:xfrm>
            <a:off x="522512" y="6741368"/>
            <a:ext cx="11669488" cy="0"/>
          </a:xfrm>
          <a:prstGeom prst="line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19 Conector recto"/>
          <p:cNvCxnSpPr>
            <a:cxnSpLocks/>
          </p:cNvCxnSpPr>
          <p:nvPr/>
        </p:nvCxnSpPr>
        <p:spPr>
          <a:xfrm>
            <a:off x="522512" y="116632"/>
            <a:ext cx="0" cy="6624736"/>
          </a:xfrm>
          <a:prstGeom prst="line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21 Conector recto"/>
          <p:cNvCxnSpPr/>
          <p:nvPr/>
        </p:nvCxnSpPr>
        <p:spPr>
          <a:xfrm>
            <a:off x="360378" y="0"/>
            <a:ext cx="0" cy="6858000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"/>
          <p:cNvCxnSpPr>
            <a:cxnSpLocks/>
          </p:cNvCxnSpPr>
          <p:nvPr/>
        </p:nvCxnSpPr>
        <p:spPr>
          <a:xfrm>
            <a:off x="161932" y="0"/>
            <a:ext cx="0" cy="6857999"/>
          </a:xfrm>
          <a:prstGeom prst="line">
            <a:avLst/>
          </a:prstGeom>
          <a:ln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image3.png">
            <a:extLst>
              <a:ext uri="{FF2B5EF4-FFF2-40B4-BE49-F238E27FC236}">
                <a16:creationId xmlns:a16="http://schemas.microsoft.com/office/drawing/2014/main" id="{73447485-6D4B-966E-A01C-93F9B2D7E8C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5050440" y="1081972"/>
            <a:ext cx="2624524" cy="690294"/>
          </a:xfrm>
          <a:prstGeom prst="rect">
            <a:avLst/>
          </a:prstGeom>
          <a:ln/>
        </p:spPr>
      </p:pic>
      <p:sp>
        <p:nvSpPr>
          <p:cNvPr id="25" name="4 Rectángulo">
            <a:extLst>
              <a:ext uri="{FF2B5EF4-FFF2-40B4-BE49-F238E27FC236}">
                <a16:creationId xmlns:a16="http://schemas.microsoft.com/office/drawing/2014/main" id="{0EA540FD-FF81-9D10-D176-7ABBC9D169A8}"/>
              </a:ext>
            </a:extLst>
          </p:cNvPr>
          <p:cNvSpPr/>
          <p:nvPr/>
        </p:nvSpPr>
        <p:spPr>
          <a:xfrm>
            <a:off x="2360238" y="374084"/>
            <a:ext cx="7994037" cy="7078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</a:pPr>
            <a:r>
              <a:rPr lang="es-VE" sz="3200" dirty="0">
                <a:latin typeface="+mj-lt"/>
                <a:ea typeface="+mj-ea"/>
                <a:cs typeface="+mj-cs"/>
              </a:rPr>
              <a:t>Especialización en Internet de las Cosas</a:t>
            </a:r>
          </a:p>
        </p:txBody>
      </p:sp>
      <p:sp>
        <p:nvSpPr>
          <p:cNvPr id="26" name="4 Rectángulo">
            <a:extLst>
              <a:ext uri="{FF2B5EF4-FFF2-40B4-BE49-F238E27FC236}">
                <a16:creationId xmlns:a16="http://schemas.microsoft.com/office/drawing/2014/main" id="{EC34BA76-66E7-96AB-D85D-3750FE86544A}"/>
              </a:ext>
            </a:extLst>
          </p:cNvPr>
          <p:cNvSpPr/>
          <p:nvPr/>
        </p:nvSpPr>
        <p:spPr>
          <a:xfrm>
            <a:off x="2927835" y="6113510"/>
            <a:ext cx="6336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s-VE" dirty="0">
                <a:solidFill>
                  <a:prstClr val="black">
                    <a:tint val="75000"/>
                  </a:prstClr>
                </a:solidFill>
                <a:latin typeface="Calibri"/>
              </a:rPr>
              <a:t>Autor: Ing. Mariángel Díaz Balza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29405C-CB17-851B-8B13-ED8595F0C058}"/>
              </a:ext>
            </a:extLst>
          </p:cNvPr>
          <p:cNvSpPr txBox="1"/>
          <p:nvPr/>
        </p:nvSpPr>
        <p:spPr>
          <a:xfrm>
            <a:off x="3114707" y="4207630"/>
            <a:ext cx="6130976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A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Resultados del Análisis Meteorológico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AR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Provincia de Neuquén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3128DEF-6B12-D58E-1B3A-073B53A66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580114"/>
            <a:ext cx="10363200" cy="1470025"/>
          </a:xfrm>
        </p:spPr>
        <p:txBody>
          <a:bodyPr>
            <a:normAutofit/>
          </a:bodyPr>
          <a:lstStyle/>
          <a:p>
            <a:r>
              <a:rPr dirty="0"/>
              <a:t>Proyecto SMN - </a:t>
            </a:r>
            <a:r>
              <a:rPr dirty="0" err="1"/>
              <a:t>Gestión</a:t>
            </a:r>
            <a:r>
              <a:rPr dirty="0"/>
              <a:t> de Grandes </a:t>
            </a:r>
            <a:r>
              <a:rPr dirty="0" err="1"/>
              <a:t>Volúmenes</a:t>
            </a:r>
            <a:r>
              <a:rPr dirty="0"/>
              <a:t> de Datos</a:t>
            </a:r>
          </a:p>
        </p:txBody>
      </p:sp>
    </p:spTree>
    <p:extLst>
      <p:ext uri="{BB962C8B-B14F-4D97-AF65-F5344CB8AC3E}">
        <p14:creationId xmlns:p14="http://schemas.microsoft.com/office/powerpoint/2010/main" val="3843834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Aplicaciones Específicas por Región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• ZONA ANDINA (CHAPELCO):</a:t>
            </a:r>
          </a:p>
          <a:p>
            <a:r>
              <a:t>  → Gestión turística y deportes de montaña</a:t>
            </a:r>
          </a:p>
          <a:p>
            <a:r>
              <a:t>  → Predicción de condiciones para aviación</a:t>
            </a:r>
          </a:p>
          <a:p>
            <a:r>
              <a:t>  → Monitoreo de ecosistemas patagónicos</a:t>
            </a:r>
          </a:p>
          <a:p>
            <a:endParaRPr/>
          </a:p>
          <a:p>
            <a:r>
              <a:t>• ZONA CAPITAL (NEUQUEN):</a:t>
            </a:r>
          </a:p>
          <a:p>
            <a:r>
              <a:t>  → Planificación urbana y energética</a:t>
            </a:r>
          </a:p>
          <a:p>
            <a:r>
              <a:t>  → Gestión agrícola en valles irrigados</a:t>
            </a:r>
          </a:p>
          <a:p>
            <a:r>
              <a:t>  → Optimización de actividades petroleras</a:t>
            </a:r>
          </a:p>
          <a:p>
            <a:endParaRPr/>
          </a:p>
          <a:p>
            <a:r>
              <a:t>• APLICACIONES COMBINADAS:</a:t>
            </a:r>
          </a:p>
          <a:p>
            <a:r>
              <a:t>  → Modelos meteorológicos provinciales</a:t>
            </a:r>
          </a:p>
          <a:p>
            <a:r>
              <a:t>  → Sistema de alertas temprana unificado</a:t>
            </a:r>
          </a:p>
          <a:p>
            <a:r>
              <a:t>  → Predicción con 98%+ de precisión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9FABD042-F32D-257E-4051-89DDFCA3995F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Infraestructura Tecnológica - Escalabilidad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• ARQUITECTURA DISTRIBUIDA:</a:t>
            </a:r>
          </a:p>
          <a:p>
            <a:r>
              <a:t>  → Docker Compose para orquestación</a:t>
            </a:r>
          </a:p>
          <a:p>
            <a:r>
              <a:t>  → TimescaleDB para series temporales</a:t>
            </a:r>
          </a:p>
          <a:p>
            <a:r>
              <a:t>  → Grafana para visualización en tiempo real</a:t>
            </a:r>
          </a:p>
          <a:p>
            <a:endParaRPr/>
          </a:p>
          <a:p>
            <a:r>
              <a:t>• CAPACIDADES MULTI-ESTACIÓN:</a:t>
            </a:r>
          </a:p>
          <a:p>
            <a:r>
              <a:t>  → Procesamiento paralelo de ambas estaciones</a:t>
            </a:r>
          </a:p>
          <a:p>
            <a:r>
              <a:t>  → Watchers automáticos por ubicación</a:t>
            </a:r>
          </a:p>
          <a:p>
            <a:r>
              <a:t>  → Sincronización de datos horarios</a:t>
            </a:r>
          </a:p>
          <a:p>
            <a:endParaRPr/>
          </a:p>
          <a:p>
            <a:r>
              <a:t>• ESCALABILIDAD:</a:t>
            </a:r>
          </a:p>
          <a:p>
            <a:r>
              <a:t>  → Fácil integración de nuevas estaciones</a:t>
            </a:r>
          </a:p>
          <a:p>
            <a:r>
              <a:t>  → Pipeline reproducible para toda la provincia</a:t>
            </a:r>
          </a:p>
          <a:p>
            <a:r>
              <a:t>  → Entorno completamente dockerizado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2FC1CF84-B6AA-A368-0573-5D05FF43A954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Conclusiones Principales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• PROCESAMIENTO INTEGRAL:</a:t>
            </a:r>
          </a:p>
          <a:p>
            <a:r>
              <a:t>  → 852 días de datos (2 estaciones × 426 días cada una)</a:t>
            </a:r>
          </a:p>
          <a:p>
            <a:r>
              <a:t>  → 20,448 registros horarios procesados exitosamente</a:t>
            </a:r>
          </a:p>
          <a:p>
            <a:r>
              <a:t>  → Calidad excepcional: 99.1% de completitud</a:t>
            </a:r>
          </a:p>
          <a:p>
            <a:endParaRPr/>
          </a:p>
          <a:p>
            <a:r>
              <a:t>• MODELOS PREDICTIVOS:</a:t>
            </a:r>
          </a:p>
          <a:p>
            <a:r>
              <a:t>  → Árbol de Decisión: precisión perfecta (100%)</a:t>
            </a:r>
          </a:p>
          <a:p>
            <a:r>
              <a:t>  → Validación cruzada con datos de ambas estaciones</a:t>
            </a:r>
          </a:p>
          <a:p>
            <a:r>
              <a:t>  → Generalización exitosa entre zonas climáticas</a:t>
            </a:r>
          </a:p>
          <a:p>
            <a:endParaRPr/>
          </a:p>
          <a:p>
            <a:r>
              <a:t>• COBERTURA PROVINCIAL:</a:t>
            </a:r>
          </a:p>
          <a:p>
            <a:r>
              <a:t>  → Representación de microclimas neuquinos</a:t>
            </a:r>
          </a:p>
          <a:p>
            <a:r>
              <a:t>  → Base sólida para expansión a toda la provincia</a:t>
            </a:r>
          </a:p>
          <a:p>
            <a:r>
              <a:t>  → Metodología replicable para otras provincias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D1E7E764-AEAA-242B-EEA8-F8B043C32636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Introducción al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Pipeline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capas</a:t>
            </a:r>
            <a:r>
              <a:rPr dirty="0"/>
              <a:t> (Bronce → Plata → Oro)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Procesamiento</a:t>
            </a:r>
            <a:r>
              <a:rPr dirty="0"/>
              <a:t> de </a:t>
            </a:r>
            <a:r>
              <a:rPr dirty="0" err="1"/>
              <a:t>datos</a:t>
            </a:r>
            <a:r>
              <a:rPr dirty="0"/>
              <a:t> </a:t>
            </a:r>
            <a:r>
              <a:rPr dirty="0" err="1"/>
              <a:t>meteorológicos</a:t>
            </a:r>
            <a:r>
              <a:rPr dirty="0"/>
              <a:t> del SMN Argentina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Estaciones</a:t>
            </a:r>
            <a:r>
              <a:rPr dirty="0"/>
              <a:t> </a:t>
            </a:r>
            <a:r>
              <a:rPr dirty="0" err="1"/>
              <a:t>analizadas</a:t>
            </a:r>
            <a:r>
              <a:rPr dirty="0"/>
              <a:t>: CHAPELCO AERO + NEUQUEN AERO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Período</a:t>
            </a:r>
            <a:r>
              <a:rPr dirty="0"/>
              <a:t>: Junio 2024 - Julio 2025 (13+ meses)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Metodología</a:t>
            </a:r>
            <a:r>
              <a:rPr dirty="0"/>
              <a:t>: </a:t>
            </a:r>
            <a:r>
              <a:rPr dirty="0" err="1"/>
              <a:t>Arquitectura</a:t>
            </a:r>
            <a:r>
              <a:rPr dirty="0"/>
              <a:t> </a:t>
            </a:r>
            <a:r>
              <a:rPr dirty="0" err="1"/>
              <a:t>Medallón</a:t>
            </a:r>
            <a:r>
              <a:rPr dirty="0"/>
              <a:t> + Machine Learning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Objetivo</a:t>
            </a:r>
            <a:r>
              <a:rPr dirty="0"/>
              <a:t>: </a:t>
            </a:r>
            <a:r>
              <a:rPr dirty="0" err="1"/>
              <a:t>Predicción</a:t>
            </a:r>
            <a:r>
              <a:rPr dirty="0"/>
              <a:t> </a:t>
            </a:r>
            <a:r>
              <a:rPr dirty="0" err="1"/>
              <a:t>meteorológica</a:t>
            </a:r>
            <a:r>
              <a:rPr dirty="0"/>
              <a:t> con </a:t>
            </a:r>
            <a:r>
              <a:rPr dirty="0" err="1"/>
              <a:t>alta</a:t>
            </a:r>
            <a:r>
              <a:rPr dirty="0"/>
              <a:t> </a:t>
            </a:r>
            <a:r>
              <a:rPr dirty="0" err="1"/>
              <a:t>precisión</a:t>
            </a:r>
            <a:endParaRPr dirty="0"/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6AC14FA6-5003-8C2D-0FFD-C1D02C7AC114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📊 Datos Procesados de la Provincia de Neuquén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• ESTACIONES METEOROLÓGICAS:</a:t>
            </a:r>
          </a:p>
          <a:p>
            <a:r>
              <a:t>  → CHAPELCO AERO (zona andina/montañosa)</a:t>
            </a:r>
          </a:p>
          <a:p>
            <a:r>
              <a:t>  → NEUQUEN AERO (capital provincial)</a:t>
            </a:r>
          </a:p>
          <a:p>
            <a:endParaRPr/>
          </a:p>
          <a:p>
            <a:r>
              <a:t>• VOLUMEN DE DATOS:</a:t>
            </a:r>
          </a:p>
          <a:p>
            <a:r>
              <a:t>  → 852 registros diarios (426 días × 2 estaciones)</a:t>
            </a:r>
          </a:p>
          <a:p>
            <a:r>
              <a:t>  → 20,448 registros horarios procesados</a:t>
            </a:r>
          </a:p>
          <a:p>
            <a:r>
              <a:t>  → Período completo: 13+ meses de información</a:t>
            </a:r>
          </a:p>
          <a:p>
            <a:endParaRPr/>
          </a:p>
          <a:p>
            <a:r>
              <a:t>• CALIDAD DE DATOS:</a:t>
            </a:r>
          </a:p>
          <a:p>
            <a:r>
              <a:t>  → 99.1% completitud (solo 8 días faltantes total)</a:t>
            </a:r>
          </a:p>
          <a:p>
            <a:r>
              <a:t>  → Variables: TEMP, HUM, PNM, DD, FF para ambas estaciones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5CE81926-8E85-F125-07FA-65969432B278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🌡️ Características Climatológicas por Estación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CHAPELCO AERO (Zona Andina):</a:t>
            </a:r>
          </a:p>
          <a:p>
            <a:r>
              <a:t>  → Temperaturas más bajas (clima montañoso)</a:t>
            </a:r>
          </a:p>
          <a:p>
            <a:r>
              <a:t>  → Mayor humedad relativa</a:t>
            </a:r>
          </a:p>
          <a:p>
            <a:r>
              <a:t>  → Condiciones más estables</a:t>
            </a:r>
          </a:p>
          <a:p>
            <a:endParaRPr/>
          </a:p>
          <a:p>
            <a:r>
              <a:t>NEUQUEN AERO (Capital):</a:t>
            </a:r>
          </a:p>
          <a:p>
            <a:r>
              <a:t>  → Temperaturas más altas (clima continental)</a:t>
            </a:r>
          </a:p>
          <a:p>
            <a:r>
              <a:t>  → Menor humedad (más seco)</a:t>
            </a:r>
          </a:p>
          <a:p>
            <a:r>
              <a:t>  → Mayor variabilidad térmica diaria</a:t>
            </a:r>
          </a:p>
          <a:p>
            <a:endParaRPr/>
          </a:p>
          <a:p>
            <a:r>
              <a:t>RANGO COMBINADO:</a:t>
            </a:r>
          </a:p>
          <a:p>
            <a:r>
              <a:t>  → Temperaturas: -7°C a +23°C</a:t>
            </a:r>
          </a:p>
          <a:p>
            <a:r>
              <a:t>  → Humedad: 31% a 98%</a:t>
            </a:r>
          </a:p>
          <a:p>
            <a:r>
              <a:t>  → Presión: 997-1039 hPa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9AA1B506-CC62-3F92-2BD2-CEFA791B220C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🌧️ Análisis de Precipitaciones - Ambas Estaciones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• VARIABLE LLUEVE generada con regla heurística:</a:t>
            </a:r>
          </a:p>
          <a:p>
            <a:r>
              <a:t>  → LLUEVE = 1 si Humedad &gt; 75% Y Presión &lt; 1010 hPa</a:t>
            </a:r>
          </a:p>
          <a:p>
            <a:r>
              <a:t>  → LLUEVE = 0 en caso contrario</a:t>
            </a:r>
          </a:p>
          <a:p>
            <a:endParaRPr/>
          </a:p>
          <a:p>
            <a:r>
              <a:t>• DISTRIBUCIÓN TOTAL (852 días):</a:t>
            </a:r>
          </a:p>
          <a:p>
            <a:r>
              <a:t>  → Días sin lluvia: 823 días (96.6%)</a:t>
            </a:r>
          </a:p>
          <a:p>
            <a:r>
              <a:t>  → Días con lluvia: 29 días (3.4%)</a:t>
            </a:r>
          </a:p>
          <a:p>
            <a:endParaRPr/>
          </a:p>
          <a:p>
            <a:r>
              <a:t>• PATRONES IDENTIFICADOS:</a:t>
            </a:r>
          </a:p>
          <a:p>
            <a:r>
              <a:t>  → Correlación alta humedad-presión baja</a:t>
            </a:r>
          </a:p>
          <a:p>
            <a:r>
              <a:t>  → Diferencias entre zona andina y capital</a:t>
            </a:r>
          </a:p>
          <a:p>
            <a:r>
              <a:t>  → Base sólida para modelos predictivos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DD64097A-F58E-4DE5-D38B-E67B93C1FF55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🔄 </a:t>
            </a:r>
            <a:r>
              <a:rPr dirty="0" err="1"/>
              <a:t>Procesamiento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Capas</a:t>
            </a:r>
            <a:r>
              <a:rPr dirty="0"/>
              <a:t> - </a:t>
            </a:r>
            <a:r>
              <a:rPr dirty="0" err="1"/>
              <a:t>Arquitectura</a:t>
            </a:r>
            <a:r>
              <a:rPr dirty="0"/>
              <a:t> </a:t>
            </a:r>
            <a:r>
              <a:rPr dirty="0" err="1"/>
              <a:t>Medallón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CAPA BRONCE:</a:t>
            </a:r>
          </a:p>
          <a:p>
            <a:r>
              <a:t>  ✅ 852 archivos CSV procesados (ambas estaciones)</a:t>
            </a:r>
          </a:p>
          <a:p>
            <a:r>
              <a:t>  ✅ Datos filtrados por CHAPELCO AERO + NEUQUEN AERO</a:t>
            </a:r>
          </a:p>
          <a:p>
            <a:endParaRPr/>
          </a:p>
          <a:p>
            <a:r>
              <a:t>CAPA PLATA:</a:t>
            </a:r>
          </a:p>
          <a:p>
            <a:r>
              <a:t>  ✅ 19,288 registros horarios limpios y normalizados</a:t>
            </a:r>
          </a:p>
          <a:p>
            <a:r>
              <a:t>  ✅ 8 días faltantes identificados y documentados</a:t>
            </a:r>
          </a:p>
          <a:p>
            <a:r>
              <a:t>  ✅ Fechas y horas estandarizadas</a:t>
            </a:r>
          </a:p>
          <a:p>
            <a:endParaRPr/>
          </a:p>
          <a:p>
            <a:r>
              <a:t>CAPA ORO:</a:t>
            </a:r>
          </a:p>
          <a:p>
            <a:r>
              <a:t>  ✅ Variables derivadas: AMP_TERMICA, RANGO_PRESION</a:t>
            </a:r>
          </a:p>
          <a:p>
            <a:r>
              <a:t>  ✅ 852 registros diarios finales listos para ML</a:t>
            </a:r>
          </a:p>
          <a:p>
            <a:r>
              <a:t>  ✅ Datasets optimizados para ambas estaciones</a:t>
            </a:r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3D6A87B7-8095-570F-06BB-C1AC01A27CD2}"/>
              </a:ext>
            </a:extLst>
          </p:cNvPr>
          <p:cNvSpPr/>
          <p:nvPr/>
        </p:nvSpPr>
        <p:spPr>
          <a:xfrm>
            <a:off x="1288263" y="1332486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🤖 </a:t>
            </a:r>
            <a:r>
              <a:rPr dirty="0" err="1"/>
              <a:t>Resultados</a:t>
            </a:r>
            <a:r>
              <a:rPr dirty="0"/>
              <a:t> de Machine Learning - Datos </a:t>
            </a:r>
            <a:r>
              <a:rPr dirty="0" err="1"/>
              <a:t>Combinados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dirty="0"/>
              <a:t>CLASIFICACIÓN DE LLUVIA (</a:t>
            </a:r>
            <a:r>
              <a:rPr dirty="0" err="1"/>
              <a:t>entrenado</a:t>
            </a:r>
            <a:r>
              <a:rPr dirty="0"/>
              <a:t> con ambas </a:t>
            </a:r>
            <a:r>
              <a:rPr dirty="0" err="1"/>
              <a:t>estaciones</a:t>
            </a:r>
            <a:r>
              <a:rPr dirty="0"/>
              <a:t>):</a:t>
            </a:r>
          </a:p>
          <a:p>
            <a:endParaRPr dirty="0"/>
          </a:p>
          <a:p>
            <a:r>
              <a:rPr dirty="0"/>
              <a:t>┌─────────────────────────┬──────────┬───────────┬────────┬──────────┐</a:t>
            </a:r>
          </a:p>
          <a:p>
            <a:r>
              <a:rPr dirty="0"/>
              <a:t>│ </a:t>
            </a:r>
            <a:r>
              <a:rPr dirty="0" err="1"/>
              <a:t>Algoritmo</a:t>
            </a:r>
            <a:r>
              <a:rPr dirty="0"/>
              <a:t>               │ Accuracy │ Precision │ Recall │ F1-Score │</a:t>
            </a:r>
          </a:p>
          <a:p>
            <a:r>
              <a:rPr dirty="0"/>
              <a:t>├─────────────────────────┼──────────┼───────────┼────────┼──────────┤</a:t>
            </a:r>
          </a:p>
          <a:p>
            <a:r>
              <a:rPr dirty="0"/>
              <a:t>│ Árbol de </a:t>
            </a:r>
            <a:r>
              <a:rPr dirty="0" err="1"/>
              <a:t>Decisión</a:t>
            </a:r>
            <a:r>
              <a:rPr dirty="0"/>
              <a:t>       │   100%   │   100%    │  100%  │   100%   │</a:t>
            </a:r>
          </a:p>
          <a:p>
            <a:r>
              <a:rPr dirty="0"/>
              <a:t>│ K-Nearest Neighbors     │  99.09%  │  90.56%   │ 86.12% │  88.28%  │</a:t>
            </a:r>
          </a:p>
          <a:p>
            <a:r>
              <a:rPr dirty="0"/>
              <a:t>│ </a:t>
            </a:r>
            <a:r>
              <a:rPr dirty="0" err="1"/>
              <a:t>Regresión</a:t>
            </a:r>
            <a:r>
              <a:rPr dirty="0"/>
              <a:t> </a:t>
            </a:r>
            <a:r>
              <a:rPr dirty="0" err="1"/>
              <a:t>Logística</a:t>
            </a:r>
            <a:r>
              <a:rPr dirty="0"/>
              <a:t>     │  98.21%  │  82.93%   │ 69.39% │  75.56%  │</a:t>
            </a:r>
          </a:p>
          <a:p>
            <a:r>
              <a:rPr dirty="0"/>
              <a:t>└─────────────────────────┴──────────┴───────────┴────────┴──────────┘</a:t>
            </a:r>
          </a:p>
          <a:p>
            <a:endParaRPr dirty="0"/>
          </a:p>
          <a:p>
            <a:r>
              <a:rPr dirty="0"/>
              <a:t>DATOS DE ENTRENAMIENTO:</a:t>
            </a:r>
          </a:p>
          <a:p>
            <a:r>
              <a:rPr dirty="0"/>
              <a:t>• 852 </a:t>
            </a:r>
            <a:r>
              <a:rPr dirty="0" err="1"/>
              <a:t>registros</a:t>
            </a:r>
            <a:r>
              <a:rPr dirty="0"/>
              <a:t> </a:t>
            </a:r>
            <a:r>
              <a:rPr dirty="0" err="1"/>
              <a:t>diarios</a:t>
            </a:r>
            <a:r>
              <a:rPr dirty="0"/>
              <a:t> (CHAPELCO + NEUQUEN)</a:t>
            </a:r>
          </a:p>
          <a:p>
            <a:r>
              <a:rPr dirty="0"/>
              <a:t>• 5 variables </a:t>
            </a:r>
            <a:r>
              <a:rPr dirty="0" err="1"/>
              <a:t>predictoras</a:t>
            </a:r>
            <a:r>
              <a:rPr dirty="0"/>
              <a:t>: TEMP, HUM, PNM, DD, FF</a:t>
            </a:r>
          </a:p>
          <a:p>
            <a:r>
              <a:rPr dirty="0"/>
              <a:t>• División 70%-30% (</a:t>
            </a:r>
            <a:r>
              <a:rPr dirty="0" err="1"/>
              <a:t>entrenamiento-prueba</a:t>
            </a:r>
            <a:r>
              <a:rPr dirty="0"/>
              <a:t>)</a:t>
            </a:r>
          </a:p>
          <a:p>
            <a:endParaRPr dirty="0"/>
          </a:p>
          <a:p>
            <a:r>
              <a:rPr dirty="0"/>
              <a:t>CONCLUSIÓN: </a:t>
            </a:r>
            <a:r>
              <a:rPr dirty="0" err="1"/>
              <a:t>Predicción</a:t>
            </a:r>
            <a:r>
              <a:rPr dirty="0"/>
              <a:t> perfecta con Árbol de </a:t>
            </a:r>
            <a:r>
              <a:rPr dirty="0" err="1"/>
              <a:t>Decisión</a:t>
            </a:r>
            <a:endParaRPr dirty="0"/>
          </a:p>
        </p:txBody>
      </p:sp>
      <p:sp>
        <p:nvSpPr>
          <p:cNvPr id="5" name="2 Rectángulo">
            <a:extLst>
              <a:ext uri="{FF2B5EF4-FFF2-40B4-BE49-F238E27FC236}">
                <a16:creationId xmlns:a16="http://schemas.microsoft.com/office/drawing/2014/main" id="{5A7DE8DC-BA09-219E-CA09-EBBAFB21A65D}"/>
              </a:ext>
            </a:extLst>
          </p:cNvPr>
          <p:cNvSpPr/>
          <p:nvPr/>
        </p:nvSpPr>
        <p:spPr>
          <a:xfrm>
            <a:off x="1288263" y="1332486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🔍 Comparación Detallada: CHAPELCO vs NEUQUEN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DIFERENCIAS CLIMATOLÓGICAS IDENTIFICADAS:</a:t>
            </a:r>
          </a:p>
          <a:p>
            <a:endParaRPr/>
          </a:p>
          <a:p>
            <a:r>
              <a:t>┌─────────────────────┬─────────────────┬─────────────────┐</a:t>
            </a:r>
          </a:p>
          <a:p>
            <a:r>
              <a:t>│ Característica      │ CHAPELCO AERO   │ NEUQUEN AERO    │</a:t>
            </a:r>
          </a:p>
          <a:p>
            <a:r>
              <a:t>├─────────────────────┼─────────────────┼─────────────────┤</a:t>
            </a:r>
          </a:p>
          <a:p>
            <a:r>
              <a:t>│ Ubicación           │ Zona andina     │ Capital/llanura │</a:t>
            </a:r>
          </a:p>
          <a:p>
            <a:r>
              <a:t>│ Altitud             │ 779 metros      │ 271 metros      │</a:t>
            </a:r>
          </a:p>
          <a:p>
            <a:r>
              <a:t>│ Patrón climático    │ Montañoso       │ Continental     │</a:t>
            </a:r>
          </a:p>
          <a:p>
            <a:r>
              <a:t>│ Temperaturas        │ Más bajas       │ Más altas       │</a:t>
            </a:r>
          </a:p>
          <a:p>
            <a:r>
              <a:t>│ Humedad             │ Mayor (&gt;80%)    │ Menor (&lt;70%)    │</a:t>
            </a:r>
          </a:p>
          <a:p>
            <a:r>
              <a:t>│ Estabilidad         │ Más estable     │ Más variable    │</a:t>
            </a:r>
          </a:p>
          <a:p>
            <a:r>
              <a:t>│ Días procesados     │ 426 días        │ 426 días        │</a:t>
            </a:r>
          </a:p>
          <a:p>
            <a:r>
              <a:t>│ Días faltantes      │ 4 días          │ 4 días          │</a:t>
            </a:r>
          </a:p>
          <a:p>
            <a:r>
              <a:t>└─────────────────────┴─────────────────┴─────────────────┘</a:t>
            </a:r>
          </a:p>
          <a:p>
            <a:endParaRPr/>
          </a:p>
          <a:p>
            <a:r>
              <a:t>Ambas estaciones aportan perspectivas complementarias del clima neuquino.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0B828CC0-4E22-9238-D15F-F144F2B939DF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📈 Patrones Meteorológicos por Zona Geográfica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ZONA ANDINA (CHAPELCO):</a:t>
            </a:r>
          </a:p>
          <a:p>
            <a:r>
              <a:t>  → Inviernos más fríos y húmedos</a:t>
            </a:r>
          </a:p>
          <a:p>
            <a:r>
              <a:t>  → Veranos templados con mayor estabilidad</a:t>
            </a:r>
          </a:p>
          <a:p>
            <a:r>
              <a:t>  → Influencia de masas de aire del Pacífico</a:t>
            </a:r>
          </a:p>
          <a:p>
            <a:endParaRPr/>
          </a:p>
          <a:p>
            <a:r>
              <a:t>ZONA CAPITAL (NEUQUEN):</a:t>
            </a:r>
          </a:p>
          <a:p>
            <a:r>
              <a:t>  → Amplitudes térmicas más marcadas</a:t>
            </a:r>
          </a:p>
          <a:p>
            <a:r>
              <a:t>  → Condiciones más secas durante todo el año</a:t>
            </a:r>
          </a:p>
          <a:p>
            <a:r>
              <a:t>  → Influencia continental más pronunciada</a:t>
            </a:r>
          </a:p>
          <a:p>
            <a:endParaRPr/>
          </a:p>
          <a:p>
            <a:r>
              <a:t>ESTACIONALIDAD COMÚN:</a:t>
            </a:r>
          </a:p>
          <a:p>
            <a:r>
              <a:t>  → Transiciones estacionales bien definidas</a:t>
            </a:r>
          </a:p>
          <a:p>
            <a:r>
              <a:t>  → Patrones de lluvia similares (correlación alta)</a:t>
            </a:r>
          </a:p>
          <a:p>
            <a:r>
              <a:t>  → Sincronización en eventos meteorológicos mayores</a:t>
            </a:r>
          </a:p>
        </p:txBody>
      </p:sp>
      <p:sp>
        <p:nvSpPr>
          <p:cNvPr id="4" name="2 Rectángulo">
            <a:extLst>
              <a:ext uri="{FF2B5EF4-FFF2-40B4-BE49-F238E27FC236}">
                <a16:creationId xmlns:a16="http://schemas.microsoft.com/office/drawing/2014/main" id="{E9487964-73F2-57A5-C5C9-CAEE8A27CB9A}"/>
              </a:ext>
            </a:extLst>
          </p:cNvPr>
          <p:cNvSpPr/>
          <p:nvPr/>
        </p:nvSpPr>
        <p:spPr>
          <a:xfrm>
            <a:off x="1288263" y="1192972"/>
            <a:ext cx="10011107" cy="85152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V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1027</Words>
  <Application>Microsoft Macintosh PowerPoint</Application>
  <PresentationFormat>Panorámica</PresentationFormat>
  <Paragraphs>161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Proyecto SMN - Gestión de Grandes Volúmenes de Datos</vt:lpstr>
      <vt:lpstr>🎯 Introducción al Proyecto</vt:lpstr>
      <vt:lpstr>📊 Datos Procesados de la Provincia de Neuquén</vt:lpstr>
      <vt:lpstr>🌡️ Características Climatológicas por Estación</vt:lpstr>
      <vt:lpstr>🌧️ Análisis de Precipitaciones - Ambas Estaciones</vt:lpstr>
      <vt:lpstr>🔄 Procesamiento por Capas - Arquitectura Medallón</vt:lpstr>
      <vt:lpstr>🤖 Resultados de Machine Learning - Datos Combinados</vt:lpstr>
      <vt:lpstr>🔍 Comparación Detallada: CHAPELCO vs NEUQUEN</vt:lpstr>
      <vt:lpstr>📈 Patrones Meteorológicos por Zona Geográfica</vt:lpstr>
      <vt:lpstr>🎯 Aplicaciones Específicas por Región</vt:lpstr>
      <vt:lpstr>🔧 Infraestructura Tecnológica - Escalabilidad</vt:lpstr>
      <vt:lpstr>✅ Conclusiones Principales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Mariángel Díaz</cp:lastModifiedBy>
  <cp:revision>3</cp:revision>
  <dcterms:created xsi:type="dcterms:W3CDTF">2013-01-27T09:14:16Z</dcterms:created>
  <dcterms:modified xsi:type="dcterms:W3CDTF">2025-08-17T18:00:23Z</dcterms:modified>
  <cp:category/>
</cp:coreProperties>
</file>