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67" r:id="rId4"/>
    <p:sldId id="264" r:id="rId5"/>
    <p:sldId id="281" r:id="rId6"/>
    <p:sldId id="266" r:id="rId7"/>
    <p:sldId id="275" r:id="rId8"/>
    <p:sldId id="273" r:id="rId9"/>
    <p:sldId id="271" r:id="rId10"/>
    <p:sldId id="268" r:id="rId11"/>
    <p:sldId id="276" r:id="rId12"/>
    <p:sldId id="278" r:id="rId13"/>
    <p:sldId id="277" r:id="rId14"/>
    <p:sldId id="270" r:id="rId15"/>
    <p:sldId id="28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16" autoAdjust="0"/>
    <p:restoredTop sz="81142"/>
  </p:normalViewPr>
  <p:slideViewPr>
    <p:cSldViewPr snapToGrid="0">
      <p:cViewPr varScale="1">
        <p:scale>
          <a:sx n="69" d="100"/>
          <a:sy n="69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5T23:42:36.86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96,'438'0,"-422"-2,0 0,-1 0,1-1,-1-1,0-1,19-8,-16 6,0 0,1 2,31-6,5 6,71-12,-108 13,1 0,0 2,-1 0,1 1,0 1,23 3,-35-2,1 0,-1 1,0 0,0 0,0 1,0 0,-1 0,1 0,-1 1,1 0,-1 0,-1 1,1-1,0 1,-1 1,0-1,-1 1,7 9,0 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5T23:43:51.17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0 156,'5'0,"251"-7,-210 3,0-2,-1-2,68-21,-81 19,0 1,1 1,-1 2,1 2,1 1,37 1,569 5,-589-6,0-2,82-19,-75 12,83-7,-131 19,0 0,0 1,0 0,14 3,-23-4,1 1,0-1,0 1,0-1,-1 1,1 0,0 0,-1 0,1 0,-1 0,1 0,-1 1,3 1,-4-2,1 0,-1 0,0 0,1 0,-1 0,0 0,0 0,1 0,-1 0,0 0,0 0,0 0,0 0,-1 0,1 1,0-1,0 0,-1 0,1 0,0 0,-1 0,1-1,-1 1,1 0,-1 0,-1 1,0 2,-1-1,0 0,0 1,-1-1,1-1,0 1,-1 0,0-1,0 0,1 0,-1 0,-1 0,1 0,0-1,-6 1,-10 2,1-1,-26 1,-9 1,-25 6,-105 2,-82-13,96-3,64 2,-130 3,216 1,-1 1,0 1,1 0,0 2,-34 15,32-12,-1-1,0-1,-1-1,-24 4,0-7,1-2,-51-5,15 1,56 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5T23:44:01.26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5T23:42:47.49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70,'42'-2,"0"-1,57-11,-15 1,35-7,-76 13,1 2,0 1,-1 3,52 4,-2 0,180-3,-243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5T23:42:52.78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0,'48'2,"67"12,33 1,215-14,-166-2,-176 2,0 1,-1 2,30 7,-6-1,8 6,-33-9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5T23:42:55.29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33,'221'-16,"-9"0,255 17,-441-1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5T23:43:02.84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95,'1308'0,"-1267"-2,0-2,0-2,41-12,-32 7,67-7,304 13,-228 8,-165-3,-1-2,0 0,1-2,30-8,-39 8,1 1,20-2,-14 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5T23:43:10.12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32,'1131'0,"-915"-15,-3-2,105 19,-285-2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5T23:43:40.35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98,'929'0,"-879"2,63 11,38 3,4-16,173 11,178 8,-485-19,166 15,-35 0,-104-11,-1 3,58 14,-61-10,1-2,77 4,522-12,-286-3,-349 2,0-1,0 0,0 0,0 0,0-1,-1-1,13-4,-19 6,0 1,0-1,0 0,0-1,0 1,0 0,-1 0,1-1,0 1,-1-1,1 0,-1 1,1-1,-1 0,0 0,0 0,0 0,0 0,0 0,0 0,0 0,-1-1,1 1,-1 0,0 0,1-1,-1 1,0 0,0 0,-1-1,1 1,0 0,-1 0,1 0,-2-3,1 2,0 1,-1-1,1 1,-1-1,1 1,-1 0,0-1,0 1,0 0,0 0,0 1,-1-1,1 0,-1 1,1-1,-1 1,1 0,-1 0,0 0,1 0,-1 0,0 1,0-1,0 1,0-1,-4 1,-7 0,1 1,-1 0,1 0,-18 5,-46 6,-1-3,0-4,-108-6,72-1,72 0,-1-3,1-1,-50-14,31 7,17 5,33 7,0 0,0-1,1-1,-1 1,1-2,-1 1,1-1,0-1,1 0,-1 0,-13-12,14 11,0 0,0 0,0 1,-1 0,0 1,0 0,0 0,0 1,0 0,-1 1,1 0,-1 1,0 0,1 1,-13 1,22-1,0 0,1 0,-1 0,0 0,0 0,0 0,0 0,1 1,-1-1,0 0,0 1,1-1,-1 0,0 1,0-1,1 1,-1-1,0 1,1 0,-1-1,1 1,-1-1,1 1,-1 0,1 0,-1-1,1 1,0 0,0 0,-1-1,1 1,0 0,0 0,0 0,0 0,-1-1,2 2,8 37,-1-7,-9-29,0-1,0 1,0-1,0 0,0 1,-1-1,1 0,-1 0,1 0,-1 0,0 0,0-1,0 1,0 0,0-1,0 1,0-1,-1 0,1 0,0 0,-1 0,1 0,-4 0,-9 4,0-1,-22 2,33-5,-87 7,-179-5,137-6,-1439 3,1552 1,1 1,0 1,-23 6,20-4,-42 5,21-8,6 0,0 1,-43 10,55-8,2-1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5T23:43:42.92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1,'1180'0,"-1160"1,-1 1,1 2,0 0,-1 0,27 12,-24-9,0 0,0-2,0 0,25 2,243 6,233 5,-517-19,0 1,0 1,0-1,0 1,0 0,-1 0,1 1,0-1,-1 1,8 4,-10-4,0 0,0 1,0-1,0 1,0 0,-1 0,0 0,1 0,-1 0,0 0,0 1,-1-1,1 1,-1-1,0 1,2 7,-2-7,1 1,-2-1,1 1,0 0,-1-1,0 1,0 0,0-1,0 1,-1 0,0-1,0 1,0-1,-1 1,1-1,-1 0,-3 6,-9 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5T23:43:47.42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1,'4233'0,"-4209"0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55F94-BEC6-1147-918F-329F1030B0F3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85EFE-828A-A74F-92A0-E2EA5D7C8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24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85EFE-828A-A74F-92A0-E2EA5D7C862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8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85EFE-828A-A74F-92A0-E2EA5D7C862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2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85EFE-828A-A74F-92A0-E2EA5D7C862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778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One-Hot Encoded:</a:t>
            </a:r>
          </a:p>
          <a:p>
            <a:r>
              <a:rPr lang="en-US" dirty="0"/>
              <a:t>0 Gender (Male/Female)</a:t>
            </a:r>
          </a:p>
          <a:p>
            <a:r>
              <a:rPr lang="en-US" dirty="0"/>
              <a:t>1 Married (Y/N)</a:t>
            </a:r>
          </a:p>
          <a:p>
            <a:r>
              <a:rPr lang="en-US" dirty="0"/>
              <a:t>2 Dependents (0, 1, 2, 3+)</a:t>
            </a:r>
          </a:p>
          <a:p>
            <a:r>
              <a:rPr lang="en-US" dirty="0"/>
              <a:t>3 Education (Graduate/Not Graduate)</a:t>
            </a:r>
          </a:p>
          <a:p>
            <a:r>
              <a:rPr lang="en-US" dirty="0"/>
              <a:t>4 Self-Employed (Y/N)</a:t>
            </a:r>
          </a:p>
          <a:p>
            <a:r>
              <a:rPr lang="en-US" dirty="0"/>
              <a:t>5 Property type (Urban, Semiurban, Rural)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85EFE-828A-A74F-92A0-E2EA5D7C86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57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58C1-4FA4-44CC-A6AF-B503C19FF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6AF86-D02C-4E19-A388-9E20486CE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9AEC-23AA-4218-83E1-7934C648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F7E9A-CFED-410E-9870-E93FD88F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D1DF1-1C2F-4AC6-9DBD-A1D4B1FC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6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9D4CD-65D1-45DE-8C9F-16963981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4B2DA-44E5-4493-AF7A-47F575230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C0AE6-BB94-4351-93E9-9CF66D3F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AFAE4-5738-45F1-AC4F-7B17AB42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41538-8CBF-4806-AF73-0E5E19CF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9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DAEC2-8F15-466F-9E2B-A692FF0A6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52D0A-78AA-40FF-B4A1-9087D4266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4B734-F252-4EEB-8607-D9B0A20B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779C3-E47E-40F5-BCE1-E4B8BA72C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13DFB-65D6-4B91-A5DD-F294BA09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4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AB5F-9587-42BB-9DD0-BDFBC331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C4779-0616-4B15-8B8F-A65C0042F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88FDE-F20C-4404-A4E8-D7D991193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006FB-7DD9-4710-BCFE-EF94C6D8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74093-5AC0-4473-B303-95EDB691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5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61B1-3D82-479A-97CF-67808682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57077-DD48-41D9-BADB-05C0C0A39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653C6-D4D1-43CC-984C-71F0EA22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4918C-FEDA-40CD-89D1-52123027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889FF-ABD2-426D-B4E3-720431E9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E965-75AD-475F-BA50-0B04EB56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367F5-28E8-4FC2-9AE3-C55A7E80E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8FD18-8BF9-4D48-922B-2D659BC62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8FCEE-587A-48F4-B12A-B99FBC88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9F9DC-4D2F-4EDE-82AA-E483935C6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1F1AD-EFFA-49C4-90FA-9317FACA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9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9FF2-1CA2-4FC1-8A48-DCED23DFA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82DEA-9DCC-4D91-8B72-E0BDFF1B6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26359-A1CF-440F-8F43-D19F660E3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A5968-61F2-4D98-83B2-B896BCB1F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79155-2AEF-46EF-8187-0EFF46037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C1F2C-0B3F-4F5B-A5D1-E24B70D2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D035AE-37EA-4736-833E-1C352431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C3DD61-DAF6-4735-8F41-9A46D1E5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97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420B-F77A-4627-8FD4-FAADE5A9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9C31C-784E-4367-A232-9F9EC6B0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B4920-7D6B-43D2-B0F5-1EA1F0E8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35A48-EEF2-49B2-964B-FB3426A1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3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9F331-4D5D-4705-B13F-C016C562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8E209-67B2-430E-AFA1-990651B3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CBEF3-1D15-4172-AFAF-44D7543C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5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0BBC-FA6A-42E0-8EC9-2DCA397EC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A7227-FA9D-4220-B72D-A70F75BF3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F6D76-718A-4B51-8CD1-39FA10C79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B17E8-0D22-4291-BB51-F666F789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BF490-172D-4909-BB3A-3B87ABAF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2ACA8-41F7-4F7B-9B0D-16593F84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0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F92C-3A2C-485C-B6D6-349AD9712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5E8226-788A-4075-9F47-422792668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82FBC-DFEC-4648-AEE8-5C3C907D6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2AFE4-E106-4864-B9E9-DFBC6F9F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7C11-A992-43DC-841C-4ED15B44942C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D97D6-961D-4186-8DDA-CACB70B1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EFF5B-5599-45FE-A33D-B4F3488B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2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33B49-FE5E-4005-8568-E47CC2C8A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947FC-5CF4-4B16-A1CC-25C6D3A38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58358-D19D-4F2E-94C4-CFF565621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37C11-A992-43DC-841C-4ED15B44942C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EE77D-BF6B-42A4-BCDE-85CDC092B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1B6A0-B49E-4735-A0B9-6CADAC9A0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0A77A-04CC-4F03-8E15-668C793548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7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oan-predictions.herokuapp.com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ltruistdelhite04/loan-prediction-problem-dataset?select=train_u6lujuX_CVtuZ9i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1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" Type="http://schemas.openxmlformats.org/officeDocument/2006/relationships/hyperlink" Target="https://public.tableau.com/profile/ireneokada" TargetMode="External"/><Relationship Id="rId21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openxmlformats.org/officeDocument/2006/relationships/customXml" Target="../ink/ink4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.xml"/><Relationship Id="rId11" Type="http://schemas.openxmlformats.org/officeDocument/2006/relationships/image" Target="../media/image10.png"/><Relationship Id="rId24" Type="http://schemas.openxmlformats.org/officeDocument/2006/relationships/customXml" Target="../ink/ink10.xml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10" Type="http://schemas.openxmlformats.org/officeDocument/2006/relationships/customXml" Target="../ink/ink3.xml"/><Relationship Id="rId19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Magnifying glass showing decling performance">
            <a:extLst>
              <a:ext uri="{FF2B5EF4-FFF2-40B4-BE49-F238E27FC236}">
                <a16:creationId xmlns:a16="http://schemas.microsoft.com/office/drawing/2014/main" id="{3AF732D8-9D78-4390-9027-51C8D52115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220" b="14510"/>
          <a:stretch/>
        </p:blipFill>
        <p:spPr>
          <a:xfrm>
            <a:off x="-10613" y="10"/>
            <a:ext cx="12191980" cy="6857990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D38A241E-0395-41E5-8607-BAA2799A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4892040"/>
            <a:ext cx="12191999" cy="1965960"/>
          </a:xfrm>
          <a:prstGeom prst="rect">
            <a:avLst/>
          </a:prstGeom>
          <a:solidFill>
            <a:schemeClr val="bg1">
              <a:alpha val="7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05232-8583-436C-9AB8-3A48B616C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264" y="5154168"/>
            <a:ext cx="6973204" cy="1261872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Loan Approval Likelihood</a:t>
            </a:r>
            <a:b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9F4B1-254F-4BB4-B9B0-6D49EAB94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5154168"/>
            <a:ext cx="2892986" cy="1261872"/>
          </a:xfrm>
        </p:spPr>
        <p:txBody>
          <a:bodyPr anchor="ctr">
            <a:normAutofit/>
          </a:bodyPr>
          <a:lstStyle/>
          <a:p>
            <a:pPr algn="l"/>
            <a:r>
              <a:rPr lang="en-US" sz="2000" b="1" dirty="0">
                <a:solidFill>
                  <a:schemeClr val="tx2"/>
                </a:solidFill>
              </a:rPr>
              <a:t>Team Members</a:t>
            </a:r>
            <a:r>
              <a:rPr lang="en-US" sz="2000" dirty="0">
                <a:solidFill>
                  <a:schemeClr val="tx2"/>
                </a:solidFill>
              </a:rPr>
              <a:t>: Desiree Diaz, Medina Izgutdina,  Irene Okada, Wei Zhu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CE352288-84AD-4CA8-BCD5-76C29D34E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38160" y="5325066"/>
            <a:ext cx="0" cy="914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E1822-5204-43CF-AF8A-BD75BC97F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Featured factors in loan approval are Credit History, Loan Amount, Applicant and Co-applicant Income. When Credit History is removed importance expands to Suburban location and those with 2-3 Dependents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072415A-65B3-7F4B-B9C9-52EB5260C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746" y="2184132"/>
            <a:ext cx="4874618" cy="472831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B7141BF-ABB9-5345-9DEE-3BE9F4D4626E}"/>
              </a:ext>
            </a:extLst>
          </p:cNvPr>
          <p:cNvGrpSpPr/>
          <p:nvPr/>
        </p:nvGrpSpPr>
        <p:grpSpPr>
          <a:xfrm>
            <a:off x="874530" y="2184790"/>
            <a:ext cx="4744217" cy="4678870"/>
            <a:chOff x="874530" y="2184790"/>
            <a:chExt cx="4744217" cy="467887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B9323F5-273F-A140-8068-97EB48AC5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530" y="2184790"/>
              <a:ext cx="4744217" cy="467887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176D66-F260-AD40-8236-5DE18415FA6B}"/>
                </a:ext>
              </a:extLst>
            </p:cNvPr>
            <p:cNvSpPr txBox="1"/>
            <p:nvPr/>
          </p:nvSpPr>
          <p:spPr>
            <a:xfrm>
              <a:off x="1684421" y="2489114"/>
              <a:ext cx="2696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accent1"/>
                  </a:solidFill>
                </a:rPr>
                <a:t>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5113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929BC2A-BCB3-433F-ADC4-291281DD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Conclusion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FFED852-6577-4CA2-A3F0-0741198D0AEE}"/>
              </a:ext>
            </a:extLst>
          </p:cNvPr>
          <p:cNvSpPr txBox="1"/>
          <p:nvPr/>
        </p:nvSpPr>
        <p:spPr>
          <a:xfrm>
            <a:off x="893355" y="2780526"/>
            <a:ext cx="45421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statistical model appears to agree somewhat with descriptive data but takes a more precise look at predictive variables, allowing us to predict loan approval with an accuracy of .85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262C61-BB00-4BBD-B874-84A537CAF99F}"/>
              </a:ext>
            </a:extLst>
          </p:cNvPr>
          <p:cNvSpPr txBox="1"/>
          <p:nvPr/>
        </p:nvSpPr>
        <p:spPr>
          <a:xfrm>
            <a:off x="6797049" y="2596836"/>
            <a:ext cx="4501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54886E-1117-420D-BEA0-89B64B282B79}"/>
              </a:ext>
            </a:extLst>
          </p:cNvPr>
          <p:cNvSpPr txBox="1"/>
          <p:nvPr/>
        </p:nvSpPr>
        <p:spPr>
          <a:xfrm>
            <a:off x="6711220" y="2780526"/>
            <a:ext cx="49749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hypothesis appears not to be proven; neither gender nor property location type appear in the top </a:t>
            </a:r>
            <a:r>
              <a:rPr lang="en-US" altLang="zh-CN" sz="2400" dirty="0"/>
              <a:t>predictive</a:t>
            </a:r>
            <a:r>
              <a:rPr lang="en-US" sz="2400" dirty="0"/>
              <a:t> variables.</a:t>
            </a:r>
          </a:p>
        </p:txBody>
      </p:sp>
    </p:spTree>
    <p:extLst>
      <p:ext uri="{BB962C8B-B14F-4D97-AF65-F5344CB8AC3E}">
        <p14:creationId xmlns:p14="http://schemas.microsoft.com/office/powerpoint/2010/main" val="901060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408C-81E2-4CF8-8A28-A61053F6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/>
              <a:t>The model has an accuracy of .85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Content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76D0EF0-246B-4459-9A3C-136E2784D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1" r="-3" b="4849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05486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5408C-81E2-4CF8-8A28-A61053F6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saved and loaded into app</a:t>
            </a:r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EE32D2C1-BB77-4B57-8023-231BC95EA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749459"/>
            <a:ext cx="6780700" cy="53567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FCFD76-3DB8-40EA-92BD-38520829E834}"/>
              </a:ext>
            </a:extLst>
          </p:cNvPr>
          <p:cNvSpPr txBox="1"/>
          <p:nvPr/>
        </p:nvSpPr>
        <p:spPr>
          <a:xfrm>
            <a:off x="717422" y="4907769"/>
            <a:ext cx="2940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Based on the model, </a:t>
            </a:r>
            <a:r>
              <a:rPr lang="en-US" sz="2400" b="1" dirty="0">
                <a:solidFill>
                  <a:schemeClr val="tx2"/>
                </a:solidFill>
              </a:rPr>
              <a:t>Loan Application</a:t>
            </a:r>
            <a:r>
              <a:rPr lang="en-US" sz="2400" dirty="0">
                <a:solidFill>
                  <a:schemeClr val="tx2"/>
                </a:solidFill>
              </a:rPr>
              <a:t> was designed</a:t>
            </a:r>
          </a:p>
        </p:txBody>
      </p:sp>
    </p:spTree>
    <p:extLst>
      <p:ext uri="{BB962C8B-B14F-4D97-AF65-F5344CB8AC3E}">
        <p14:creationId xmlns:p14="http://schemas.microsoft.com/office/powerpoint/2010/main" val="2262863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5408C-81E2-4CF8-8A28-A61053F6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Inputs from model used to code loan application app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58E923AD-83E2-4109-9672-A9666F494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210068"/>
            <a:ext cx="6903723" cy="431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77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408C-81E2-4CF8-8A28-A61053F6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Installing the application libraries from GitHub to Heroku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Content Placeholder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72CD9E2-AA2F-4FA4-9B39-70490CC3E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9" r="40333" b="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8687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7E5AB-C382-4789-94EA-2488CCA7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6615" y="1508751"/>
            <a:ext cx="5708341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dirty="0"/>
              <a:t>Demonstration: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App hosted on Heroku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51E0F7C-6A1A-4EEE-ABEA-3719FDADA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25" r="1" b="1410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D23739-613F-41F9-BBB4-0A158F60096D}"/>
              </a:ext>
            </a:extLst>
          </p:cNvPr>
          <p:cNvSpPr txBox="1"/>
          <p:nvPr/>
        </p:nvSpPr>
        <p:spPr>
          <a:xfrm>
            <a:off x="6566615" y="5149048"/>
            <a:ext cx="5334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3"/>
              </a:rPr>
              <a:t>https://loan-predictions.herokuapp.com/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8747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220C6-8CD4-4B7F-82DA-440B9A082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08113"/>
            <a:ext cx="9833548" cy="874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Hypothesis: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9E307-1A8F-43F5-935E-4EF87D068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057399"/>
            <a:ext cx="10360104" cy="449248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Married men with a graduate degree are more likely to qualify for the highest loan amount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Data source: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hlinkClick r:id="rId2"/>
              </a:rPr>
              <a:t>Loan Prediction Problem Dataset | Kaggle</a:t>
            </a: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Inputs: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Credit history, Loan amount, Loan term, Applicant salary, Co-applicant salary, Resident location type (Rural, Urban, Suburban), Number of Dependents, Marriage status, Graduate status, Employment status, Approval status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7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3509-5C85-4EDF-B01F-3E67F2DF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073" y="90754"/>
            <a:ext cx="10515600" cy="454025"/>
          </a:xfrm>
        </p:spPr>
        <p:txBody>
          <a:bodyPr>
            <a:normAutofit/>
          </a:bodyPr>
          <a:lstStyle/>
          <a:p>
            <a:r>
              <a:rPr lang="en-US" sz="2400" b="1" dirty="0"/>
              <a:t>Gender and Marriage</a:t>
            </a:r>
          </a:p>
        </p:txBody>
      </p:sp>
      <p:pic>
        <p:nvPicPr>
          <p:cNvPr id="16" name="Content Placeholder 15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3E6DA9AC-CC2D-4D69-AC42-EFDDADD09E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89" y="432867"/>
            <a:ext cx="4995747" cy="6073581"/>
          </a:xfrm>
        </p:spPr>
      </p:pic>
      <p:pic>
        <p:nvPicPr>
          <p:cNvPr id="20" name="Content Placeholder 19" descr="Chart, bar chart&#10;&#10;Description automatically generated">
            <a:extLst>
              <a:ext uri="{FF2B5EF4-FFF2-40B4-BE49-F238E27FC236}">
                <a16:creationId xmlns:a16="http://schemas.microsoft.com/office/drawing/2014/main" id="{7AD8B583-BAFF-4F7C-8107-CAB795636A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067" y="544779"/>
            <a:ext cx="4995747" cy="5857018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19CAADF-0939-450E-B719-9560B02E58D2}"/>
              </a:ext>
            </a:extLst>
          </p:cNvPr>
          <p:cNvSpPr txBox="1"/>
          <p:nvPr/>
        </p:nvSpPr>
        <p:spPr>
          <a:xfrm>
            <a:off x="6936058" y="133100"/>
            <a:ext cx="362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402787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73218-5361-466A-A573-2C389A07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04" y="660037"/>
            <a:ext cx="11210925" cy="73655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Income vs Loan amount: Applicant income alone is a better indicator of a higher loan amount than co-applicant income alone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0F42B2DF-81C9-402C-9FC4-636BFD8325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23" r="-1" b="-1"/>
          <a:stretch/>
        </p:blipFill>
        <p:spPr>
          <a:xfrm>
            <a:off x="643467" y="1840552"/>
            <a:ext cx="10905066" cy="40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1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454226-C709-4077-937C-5A5F18BC1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7"/>
            <a:ext cx="10413380" cy="1076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Combining applicant and co-applicant incomes appears to indicate a better fit for loan approval than either one alone</a:t>
            </a:r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80EBF24E-0090-4132-AD21-DAD292C194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7" b="-2"/>
          <a:stretch/>
        </p:blipFill>
        <p:spPr>
          <a:xfrm>
            <a:off x="841246" y="2386585"/>
            <a:ext cx="8138279" cy="427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6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3"/>
            <a:extLst>
              <a:ext uri="{FF2B5EF4-FFF2-40B4-BE49-F238E27FC236}">
                <a16:creationId xmlns:a16="http://schemas.microsoft.com/office/drawing/2014/main" id="{141B29ED-2F0F-F24A-854C-7585EEDE1018}"/>
              </a:ext>
            </a:extLst>
          </p:cNvPr>
          <p:cNvSpPr txBox="1"/>
          <p:nvPr/>
        </p:nvSpPr>
        <p:spPr>
          <a:xfrm>
            <a:off x="5609215" y="6365724"/>
            <a:ext cx="44731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  <a:hlinkClick r:id="rId3"/>
              </a:rPr>
              <a:t>https://public.tableau.com/profile/</a:t>
            </a:r>
            <a:r>
              <a:rPr lang="en-US" sz="1400" b="0" i="0" u="none" strike="noStrike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  <a:hlinkClick r:id="rId3"/>
              </a:rPr>
              <a:t>ireneokada</a:t>
            </a:r>
            <a:r>
              <a:rPr lang="en-US" sz="1400" b="0" i="0" u="none" strike="noStrike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</a:t>
            </a:r>
            <a:endParaRPr lang="en-US" sz="1400" dirty="0">
              <a:solidFill>
                <a:schemeClr val="tx2"/>
              </a:solidFill>
            </a:endParaRP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37B1D905-19F8-46D3-B63D-1AA814540F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1" y="489836"/>
            <a:ext cx="4853624" cy="5875888"/>
          </a:xfrm>
        </p:spPr>
      </p:pic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24C427EA-9A41-4896-BA4A-77740049D8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313" y="1304692"/>
            <a:ext cx="6028028" cy="5061031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D5CABA7-1CA9-450D-AD25-6C68531213F5}"/>
                  </a:ext>
                </a:extLst>
              </p14:cNvPr>
              <p14:cNvContentPartPr/>
              <p14:nvPr/>
            </p14:nvContentPartPr>
            <p14:xfrm>
              <a:off x="10280933" y="3979940"/>
              <a:ext cx="410760" cy="36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D5CABA7-1CA9-450D-AD25-6C68531213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45293" y="3907940"/>
                <a:ext cx="4824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69C1C1B-92F1-445E-A77D-E3F93A6DED96}"/>
                  </a:ext>
                </a:extLst>
              </p14:cNvPr>
              <p14:cNvContentPartPr/>
              <p14:nvPr/>
            </p14:nvContentPartPr>
            <p14:xfrm>
              <a:off x="10325933" y="4457660"/>
              <a:ext cx="378720" cy="25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69C1C1B-92F1-445E-A77D-E3F93A6DED9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89933" y="4386020"/>
                <a:ext cx="45036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0DA80C0-E2B3-4CEF-99D8-EFB533A38801}"/>
                  </a:ext>
                </a:extLst>
              </p14:cNvPr>
              <p14:cNvContentPartPr/>
              <p14:nvPr/>
            </p14:nvContentPartPr>
            <p14:xfrm>
              <a:off x="10280933" y="4973180"/>
              <a:ext cx="395640" cy="298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0DA80C0-E2B3-4CEF-99D8-EFB533A3880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45293" y="4901180"/>
                <a:ext cx="46728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53C3F1A-EFA2-47A0-9EF5-6C10757DA774}"/>
                  </a:ext>
                </a:extLst>
              </p14:cNvPr>
              <p14:cNvContentPartPr/>
              <p14:nvPr/>
            </p14:nvContentPartPr>
            <p14:xfrm>
              <a:off x="10280933" y="5385020"/>
              <a:ext cx="333720" cy="11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53C3F1A-EFA2-47A0-9EF5-6C10757DA77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45293" y="5313380"/>
                <a:ext cx="4053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3363C91-9106-4B28-84F3-5D721CDC010F}"/>
                  </a:ext>
                </a:extLst>
              </p14:cNvPr>
              <p14:cNvContentPartPr/>
              <p14:nvPr/>
            </p14:nvContentPartPr>
            <p14:xfrm>
              <a:off x="10270133" y="5864540"/>
              <a:ext cx="924120" cy="345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3363C91-9106-4B28-84F3-5D721CDC010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234133" y="5792900"/>
                <a:ext cx="9957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67828EB-3705-4193-A094-64A74661654F}"/>
                  </a:ext>
                </a:extLst>
              </p14:cNvPr>
              <p14:cNvContentPartPr/>
              <p14:nvPr/>
            </p14:nvContentPartPr>
            <p14:xfrm>
              <a:off x="10537613" y="4983620"/>
              <a:ext cx="688680" cy="11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67828EB-3705-4193-A094-64A7466165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501973" y="4911620"/>
                <a:ext cx="7603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870BA24-85EF-4156-B0DD-A4F4443C58BF}"/>
                  </a:ext>
                </a:extLst>
              </p14:cNvPr>
              <p14:cNvContentPartPr/>
              <p14:nvPr/>
            </p14:nvContentPartPr>
            <p14:xfrm>
              <a:off x="9700973" y="5384300"/>
              <a:ext cx="1484640" cy="91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870BA24-85EF-4156-B0DD-A4F4443C58B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65333" y="5312660"/>
                <a:ext cx="15562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FE52CBA-E394-44BE-A2CE-7E09A382B168}"/>
                  </a:ext>
                </a:extLst>
              </p14:cNvPr>
              <p14:cNvContentPartPr/>
              <p14:nvPr/>
            </p14:nvContentPartPr>
            <p14:xfrm>
              <a:off x="9634013" y="4939700"/>
              <a:ext cx="860040" cy="97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FE52CBA-E394-44BE-A2CE-7E09A382B16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598373" y="4868060"/>
                <a:ext cx="931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1621C75-730E-41A5-88D5-48BBE4FC896E}"/>
                  </a:ext>
                </a:extLst>
              </p14:cNvPr>
              <p14:cNvContentPartPr/>
              <p14:nvPr/>
            </p14:nvContentPartPr>
            <p14:xfrm>
              <a:off x="9689813" y="4482500"/>
              <a:ext cx="153288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1621C75-730E-41A5-88D5-48BBE4FC896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54173" y="4410860"/>
                <a:ext cx="1604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079A857-F57C-493E-8B5A-524CF29D37DB}"/>
                  </a:ext>
                </a:extLst>
              </p14:cNvPr>
              <p14:cNvContentPartPr/>
              <p14:nvPr/>
            </p14:nvContentPartPr>
            <p14:xfrm>
              <a:off x="9679013" y="5842580"/>
              <a:ext cx="699840" cy="806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079A857-F57C-493E-8B5A-524CF29D37D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643013" y="5770580"/>
                <a:ext cx="77148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9787CCF-BD97-4E94-9241-0AA7E21464CF}"/>
                  </a:ext>
                </a:extLst>
              </p14:cNvPr>
              <p14:cNvContentPartPr/>
              <p14:nvPr/>
            </p14:nvContentPartPr>
            <p14:xfrm>
              <a:off x="7281413" y="1683500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9787CCF-BD97-4E94-9241-0AA7E21464C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45413" y="1611500"/>
                <a:ext cx="72000" cy="1440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6FEA0F4C-210F-4911-A68C-FC3D6D39FBF2}"/>
              </a:ext>
            </a:extLst>
          </p:cNvPr>
          <p:cNvSpPr txBox="1"/>
          <p:nvPr/>
        </p:nvSpPr>
        <p:spPr>
          <a:xfrm>
            <a:off x="6157313" y="355037"/>
            <a:ext cx="5440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Higher loan amounts are approved for graduates vs non-graduates. Self- employment also appears to be a positive factor</a:t>
            </a:r>
          </a:p>
        </p:txBody>
      </p:sp>
    </p:spTree>
    <p:extLst>
      <p:ext uri="{BB962C8B-B14F-4D97-AF65-F5344CB8AC3E}">
        <p14:creationId xmlns:p14="http://schemas.microsoft.com/office/powerpoint/2010/main" val="319314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929BC2A-BCB3-433F-ADC4-291281DD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Descriptive Summary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FFED852-6577-4CA2-A3F0-0741198D0AEE}"/>
              </a:ext>
            </a:extLst>
          </p:cNvPr>
          <p:cNvSpPr txBox="1"/>
          <p:nvPr/>
        </p:nvSpPr>
        <p:spPr>
          <a:xfrm>
            <a:off x="505794" y="2596836"/>
            <a:ext cx="48891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Approval Rates:</a:t>
            </a:r>
          </a:p>
          <a:p>
            <a:endParaRPr lang="en-US" sz="2000" dirty="0"/>
          </a:p>
          <a:p>
            <a:r>
              <a:rPr lang="en-US" sz="2000" dirty="0"/>
              <a:t>Overall approval rates were similar for men and women, but higher for those who were married,  graduates and those who lived in the suburbs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5FE2A4-2326-4245-A00E-DD939689F2AB}"/>
              </a:ext>
            </a:extLst>
          </p:cNvPr>
          <p:cNvSpPr txBox="1"/>
          <p:nvPr/>
        </p:nvSpPr>
        <p:spPr>
          <a:xfrm>
            <a:off x="6797036" y="2598768"/>
            <a:ext cx="488917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Loan Amounts:</a:t>
            </a:r>
          </a:p>
          <a:p>
            <a:endParaRPr lang="en-US" sz="2000" dirty="0"/>
          </a:p>
          <a:p>
            <a:r>
              <a:rPr lang="en-US" sz="2000" dirty="0"/>
              <a:t>Overall average loan amounts seem higher for graduates, those with a co-applicant and those with &gt;1 dependent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0402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955D1-4C11-4CA0-8DA4-B7112CD07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5984" y="212722"/>
            <a:ext cx="6503502" cy="6287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Explanatory model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2FE9A22D-F6DA-4DCC-BA34-583350CCA5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1" r="35515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636CB-FBBE-41C2-8479-38786D75E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7" y="1359030"/>
            <a:ext cx="5562255" cy="4817933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Dependent variable (y): Loan Approval (Y/N)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Independent/predictor variables (X):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Credit history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Loan amount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Loan term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Applicant salary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Co-applicant salary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Resident location type (Rural, Urban, Suburban)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Number of Dependents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Marriage status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Graduate or not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Self-employed or not</a:t>
            </a:r>
          </a:p>
          <a:p>
            <a:endParaRPr lang="en-US" sz="16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021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0BF92B95-B01E-4AEC-805F-9D6E53AC6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Model: Gradient Boosting Classifier with Pipeline ML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2D371F-2140-441A-B27A-CBFA221B2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4904" y="2494450"/>
            <a:ext cx="4242471" cy="403017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1800" i="0" dirty="0">
                <a:effectLst/>
              </a:rPr>
              <a:t>•Model Used: Gradient Boosting </a:t>
            </a:r>
            <a:r>
              <a:rPr lang="en-US" sz="1800" dirty="0"/>
              <a:t>C</a:t>
            </a:r>
            <a:r>
              <a:rPr lang="en-US" sz="1800" i="0" dirty="0">
                <a:effectLst/>
              </a:rPr>
              <a:t>lassifier</a:t>
            </a:r>
            <a:br>
              <a:rPr lang="en-US" sz="1800" dirty="0"/>
            </a:br>
            <a:r>
              <a:rPr lang="en-US" sz="1800" i="0" dirty="0">
                <a:effectLst/>
              </a:rPr>
              <a:t>•We used pipeline from </a:t>
            </a:r>
            <a:r>
              <a:rPr lang="en-US" sz="1800" i="0" dirty="0" err="1">
                <a:effectLst/>
              </a:rPr>
              <a:t>sklearn</a:t>
            </a:r>
            <a:r>
              <a:rPr lang="en-US" sz="1800" i="0" dirty="0">
                <a:effectLst/>
              </a:rPr>
              <a:t> library to optimize the coding process and standardize workflow</a:t>
            </a:r>
            <a:br>
              <a:rPr lang="en-US" sz="1800" dirty="0"/>
            </a:br>
            <a:r>
              <a:rPr lang="en-US" sz="1800" i="0" dirty="0">
                <a:effectLst/>
              </a:rPr>
              <a:t>•This helped with pre-processing of our data and transforming of categorical data</a:t>
            </a:r>
            <a:br>
              <a:rPr lang="en-US" sz="1800" dirty="0"/>
            </a:br>
            <a:r>
              <a:rPr lang="en-US" sz="1800" i="0" dirty="0">
                <a:effectLst/>
              </a:rPr>
              <a:t>•Pipeline enables a sequence of data to be transformed and correlated in a model that can be tested and evaluated to achieve an outcome, this improves ”fit”</a:t>
            </a:r>
            <a:br>
              <a:rPr lang="en-US" sz="1800" dirty="0"/>
            </a:br>
            <a:r>
              <a:rPr lang="en-US" sz="1800" i="0" dirty="0">
                <a:effectLst/>
              </a:rPr>
              <a:t>•Created ML model was trained on the existing dataset</a:t>
            </a:r>
            <a:br>
              <a:rPr lang="en-US" sz="1800" dirty="0"/>
            </a:br>
            <a:r>
              <a:rPr lang="en-US" sz="1800" i="0" dirty="0">
                <a:effectLst/>
              </a:rPr>
              <a:t>•The learning algorithm finds patterns in training data that maps input data to the target (or outcome to be predicted)</a:t>
            </a:r>
            <a:br>
              <a:rPr lang="en-US" sz="1800" dirty="0"/>
            </a:br>
            <a:r>
              <a:rPr lang="en-US" sz="1800" i="0" dirty="0">
                <a:effectLst/>
              </a:rPr>
              <a:t>•Accuracy of this model was ~ .85</a:t>
            </a:r>
            <a:endParaRPr lang="en-US" sz="1800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C16FB944-49A1-9B42-968F-F233F95AFE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clrChange>
              <a:clrFrom>
                <a:srgbClr val="D8D9D9"/>
              </a:clrFrom>
              <a:clrTo>
                <a:srgbClr val="D8D9D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3"/>
          <a:stretch/>
        </p:blipFill>
        <p:spPr>
          <a:xfrm>
            <a:off x="6172200" y="2209457"/>
            <a:ext cx="5181600" cy="3722504"/>
          </a:xfrm>
        </p:spPr>
      </p:pic>
    </p:spTree>
    <p:extLst>
      <p:ext uri="{BB962C8B-B14F-4D97-AF65-F5344CB8AC3E}">
        <p14:creationId xmlns:p14="http://schemas.microsoft.com/office/powerpoint/2010/main" val="248426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3641</TotalTime>
  <Words>598</Words>
  <Application>Microsoft Office PowerPoint</Application>
  <PresentationFormat>Widescreen</PresentationFormat>
  <Paragraphs>73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Loan Approval Likelihood </vt:lpstr>
      <vt:lpstr>Hypothesis:</vt:lpstr>
      <vt:lpstr>Gender and Marriage</vt:lpstr>
      <vt:lpstr>Income vs Loan amount: Applicant income alone is a better indicator of a higher loan amount than co-applicant income alone</vt:lpstr>
      <vt:lpstr>Combining applicant and co-applicant incomes appears to indicate a better fit for loan approval than either one alone</vt:lpstr>
      <vt:lpstr>PowerPoint Presentation</vt:lpstr>
      <vt:lpstr>Descriptive Summary</vt:lpstr>
      <vt:lpstr>Explanatory model</vt:lpstr>
      <vt:lpstr>Model: Gradient Boosting Classifier with Pipeline ML workflow</vt:lpstr>
      <vt:lpstr>Featured factors in loan approval are Credit History, Loan Amount, Applicant and Co-applicant Income. When Credit History is removed importance expands to Suburban location and those with 2-3 Dependents</vt:lpstr>
      <vt:lpstr>Conclusion</vt:lpstr>
      <vt:lpstr>The model has an accuracy of .85</vt:lpstr>
      <vt:lpstr>Model saved and loaded into app</vt:lpstr>
      <vt:lpstr>Inputs from model used to code loan application app</vt:lpstr>
      <vt:lpstr>Installing the application libraries from GitHub to Heroku</vt:lpstr>
      <vt:lpstr>Demonstration:  App hosted on Heroku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 okada</dc:creator>
  <cp:lastModifiedBy>i okada</cp:lastModifiedBy>
  <cp:revision>75</cp:revision>
  <dcterms:created xsi:type="dcterms:W3CDTF">2021-02-19T22:35:47Z</dcterms:created>
  <dcterms:modified xsi:type="dcterms:W3CDTF">2021-02-25T23:48:06Z</dcterms:modified>
</cp:coreProperties>
</file>