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4" r:id="rId5"/>
    <p:sldId id="266" r:id="rId6"/>
    <p:sldId id="275" r:id="rId7"/>
    <p:sldId id="273" r:id="rId8"/>
    <p:sldId id="271" r:id="rId9"/>
    <p:sldId id="268" r:id="rId10"/>
    <p:sldId id="276" r:id="rId11"/>
    <p:sldId id="278" r:id="rId12"/>
    <p:sldId id="277" r:id="rId13"/>
    <p:sldId id="270" r:id="rId14"/>
    <p:sldId id="28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predictions.herokuapp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truistdelhite04/loan-prediction-problem-dataset?select=train_u6lujuX_CVtuZ9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ireneokad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Team Members: Desiree Diaz, Medina </a:t>
            </a:r>
            <a:r>
              <a:rPr lang="en-US" sz="2000" dirty="0" err="1">
                <a:solidFill>
                  <a:schemeClr val="tx2"/>
                </a:solidFill>
              </a:rPr>
              <a:t>Izgutdina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42" y="2780526"/>
            <a:ext cx="4229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statistical model appears to agree with descriptive data, allowing us to predict loan approval with an accuracy of 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4886E-1117-420D-BEA0-89B64B282B79}"/>
              </a:ext>
            </a:extLst>
          </p:cNvPr>
          <p:cNvSpPr txBox="1"/>
          <p:nvPr/>
        </p:nvSpPr>
        <p:spPr>
          <a:xfrm>
            <a:off x="6503841" y="2780526"/>
            <a:ext cx="497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hypothesis appears not to be proven; neither gender nor property location type appear in the top </a:t>
            </a:r>
            <a:r>
              <a:rPr lang="en-US" altLang="zh-CN" sz="2400" dirty="0"/>
              <a:t>predictive</a:t>
            </a:r>
            <a:r>
              <a:rPr lang="en-US" sz="2400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9010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model had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4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saved and loaded into app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E32D2C1-BB77-4B57-8023-231BC95E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49459"/>
            <a:ext cx="6780700" cy="535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CFD76-3DB8-40EA-92BD-38520829E834}"/>
              </a:ext>
            </a:extLst>
          </p:cNvPr>
          <p:cNvSpPr txBox="1"/>
          <p:nvPr/>
        </p:nvSpPr>
        <p:spPr>
          <a:xfrm>
            <a:off x="381740" y="284085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loan application based on model</a:t>
            </a:r>
          </a:p>
        </p:txBody>
      </p:sp>
    </p:spTree>
    <p:extLst>
      <p:ext uri="{BB962C8B-B14F-4D97-AF65-F5344CB8AC3E}">
        <p14:creationId xmlns:p14="http://schemas.microsoft.com/office/powerpoint/2010/main" val="22628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Inputs from model used to code loan application app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8E923AD-83E2-4109-9672-A9666F49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10068"/>
            <a:ext cx="690372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Installing the application libraries from GitHub to Heroku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2CD9E2-AA2F-4FA4-9B39-70490CC3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" r="40333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6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615" y="1508751"/>
            <a:ext cx="5708341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Demonstration: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23739-613F-41F9-BBB4-0A158F60096D}"/>
              </a:ext>
            </a:extLst>
          </p:cNvPr>
          <p:cNvSpPr txBox="1"/>
          <p:nvPr/>
        </p:nvSpPr>
        <p:spPr>
          <a:xfrm>
            <a:off x="6566615" y="5149048"/>
            <a:ext cx="533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https://loan-predictions.herokuapp.com/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20C6-8CD4-4B7F-82DA-440B9A0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8113"/>
            <a:ext cx="9833548" cy="87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307-1A8F-43F5-935E-4EF87D0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57399"/>
            <a:ext cx="10360104" cy="44924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Married men with a graduate degree are more likely to qualify for the highest loan amount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2"/>
                </a:solidFill>
              </a:rPr>
              <a:t>Data source 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Loan Prediction Problem Dataset | Kaggle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Inputs: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Credit history, Loan amount, Loan term, Applicant salary, Co applicant salary, Resident location type (rural, urban, suburban), #Dependents, Marriage status, Graduate status, Employment status, approval status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509-5C85-4EDF-B01F-3E67F2DF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/>
          </a:bodyPr>
          <a:lstStyle/>
          <a:p>
            <a:r>
              <a:rPr lang="en-US" sz="2400" dirty="0"/>
              <a:t>Data Overview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1D70F73-4044-4895-9254-5CA907FAB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17022"/>
            <a:ext cx="5327015" cy="62457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7AA3-CD31-43D4-8B79-7DA671CD8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741" y="643239"/>
            <a:ext cx="5248275" cy="6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Income vs Loan amount: 2 incomes more consistent with higher loan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643467" y="1840552"/>
            <a:ext cx="10905066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341240-58CE-41F1-A932-36E5D33D6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506028"/>
            <a:ext cx="4758432" cy="6198250"/>
          </a:xfrm>
        </p:spPr>
      </p:pic>
      <p:pic>
        <p:nvPicPr>
          <p:cNvPr id="28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AB79352-D5FD-4974-A6E0-43087E4B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5" y="1260629"/>
            <a:ext cx="5624038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Descriptive 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546351" y="2596836"/>
            <a:ext cx="488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Overall:  approval rates were higher for men, those who are married,  suburbanites, graduates and those with a co-applicant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Overall: average loan amounts seem higher for graduates, those with a co applicant and those with &gt;1 dependent</a:t>
            </a:r>
          </a:p>
          <a:p>
            <a:endParaRPr lang="en-US" sz="2000" dirty="0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0200A289-A7A1-45B5-BFD9-26C3327F5384}"/>
              </a:ext>
            </a:extLst>
          </p:cNvPr>
          <p:cNvSpPr txBox="1"/>
          <p:nvPr/>
        </p:nvSpPr>
        <p:spPr>
          <a:xfrm>
            <a:off x="702529" y="62217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 dirty="0">
                <a:effectLst/>
                <a:latin typeface="+mj-lt"/>
                <a:ea typeface="+mj-ea"/>
                <a:cs typeface="+mj-cs"/>
              </a:rPr>
              <a:t>https://public.tableau.com/profile/</a:t>
            </a:r>
            <a:r>
              <a:rPr lang="en-US" sz="1800" b="0" i="0" u="none" strike="noStrike" kern="1200" dirty="0">
                <a:effectLst/>
                <a:latin typeface="+mj-lt"/>
                <a:ea typeface="+mj-ea"/>
                <a:cs typeface="+mj-cs"/>
              </a:rPr>
              <a:t>ireneokada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5D1-4C11-4CA0-8DA4-B7112CD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296" y="365126"/>
            <a:ext cx="6503502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model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FE9A22D-F6DA-4DCC-BA34-583350CC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36CB-FBBE-41C2-8479-38786D7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7" y="1359030"/>
            <a:ext cx="5562255" cy="481793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Dependent variable (Y): Loan Approval (Y/N)</a:t>
            </a:r>
          </a:p>
          <a:p>
            <a:endParaRPr lang="en-US" sz="1800" dirty="0"/>
          </a:p>
          <a:p>
            <a:r>
              <a:rPr lang="en-US" sz="1800" dirty="0"/>
              <a:t>Independent/predictor variables:</a:t>
            </a:r>
          </a:p>
          <a:p>
            <a:pPr marL="0" indent="0">
              <a:buNone/>
            </a:pPr>
            <a:r>
              <a:rPr lang="en-US" sz="1800" dirty="0"/>
              <a:t>	Credit history</a:t>
            </a:r>
          </a:p>
          <a:p>
            <a:pPr marL="0" indent="0">
              <a:buNone/>
            </a:pPr>
            <a:r>
              <a:rPr lang="en-US" sz="1800" dirty="0"/>
              <a:t>	Loan amount</a:t>
            </a:r>
          </a:p>
          <a:p>
            <a:pPr marL="0" indent="0">
              <a:buNone/>
            </a:pPr>
            <a:r>
              <a:rPr lang="en-US" sz="1800" dirty="0"/>
              <a:t>	Loan term</a:t>
            </a:r>
          </a:p>
          <a:p>
            <a:pPr marL="0" indent="0">
              <a:buNone/>
            </a:pPr>
            <a:r>
              <a:rPr lang="en-US" sz="1800" dirty="0"/>
              <a:t>	Applicant salary</a:t>
            </a:r>
          </a:p>
          <a:p>
            <a:pPr marL="0" indent="0">
              <a:buNone/>
            </a:pPr>
            <a:r>
              <a:rPr lang="en-US" sz="1800" dirty="0"/>
              <a:t>	Co applicant salary</a:t>
            </a:r>
          </a:p>
          <a:p>
            <a:pPr marL="0" indent="0">
              <a:buNone/>
            </a:pPr>
            <a:r>
              <a:rPr lang="en-US" sz="1800" dirty="0"/>
              <a:t>	Resident location type (rural, urban, suburban)</a:t>
            </a:r>
          </a:p>
          <a:p>
            <a:pPr marL="0" indent="0">
              <a:buNone/>
            </a:pPr>
            <a:r>
              <a:rPr lang="en-US" sz="1800" dirty="0"/>
              <a:t>	#Dependents</a:t>
            </a:r>
          </a:p>
          <a:p>
            <a:pPr marL="0" indent="0">
              <a:buNone/>
            </a:pPr>
            <a:r>
              <a:rPr lang="en-US" sz="1800" dirty="0"/>
              <a:t>	Marriage status</a:t>
            </a:r>
          </a:p>
          <a:p>
            <a:pPr marL="0" indent="0">
              <a:buNone/>
            </a:pPr>
            <a:r>
              <a:rPr lang="en-US" sz="1800" dirty="0"/>
              <a:t>	Graduate or not</a:t>
            </a:r>
          </a:p>
          <a:p>
            <a:pPr marL="0" indent="0">
              <a:buNone/>
            </a:pPr>
            <a:r>
              <a:rPr lang="en-US" sz="1800" dirty="0"/>
              <a:t>	Employed vs self-employed</a:t>
            </a:r>
          </a:p>
          <a:p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2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used: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242471" cy="40301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</a:rPr>
              <a:t>•Model Used: Gradient boosting classifier</a:t>
            </a:r>
            <a:br>
              <a:rPr lang="en-US" sz="1800" dirty="0"/>
            </a:br>
            <a:r>
              <a:rPr lang="en-US" sz="1800" i="0" dirty="0">
                <a:effectLst/>
              </a:rPr>
              <a:t>•We used pipeline from </a:t>
            </a:r>
            <a:r>
              <a:rPr lang="en-US" sz="1800" i="0" dirty="0" err="1">
                <a:effectLst/>
              </a:rPr>
              <a:t>sklearn</a:t>
            </a:r>
            <a:r>
              <a:rPr lang="en-US" sz="1800" i="0" dirty="0">
                <a:effectLst/>
              </a:rPr>
              <a:t> library to optimize the coding process and standardize workflow</a:t>
            </a:r>
            <a:br>
              <a:rPr lang="en-US" sz="1800" dirty="0"/>
            </a:br>
            <a:r>
              <a:rPr lang="en-US" sz="1800" i="0" dirty="0">
                <a:effectLst/>
              </a:rPr>
              <a:t>•This helped with preprocessing our data and transforming categorical data</a:t>
            </a:r>
            <a:br>
              <a:rPr lang="en-US" sz="1800" dirty="0"/>
            </a:br>
            <a:r>
              <a:rPr lang="en-US" sz="1800" i="0" dirty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800" dirty="0"/>
            </a:br>
            <a:r>
              <a:rPr lang="en-US" sz="1800" i="0" dirty="0">
                <a:effectLst/>
              </a:rPr>
              <a:t>•ML model created through the training process</a:t>
            </a:r>
            <a:br>
              <a:rPr lang="en-US" sz="1800" dirty="0"/>
            </a:br>
            <a:r>
              <a:rPr lang="en-US" sz="1800" i="0" dirty="0">
                <a:effectLst/>
              </a:rPr>
              <a:t>•The learning algorithm finds patterns in training the data that maps input data to the target (or outcome to be predicted)</a:t>
            </a:r>
            <a:br>
              <a:rPr lang="en-US" sz="1800" dirty="0"/>
            </a:br>
            <a:r>
              <a:rPr lang="en-US" sz="1800" i="0" dirty="0">
                <a:effectLst/>
              </a:rPr>
              <a:t>•Accuracy of this model was ~ .85</a:t>
            </a:r>
            <a:endParaRPr lang="en-US" sz="1800" dirty="0"/>
          </a:p>
        </p:txBody>
      </p:sp>
      <p:pic>
        <p:nvPicPr>
          <p:cNvPr id="2050" name="Picture 2" descr="Image result for diagram pipeline ml">
            <a:extLst>
              <a:ext uri="{FF2B5EF4-FFF2-40B4-BE49-F238E27FC236}">
                <a16:creationId xmlns:a16="http://schemas.microsoft.com/office/drawing/2014/main" id="{4BBB5768-EC73-405A-9E92-6DB3ECB274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Featured factors in loan approval are credit history,  loan amount, applicant and co-applicant income. When credit history is removed importance expands to suburban location and  those with 2-3 dependents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95D31784-AB94-4AE8-AB35-4B71D60F1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" y="2426818"/>
            <a:ext cx="4621546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43D4C4-8663-47E8-B673-E288593D5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7980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3368</TotalTime>
  <Words>471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Loan Approval Likelihood </vt:lpstr>
      <vt:lpstr>Hypothesis:</vt:lpstr>
      <vt:lpstr>Data Overview</vt:lpstr>
      <vt:lpstr>Income vs Loan amount: 2 incomes more consistent with higher loan </vt:lpstr>
      <vt:lpstr>PowerPoint Presentation</vt:lpstr>
      <vt:lpstr>Descriptive Summary</vt:lpstr>
      <vt:lpstr>Explanatory model</vt:lpstr>
      <vt:lpstr>Model used: Gradient Boosting classifier with pipeline ML workflow</vt:lpstr>
      <vt:lpstr>Featured factors in loan approval are credit history,  loan amount, applicant and co-applicant income. When credit history is removed importance expands to suburban location and  those with 2-3 dependents</vt:lpstr>
      <vt:lpstr>Conclusion</vt:lpstr>
      <vt:lpstr>The model had an accuracy of .85</vt:lpstr>
      <vt:lpstr>Model saved and loaded into app</vt:lpstr>
      <vt:lpstr>Inputs from model used to code loan application app</vt:lpstr>
      <vt:lpstr>Installing the application libraries from GitHub to Heroku</vt:lpstr>
      <vt:lpstr>Demonstration:  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Desiree Diaz</cp:lastModifiedBy>
  <cp:revision>53</cp:revision>
  <dcterms:created xsi:type="dcterms:W3CDTF">2021-02-19T22:35:47Z</dcterms:created>
  <dcterms:modified xsi:type="dcterms:W3CDTF">2021-02-25T02:18:27Z</dcterms:modified>
</cp:coreProperties>
</file>