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6" r:id="rId5"/>
    <p:sldId id="259" r:id="rId6"/>
    <p:sldId id="265" r:id="rId7"/>
    <p:sldId id="271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07.0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1 152,'29'0,"0"-1,0-1,41-10,-27 2,-15 3,0 0,48-3,-61 8,1 0,-1-1,0-1,0 0,0-1,0-1,-1 0,0-1,20-13,-29 16,9-3,1 1,-1 0,1 1,0 1,0 0,1 1,26-2,115 6,-89 1,38-3,72 4,-175-3,0 1,0-1,0 1,-1-1,1 1,0 0,0 0,0 1,-1-1,1 0,-1 1,1 0,-1 0,0-1,1 1,-1 0,0 1,0-1,0 0,-1 1,3 2,0 4,0 0,0 1,-1-1,3 20,-3-19,0 1,0 0,6 12,0-6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49.2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49,'974'0,"-931"-2,0-2,83-19,-77 15,0 1,0 3,74 3,-102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49.7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56.2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0,'915'0,"-894"0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58.0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99,'109'-6,"212"-38,-237 30,-41 9,49 0,-26 2,47-17,-89 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58.4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01.8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1,'841'0,"-820"0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19.4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1,'914'0,"-889"1,-1 2,28 5,34 4,371-9,-235-6,343 3,-554 1,1 0,-1 1,0 0,12 4,-11-2,1-1,23 2,-16-4,-4 0,0 0,1 1,-1 0,0 1,23 8,-14-3,0-1,0-1,1-2,47 3,109-8,-72-1,332 2,-425-1,-1-2,1 1,-1-2,0 0,0-1,28-13,-26 11,0 0,0 1,1 0,34-4,2 8,-32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24.6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1 315,'1557'0,"-1532"-2,-1 0,0-2,42-12,-36 8,56-7,-74 14,8 0,0-1,-1-1,1-1,24-8,7-6,1 2,1 3,0 2,0 2,109-3,-71 14,65-4,-141 0,1-2,-1 0,1 0,-1-2,15-7,-11 5,0 1,24-6,-2 6,0 3,0 1,46 3,-53 1,0-1,0-1,0-2,0-2,47-12,-47 5,1 2,0 2,0 1,0 1,65 0,-62 6,0 2,-1-3,1-1,56-10,-90 11,0 1,-1-1,1 0,0 1,0 0,0 0,0 0,0 0,0 1,-1-1,1 1,0 0,0 0,6 3,4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38.4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0,'469'0,"-446"2,1 0,32 7,-31-3,45 2,-56-8,0 1,0 1,0 0,0 1,-1 1,1 0,-1 1,0 0,0 1,20 13,12 12,-28-15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42.4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76,'1462'0,"-1448"-1,0-1,0 0,0-1,0-1,-1 0,1-1,19-10,-16 7,-1 1,1 1,0 1,22-4,-3 5,71 4,-77 1,-6-1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12.0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1,'1127'0,"-1076"4,-34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51.6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0 169,'54'-2,"-1"-1,1-3,91-23,-125 25,-1 2,1 0,33 1,-34 2,-1-2,1 0,-1-1,30-6,15-12,-30 9,-1 1,2 2,44-6,-64 12,0-1,0 0,0-1,20-8,10-4,-22 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57.9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0,'914'0,"-893"0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8:06.1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3,'79'0,"-13"-2,-1 3,1 3,92 17,25 6,-180-26,41 8,-24-5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8:08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1,'564'0,"-540"0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15.3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17.6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35,'219'13,"12"0,-150-12,80-4,-82-8,-53 6,46-3,45 9,45-2,-140-1,-1-1,0-1,0-1,27-9,-34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21.3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53,'746'0,"-736"0,-1 0,0-1,1 0,-1 0,0-1,0-1,0 1,0-1,0-1,16-8,-17 8,0 0,1 1,0 0,0 0,0 1,0 0,0 1,11-1,80 3,-53 1,323-1,-332-1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24.9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76,'147'-12,"-26"0,256 11,-197 2,-136-4,0-2,71-17,-71 14,-1 2,1 2,56 1,-79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30.4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0,'14'1,"0"1,0 0,19 6,12 2,80 21,-88-21,-17-6,0 0,-1-2,37 0,-32-1,0 0,26 5,2 2,53 1,29 5,-80-7,-24-3,0 1,0 1,42 15,-56-15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37.8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65,'113'-1,"119"3,-225-1,0 0,0 0,-1 1,1 0,0 0,-1 1,1 0,-1 0,0 0,0 1,0 0,0 0,-1 0,0 1,7 8,22 15,-23-20,1-1,1 0,-1-1,1 0,0-1,25 6,-27-9,0 1,-1 0,1 1,-1 0,1 1,-1 0,0 1,-1 0,0 0,0 1,14 13,41 44,-48-51,-2 1,0 1,0 0,-1 0,-1 1,10 18,-18-26,1-1,1 0,0-1,0 1,0-1,1 0,13 9,25 24,-40-33,20 19,-25-24,1-1,-1 0,1 1,-1-1,1 0,-1 0,1 1,-1-1,1 0,0 0,-1 0,1 0,-1 1,1-1,-1 0,1 0,0 0,-1 0,1 0,-1 0,1-1,-1 1,1 0,0 0,-1 0,1-1,-1 1,1 0,-1 0,1-1,-1 1,1 0,-1-1,0 1,1-1,-1 1,1 0,-1-1,0 1,1-1,-1 1,0-1,0 1,1-1,-1 0,0 1,0-1,0 1,0-1,0 1,0-1,0 0,3-16,-1 1,-1 0,0 0,-1-1,-1 1,-1 0,0-1,-7-24,3 13,-3-50,9 35,1 20,-2 0,-5-32,5 47,-1 1,0 0,0 0,-1 0,0 0,0 0,-1 0,1 1,-2-1,1 1,-8-8,9 11,-5-6,0 0,-1 1,0 1,-14-11,19 17,1-1,-1 0,1 1,-1-1,1 1,-1 0,0 1,0-1,1 0,-1 1,0 0,0 0,0 0,0 1,1-1,-1 1,-7 2,-26 10,-42 22,56-24,0 0,-1-2,0 0,0-2,-46 8,46-10,0 0,0 1,1 2,-39 16,37-13,0-1,-1-1,-41 8,59-16,-1 0,1 1,0 0,0 0,0 1,-11 5,17-7,-1 1,1 0,-1 0,1 0,0 0,0 0,0 1,0-1,0 1,1-1,-1 1,1 0,-1-1,1 1,0 0,0 0,1 0,-1 0,0 0,1 0,0 3,-1 13,1 0,1 0,0 0,2 0,6 24,-1-1,-8-22,2 9,-2-28,0 0,0 0,0 0,1 0,-1 0,1 0,-1 0,0 0,1-1,-1 1,1 0,0 0,-1-1,1 1,0 0,-1-1,1 1,0-1,0 1,0-1,-1 1,1-1,0 1,0-1,2 1,15 1,1 0,34-1,7 0,92 19,-95-10,1-3,58-1,-108-6,0-1,0 2,0-1,0 1,0 0,-1 1,1 0,0 0,-1 1,1 0,-1 0,0 0,0 1,-1 0,8 5,0 0,1-1,0-1,0-1,1 0,25 6,-16-5,31 13,-46-15,1 0,-1 0,1 0,0-1,0-1,23 4,-9-5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45.0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53,'490'0,"-468"-1,0-2,0 0,0-1,25-9,-21 5,0 2,37-4,292 6,-189 6,499-2,-641 1,0 2,30 5,-29-3,44 3,15-10,-57 1,1 0,-1 2,43 6,-49-1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image" Target="../media/image18.png"/><Relationship Id="rId39" Type="http://schemas.openxmlformats.org/officeDocument/2006/relationships/image" Target="../media/image24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image" Target="../media/image19.png"/><Relationship Id="rId36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customXml" Target="../ink/ink12.xml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9.xml"/><Relationship Id="rId4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Team Members: Desiree Diaz, Medina </a:t>
            </a:r>
            <a:r>
              <a:rPr lang="en-US" sz="2000" dirty="0" err="1">
                <a:solidFill>
                  <a:schemeClr val="tx2"/>
                </a:solidFill>
              </a:rPr>
              <a:t>Izgutdina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 Irene Okada, 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E5AB-C382-4789-94EA-2488CCA7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App hosted on Heroku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1E0F7C-6A1A-4EEE-ABEA-3719FDA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5" r="1" b="141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7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1D70F73-4044-4895-9254-5CA907FAB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" y="230819"/>
            <a:ext cx="5525062" cy="647790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7AA3-CD31-43D4-8B79-7DA671CD8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46471" y="301840"/>
            <a:ext cx="5397350" cy="64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Income vs Loan amount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Benton Sans"/>
              </a:rPr>
              <a:t>https://public.tableau.com/profile/</a:t>
            </a:r>
            <a:r>
              <a:rPr lang="en-US" sz="1100" b="0" i="0" u="none" strike="noStrike" dirty="0">
                <a:solidFill>
                  <a:srgbClr val="4D4D4D"/>
                </a:solidFill>
                <a:effectLst/>
                <a:latin typeface="Benton Sans"/>
              </a:rPr>
              <a:t>ireneokada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1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3A341240-58CE-41F1-A932-36E5D33D6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506028"/>
            <a:ext cx="4758432" cy="6198250"/>
          </a:xfrm>
        </p:spPr>
      </p:pic>
      <p:pic>
        <p:nvPicPr>
          <p:cNvPr id="28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4AB79352-D5FD-4974-A6E0-43087E4BA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15" y="1260629"/>
            <a:ext cx="5624038" cy="46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Salaries vs loan amount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D0D97FE1-0C87-4A84-BA01-AC927B79AB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7" y="2426818"/>
            <a:ext cx="5092531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D0C05ED-35D3-4710-BA45-531E30336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27" y="2426818"/>
            <a:ext cx="5277408" cy="3997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5CCF2E-4952-4C7C-9A38-5E36362C2BFC}"/>
                  </a:ext>
                </a:extLst>
              </p14:cNvPr>
              <p14:cNvContentPartPr/>
              <p14:nvPr/>
            </p14:nvContentPartPr>
            <p14:xfrm>
              <a:off x="5334990" y="4117348"/>
              <a:ext cx="455400" cy="6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5CCF2E-4952-4C7C-9A38-5E36362C2B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9350" y="4045348"/>
                <a:ext cx="5270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AE00E7-CA10-41A3-B55D-DDED3883F7FA}"/>
                  </a:ext>
                </a:extLst>
              </p14:cNvPr>
              <p14:cNvContentPartPr/>
              <p14:nvPr/>
            </p14:nvContentPartPr>
            <p14:xfrm>
              <a:off x="4829190" y="6089428"/>
              <a:ext cx="430920" cy="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AE00E7-CA10-41A3-B55D-DDED3883F7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3550" y="6017788"/>
                <a:ext cx="502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EEE3B4-640F-46E4-A4D1-8B6A337C01B2}"/>
                  </a:ext>
                </a:extLst>
              </p14:cNvPr>
              <p14:cNvContentPartPr/>
              <p14:nvPr/>
            </p14:nvContentPartPr>
            <p14:xfrm>
              <a:off x="4775910" y="470450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EEE3B4-640F-46E4-A4D1-8B6A337C01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0270" y="463286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66CFE6-DE32-45DD-8635-6178A0CC08F0}"/>
                  </a:ext>
                </a:extLst>
              </p14:cNvPr>
              <p14:cNvContentPartPr/>
              <p14:nvPr/>
            </p14:nvContentPartPr>
            <p14:xfrm>
              <a:off x="4811190" y="4718908"/>
              <a:ext cx="466560" cy="2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66CFE6-DE32-45DD-8635-6178A0CC08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5550" y="4647268"/>
                <a:ext cx="5382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B35F45-F317-4ADB-940F-757CA6A3D77D}"/>
                  </a:ext>
                </a:extLst>
              </p14:cNvPr>
              <p14:cNvContentPartPr/>
              <p14:nvPr/>
            </p14:nvContentPartPr>
            <p14:xfrm>
              <a:off x="4740270" y="4144348"/>
              <a:ext cx="54324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B35F45-F317-4ADB-940F-757CA6A3D7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4630" y="4072348"/>
                <a:ext cx="614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2DA016-7A56-45EE-BDA8-FE971CC28DB9}"/>
                  </a:ext>
                </a:extLst>
              </p14:cNvPr>
              <p14:cNvContentPartPr/>
              <p14:nvPr/>
            </p14:nvContentPartPr>
            <p14:xfrm>
              <a:off x="4784910" y="4002868"/>
              <a:ext cx="461160" cy="27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2DA016-7A56-45EE-BDA8-FE971CC28D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48910" y="3931228"/>
                <a:ext cx="532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E1DEA5-15C6-4898-8234-572A6A369FEF}"/>
                  </a:ext>
                </a:extLst>
              </p14:cNvPr>
              <p14:cNvContentPartPr/>
              <p14:nvPr/>
            </p14:nvContentPartPr>
            <p14:xfrm>
              <a:off x="5405910" y="6222988"/>
              <a:ext cx="366840" cy="5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E1DEA5-15C6-4898-8234-572A6A369F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0270" y="6150988"/>
                <a:ext cx="438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21BAB1-D200-4081-8783-033007CCFD97}"/>
                  </a:ext>
                </a:extLst>
              </p14:cNvPr>
              <p14:cNvContentPartPr/>
              <p14:nvPr/>
            </p14:nvContentPartPr>
            <p14:xfrm>
              <a:off x="4855830" y="5338468"/>
              <a:ext cx="420120" cy="263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21BAB1-D200-4081-8783-033007CCFD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9830" y="5266468"/>
                <a:ext cx="4917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47175A-5816-4F1E-9DB3-622A66BE75F7}"/>
                  </a:ext>
                </a:extLst>
              </p14:cNvPr>
              <p14:cNvContentPartPr/>
              <p14:nvPr/>
            </p14:nvContentPartPr>
            <p14:xfrm>
              <a:off x="7776510" y="2564308"/>
              <a:ext cx="856800" cy="19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47175A-5816-4F1E-9DB3-622A66BE75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40870" y="2492668"/>
                <a:ext cx="928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E53C5B-E7FA-4ACC-9E61-5F8EC4B69D28}"/>
                  </a:ext>
                </a:extLst>
              </p14:cNvPr>
              <p14:cNvContentPartPr/>
              <p14:nvPr/>
            </p14:nvContentPartPr>
            <p14:xfrm>
              <a:off x="1517550" y="2556388"/>
              <a:ext cx="532080" cy="1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E53C5B-E7FA-4ACC-9E61-5F8EC4B69D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1910" y="2484388"/>
                <a:ext cx="603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F47B05-08D1-4BCC-B21E-FC83A29F1789}"/>
                  </a:ext>
                </a:extLst>
              </p14:cNvPr>
              <p14:cNvContentPartPr/>
              <p14:nvPr/>
            </p14:nvContentPartPr>
            <p14:xfrm>
              <a:off x="2059350" y="255638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F47B05-08D1-4BCC-B21E-FC83A29F17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3710" y="248438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242EB0-C586-4F0B-A96E-33A9D56FE090}"/>
                  </a:ext>
                </a:extLst>
              </p14:cNvPr>
              <p14:cNvContentPartPr/>
              <p14:nvPr/>
            </p14:nvContentPartPr>
            <p14:xfrm>
              <a:off x="10093470" y="3843748"/>
              <a:ext cx="33732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242EB0-C586-4F0B-A96E-33A9D56FE0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57470" y="3771748"/>
                <a:ext cx="408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9F566A-7731-4744-8972-E839B9649082}"/>
                  </a:ext>
                </a:extLst>
              </p14:cNvPr>
              <p14:cNvContentPartPr/>
              <p14:nvPr/>
            </p14:nvContentPartPr>
            <p14:xfrm>
              <a:off x="10129110" y="4358908"/>
              <a:ext cx="307080" cy="36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9F566A-7731-4744-8972-E839B96490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93110" y="4286908"/>
                <a:ext cx="378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7368C0-BE6E-4B0A-995C-37ADD28D8357}"/>
                  </a:ext>
                </a:extLst>
              </p14:cNvPr>
              <p14:cNvContentPartPr/>
              <p14:nvPr/>
            </p14:nvContentPartPr>
            <p14:xfrm>
              <a:off x="10448790" y="435854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7368C0-BE6E-4B0A-995C-37ADD28D8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12790" y="428690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F160C8-2E2A-43EE-B582-980112349754}"/>
                  </a:ext>
                </a:extLst>
              </p14:cNvPr>
              <p14:cNvContentPartPr/>
              <p14:nvPr/>
            </p14:nvContentPartPr>
            <p14:xfrm>
              <a:off x="10617270" y="5077468"/>
              <a:ext cx="31032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F160C8-2E2A-43EE-B582-9801123497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1270" y="5005828"/>
                <a:ext cx="381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2C0B86-B6C2-4D63-ACE8-1159641D56C1}"/>
                  </a:ext>
                </a:extLst>
              </p14:cNvPr>
              <p14:cNvContentPartPr/>
              <p14:nvPr/>
            </p14:nvContentPartPr>
            <p14:xfrm>
              <a:off x="9623310" y="5406148"/>
              <a:ext cx="1392840" cy="36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2C0B86-B6C2-4D63-ACE8-1159641D56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87310" y="5334508"/>
                <a:ext cx="1464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1FDB9A-5798-454E-8E93-99B01137BA17}"/>
                  </a:ext>
                </a:extLst>
              </p14:cNvPr>
              <p14:cNvContentPartPr/>
              <p14:nvPr/>
            </p14:nvContentPartPr>
            <p14:xfrm>
              <a:off x="9613950" y="5709988"/>
              <a:ext cx="1391400" cy="113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1FDB9A-5798-454E-8E93-99B01137BA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8310" y="5638348"/>
                <a:ext cx="14630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02C559-0405-4C64-BDBF-D2FFE7C16767}"/>
                  </a:ext>
                </a:extLst>
              </p14:cNvPr>
              <p14:cNvContentPartPr/>
              <p14:nvPr/>
            </p14:nvContentPartPr>
            <p14:xfrm>
              <a:off x="7226070" y="5397148"/>
              <a:ext cx="323640" cy="4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02C559-0405-4C64-BDBF-D2FFE7C167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90430" y="5325148"/>
                <a:ext cx="395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5D58305-366E-4941-A7F7-D999800F0936}"/>
                  </a:ext>
                </a:extLst>
              </p14:cNvPr>
              <p14:cNvContentPartPr/>
              <p14:nvPr/>
            </p14:nvContentPartPr>
            <p14:xfrm>
              <a:off x="8548710" y="5725108"/>
              <a:ext cx="682560" cy="27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5D58305-366E-4941-A7F7-D999800F09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12710" y="5653468"/>
                <a:ext cx="7542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C17877-3933-4920-B26E-1FFC166F0E50}"/>
                  </a:ext>
                </a:extLst>
              </p14:cNvPr>
              <p14:cNvContentPartPr/>
              <p14:nvPr/>
            </p14:nvContentPartPr>
            <p14:xfrm>
              <a:off x="7847430" y="5736268"/>
              <a:ext cx="336960" cy="61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C17877-3933-4920-B26E-1FFC166F0E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11430" y="5664268"/>
                <a:ext cx="408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32DF3E1-33C0-4973-BBBD-76FA39BAB796}"/>
                  </a:ext>
                </a:extLst>
              </p14:cNvPr>
              <p14:cNvContentPartPr/>
              <p14:nvPr/>
            </p14:nvContentPartPr>
            <p14:xfrm>
              <a:off x="7883070" y="3666268"/>
              <a:ext cx="33660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32DF3E1-33C0-4973-BBBD-76FA39BAB7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47070" y="3594268"/>
                <a:ext cx="408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9CDE1D-827B-40C0-AF3B-A48D181B09EE}"/>
                  </a:ext>
                </a:extLst>
              </p14:cNvPr>
              <p14:cNvContentPartPr/>
              <p14:nvPr/>
            </p14:nvContentPartPr>
            <p14:xfrm>
              <a:off x="7261350" y="4029148"/>
              <a:ext cx="246600" cy="24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9CDE1D-827B-40C0-AF3B-A48D181B09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25710" y="3957508"/>
                <a:ext cx="318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57858C-D1EA-478D-AB31-2EE995CA338D}"/>
                  </a:ext>
                </a:extLst>
              </p14:cNvPr>
              <p14:cNvContentPartPr/>
              <p14:nvPr/>
            </p14:nvContentPartPr>
            <p14:xfrm>
              <a:off x="7918710" y="4394188"/>
              <a:ext cx="21168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57858C-D1EA-478D-AB31-2EE995CA33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82710" y="4322548"/>
                <a:ext cx="28332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63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80DBEA1-9805-47A0-85EE-F73D8178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44" y="-2065"/>
            <a:ext cx="5832629" cy="6927674"/>
          </a:xfrm>
        </p:spPr>
      </p:pic>
    </p:spTree>
    <p:extLst>
      <p:ext uri="{BB962C8B-B14F-4D97-AF65-F5344CB8AC3E}">
        <p14:creationId xmlns:p14="http://schemas.microsoft.com/office/powerpoint/2010/main" val="290257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BF92B95-B01E-4AEC-805F-9D6E53A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used: Gradient Boosting classifier with pipeline ML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D371F-2140-441A-B27A-CBFA221B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500" i="0">
                <a:effectLst/>
              </a:rPr>
              <a:t>•Model Used: Gradient boosting classifier</a:t>
            </a:r>
            <a:br>
              <a:rPr lang="en-US" sz="1500"/>
            </a:br>
            <a:r>
              <a:rPr lang="en-US" sz="1500" i="0">
                <a:effectLst/>
              </a:rPr>
              <a:t>•We used pipeline from sklearn library to optimize the coding process and standardize workflow</a:t>
            </a:r>
            <a:br>
              <a:rPr lang="en-US" sz="1500"/>
            </a:br>
            <a:r>
              <a:rPr lang="en-US" sz="1500" i="0">
                <a:effectLst/>
              </a:rPr>
              <a:t>•This helped with preprocessing our data and transforming categorical data</a:t>
            </a:r>
            <a:br>
              <a:rPr lang="en-US" sz="1500"/>
            </a:br>
            <a:r>
              <a:rPr lang="en-US" sz="1500" i="0">
                <a:effectLst/>
              </a:rPr>
              <a:t>•Pipeline enables a sequence of data to be transformed and correlated in a model that can be tested and evaluated to achieve an outcome, this improves ”fit”</a:t>
            </a:r>
            <a:br>
              <a:rPr lang="en-US" sz="1500"/>
            </a:br>
            <a:r>
              <a:rPr lang="en-US" sz="1500" i="0">
                <a:effectLst/>
              </a:rPr>
              <a:t>•ML model created through the training process</a:t>
            </a:r>
            <a:br>
              <a:rPr lang="en-US" sz="1500"/>
            </a:br>
            <a:r>
              <a:rPr lang="en-US" sz="1500" i="0">
                <a:effectLst/>
              </a:rPr>
              <a:t>•The learning algorithm finds patterns in training the data that maps input data to the target (or outcome to be predicted)</a:t>
            </a:r>
            <a:br>
              <a:rPr lang="en-US" sz="1500"/>
            </a:br>
            <a:r>
              <a:rPr lang="en-US" sz="1500" i="0">
                <a:effectLst/>
              </a:rPr>
              <a:t>•Accuracy of this model was ~ .85</a:t>
            </a:r>
            <a:endParaRPr lang="en-US" sz="1500"/>
          </a:p>
        </p:txBody>
      </p:sp>
      <p:pic>
        <p:nvPicPr>
          <p:cNvPr id="2050" name="Picture 2" descr="Image result for diagram pipeline ml">
            <a:extLst>
              <a:ext uri="{FF2B5EF4-FFF2-40B4-BE49-F238E27FC236}">
                <a16:creationId xmlns:a16="http://schemas.microsoft.com/office/drawing/2014/main" id="{4BBB5768-EC73-405A-9E92-6DB3ECB274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1822-5204-43CF-AF8A-BD75BC9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Featured factors in loan approval are credit history,  loan amount, applicant and co-applicant income. When credit history is removed importance expands to suburban location and 2-3 dependants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95D31784-AB94-4AE8-AB35-4B71D60F1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2" y="2426818"/>
            <a:ext cx="4621546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43D4C4-8663-47E8-B673-E288593D5E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7980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The model had an accuracy of .85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D0EF0-246B-4459-9A3C-136E2784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" r="-3" b="48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397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3186</TotalTime>
  <Words>201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Benton Sans</vt:lpstr>
      <vt:lpstr>Calibri</vt:lpstr>
      <vt:lpstr>Calibri Light</vt:lpstr>
      <vt:lpstr>Office Theme</vt:lpstr>
      <vt:lpstr>Loan Approval Likelihood</vt:lpstr>
      <vt:lpstr>PowerPoint Presentation</vt:lpstr>
      <vt:lpstr>Income vs Loan amount https://public.tableau.com/profile/ireneokada</vt:lpstr>
      <vt:lpstr>PowerPoint Presentation</vt:lpstr>
      <vt:lpstr>Salaries vs loan amount</vt:lpstr>
      <vt:lpstr>PowerPoint Presentation</vt:lpstr>
      <vt:lpstr>Model used: Gradient Boosting classifier with pipeline ML workflow</vt:lpstr>
      <vt:lpstr>Featured factors in loan approval are credit history,  loan amount, applicant and co-applicant income. When credit history is removed importance expands to suburban location and 2-3 dependants</vt:lpstr>
      <vt:lpstr>The model had an accuracy of .85</vt:lpstr>
      <vt:lpstr>App hosted on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i okada</cp:lastModifiedBy>
  <cp:revision>32</cp:revision>
  <dcterms:created xsi:type="dcterms:W3CDTF">2021-02-19T22:35:47Z</dcterms:created>
  <dcterms:modified xsi:type="dcterms:W3CDTF">2021-02-22T05:35:40Z</dcterms:modified>
</cp:coreProperties>
</file>