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7" r:id="rId4"/>
    <p:sldId id="264" r:id="rId5"/>
    <p:sldId id="266" r:id="rId6"/>
    <p:sldId id="275" r:id="rId7"/>
    <p:sldId id="273" r:id="rId8"/>
    <p:sldId id="271" r:id="rId9"/>
    <p:sldId id="268" r:id="rId10"/>
    <p:sldId id="276" r:id="rId11"/>
    <p:sldId id="278" r:id="rId12"/>
    <p:sldId id="277" r:id="rId13"/>
    <p:sldId id="270" r:id="rId14"/>
    <p:sldId id="28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6" autoAdjust="0"/>
    <p:restoredTop sz="81142"/>
  </p:normalViewPr>
  <p:slideViewPr>
    <p:cSldViewPr snapToGrid="0">
      <p:cViewPr varScale="1">
        <p:scale>
          <a:sx n="84" d="100"/>
          <a:sy n="84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5F94-BEC6-1147-918F-329F1030B0F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5EFE-828A-A74F-92A0-E2EA5D7C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5EFE-828A-A74F-92A0-E2EA5D7C8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One-Hot Encoded:</a:t>
            </a:r>
          </a:p>
          <a:p>
            <a:r>
              <a:rPr lang="en-US" dirty="0"/>
              <a:t>0 Gender (Male/Female)</a:t>
            </a:r>
          </a:p>
          <a:p>
            <a:r>
              <a:rPr lang="en-US" dirty="0"/>
              <a:t>1 Married (Y/N)</a:t>
            </a:r>
          </a:p>
          <a:p>
            <a:r>
              <a:rPr lang="en-US" dirty="0"/>
              <a:t>2 Dependents (0, 1, 2, 3+)</a:t>
            </a:r>
          </a:p>
          <a:p>
            <a:r>
              <a:rPr lang="en-US" dirty="0"/>
              <a:t>3 Education (Graduate/Not Graduate)</a:t>
            </a:r>
          </a:p>
          <a:p>
            <a:r>
              <a:rPr lang="en-US" dirty="0"/>
              <a:t>4 Self-Employed (Y/N)</a:t>
            </a:r>
          </a:p>
          <a:p>
            <a:r>
              <a:rPr lang="en-US" dirty="0"/>
              <a:t>5 Property type (Urban, Semiurban, Rural)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5EFE-828A-A74F-92A0-E2EA5D7C8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an-predictions.herokuapp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truistdelhite04/loan-prediction-problem-dataset?select=train_u6lujuX_CVtuZ9i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.tableau.com/profile/ireneoka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-10613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Team Members</a:t>
            </a:r>
            <a:r>
              <a:rPr lang="en-US" sz="2000" dirty="0">
                <a:solidFill>
                  <a:schemeClr val="tx2"/>
                </a:solidFill>
              </a:rPr>
              <a:t>: Desiree Diaz, Medina Izgutdina,  Irene Okada, 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55" y="2780526"/>
            <a:ext cx="4229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statistical model appears to agree with descriptive data, allowing us to predict loan approval with an accuracy of 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4886E-1117-420D-BEA0-89B64B282B79}"/>
              </a:ext>
            </a:extLst>
          </p:cNvPr>
          <p:cNvSpPr txBox="1"/>
          <p:nvPr/>
        </p:nvSpPr>
        <p:spPr>
          <a:xfrm>
            <a:off x="6711220" y="2780526"/>
            <a:ext cx="4974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hypothesis appears not to be proven; neither gender nor property location type appear in the top </a:t>
            </a:r>
            <a:r>
              <a:rPr lang="en-US" altLang="zh-CN" sz="2400" dirty="0"/>
              <a:t>predictive</a:t>
            </a:r>
            <a:r>
              <a:rPr lang="en-US" sz="2400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9010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The model has an accuracy of .85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D0EF0-246B-4459-9A3C-136E2784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" r="-3" b="48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4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saved and loaded into app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E32D2C1-BB77-4B57-8023-231BC95E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49459"/>
            <a:ext cx="6780700" cy="535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CFD76-3DB8-40EA-92BD-38520829E834}"/>
              </a:ext>
            </a:extLst>
          </p:cNvPr>
          <p:cNvSpPr txBox="1"/>
          <p:nvPr/>
        </p:nvSpPr>
        <p:spPr>
          <a:xfrm>
            <a:off x="717422" y="4907769"/>
            <a:ext cx="2940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Based on the model, </a:t>
            </a:r>
            <a:r>
              <a:rPr lang="en-US" sz="2400" b="1" dirty="0">
                <a:solidFill>
                  <a:schemeClr val="tx2"/>
                </a:solidFill>
              </a:rPr>
              <a:t>Loan Application</a:t>
            </a:r>
            <a:r>
              <a:rPr lang="en-US" sz="2400" dirty="0">
                <a:solidFill>
                  <a:schemeClr val="tx2"/>
                </a:solidFill>
              </a:rPr>
              <a:t> was designed</a:t>
            </a:r>
          </a:p>
        </p:txBody>
      </p:sp>
    </p:spTree>
    <p:extLst>
      <p:ext uri="{BB962C8B-B14F-4D97-AF65-F5344CB8AC3E}">
        <p14:creationId xmlns:p14="http://schemas.microsoft.com/office/powerpoint/2010/main" val="226286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Inputs from model used to code loan application app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8E923AD-83E2-4109-9672-A9666F49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10068"/>
            <a:ext cx="6903723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Installing the application libraries from GitHub to Heroku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2CD9E2-AA2F-4FA4-9B39-70490CC3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" r="40333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6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E5AB-C382-4789-94EA-2488CCA7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615" y="1508751"/>
            <a:ext cx="5708341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Demonstration: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App hosted on Heroku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1E0F7C-6A1A-4EEE-ABEA-3719FDA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5" r="1" b="141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23739-613F-41F9-BBB4-0A158F60096D}"/>
              </a:ext>
            </a:extLst>
          </p:cNvPr>
          <p:cNvSpPr txBox="1"/>
          <p:nvPr/>
        </p:nvSpPr>
        <p:spPr>
          <a:xfrm>
            <a:off x="6566615" y="5149048"/>
            <a:ext cx="533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https://loan-predictions.herokuapp.com/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20C6-8CD4-4B7F-82DA-440B9A0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8113"/>
            <a:ext cx="9833548" cy="87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Hypothesis: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307-1A8F-43F5-935E-4EF87D0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57399"/>
            <a:ext cx="10360104" cy="44924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Married men with a graduate degree are more likely to qualify for the highest loan amount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Data source: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Loan Prediction Problem Dataset | Kaggle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Inputs: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Credit history, Loan amount, Loan term, Applicant salary, Co-applicant salary, Resident location type (Rural, Urban, Suburban), Number of Dependents, Marriage status, Graduate status, Employment status, Approval status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509-5C85-4EDF-B01F-3E67F2DF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/>
          </a:bodyPr>
          <a:lstStyle/>
          <a:p>
            <a:r>
              <a:rPr lang="en-US" sz="2400" dirty="0"/>
              <a:t>Data Overview</a:t>
            </a: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1D70F73-4044-4895-9254-5CA907FAB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94007"/>
            <a:ext cx="5327015" cy="624570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7AA3-CD31-43D4-8B79-7DA671CD8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4765" y="193097"/>
            <a:ext cx="5248275" cy="6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Income vs Loan amount: 2 incomes more consistent with higher loan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643467" y="1840552"/>
            <a:ext cx="10905066" cy="4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3A341240-58CE-41F1-A932-36E5D33D6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506028"/>
            <a:ext cx="4758432" cy="6198250"/>
          </a:xfrm>
        </p:spPr>
      </p:pic>
      <p:pic>
        <p:nvPicPr>
          <p:cNvPr id="28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4AB79352-D5FD-4974-A6E0-43087E4BA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15" y="1260629"/>
            <a:ext cx="5624038" cy="4696288"/>
          </a:xfrm>
          <a:prstGeom prst="rect">
            <a:avLst/>
          </a:prstGeom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141B29ED-2F0F-F24A-854C-7585EEDE1018}"/>
              </a:ext>
            </a:extLst>
          </p:cNvPr>
          <p:cNvSpPr txBox="1"/>
          <p:nvPr/>
        </p:nvSpPr>
        <p:spPr>
          <a:xfrm>
            <a:off x="5609215" y="6365724"/>
            <a:ext cx="4473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  <a:hlinkClick r:id="rId4"/>
              </a:rPr>
              <a:t>https://public.tableau.com/profile/</a:t>
            </a:r>
            <a:r>
              <a:rPr lang="en-US" sz="14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  <a:hlinkClick r:id="rId4"/>
              </a:rPr>
              <a:t>ireneokada</a:t>
            </a:r>
            <a:r>
              <a:rPr lang="en-US" sz="14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Descriptive Summary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505794" y="2596836"/>
            <a:ext cx="488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Overall: approval rates were higher for men, those who are married,  suburbanites, graduates and those with a co-applicant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FE2A4-2326-4245-A00E-DD939689F2AB}"/>
              </a:ext>
            </a:extLst>
          </p:cNvPr>
          <p:cNvSpPr txBox="1"/>
          <p:nvPr/>
        </p:nvSpPr>
        <p:spPr>
          <a:xfrm>
            <a:off x="6797036" y="2598768"/>
            <a:ext cx="488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Overall: average loan amounts seem higher for graduates, those with a co-applicant and those with &gt;1 dependent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04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55D1-4C11-4CA0-8DA4-B7112CD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984" y="212722"/>
            <a:ext cx="6503502" cy="6287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Explanatory model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FE9A22D-F6DA-4DCC-BA34-583350CC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36CB-FBBE-41C2-8479-38786D75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7" y="1359030"/>
            <a:ext cx="5562255" cy="48179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Dependent variable (y): Loan Approval (Y/N)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Independent/predictor variables (X):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Credit history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Loan amount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Loan term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Applicant salary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Co-applicant salary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Resident location type (Rural, Urban, Suburban)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Number of Dependents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Marriage status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Graduate or not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Self-employed or not</a:t>
            </a:r>
          </a:p>
          <a:p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2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BF92B95-B01E-4AEC-805F-9D6E53A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Model: Gradient Boosting Classifier with Pipeline ML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D371F-2140-441A-B27A-CBFA221B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242471" cy="40301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i="0" dirty="0">
                <a:effectLst/>
              </a:rPr>
              <a:t>•Model Used: Gradient Boosting </a:t>
            </a:r>
            <a:r>
              <a:rPr lang="en-US" sz="1800" dirty="0"/>
              <a:t>C</a:t>
            </a:r>
            <a:r>
              <a:rPr lang="en-US" sz="1800" i="0" dirty="0">
                <a:effectLst/>
              </a:rPr>
              <a:t>lassifier</a:t>
            </a:r>
            <a:br>
              <a:rPr lang="en-US" sz="1800" dirty="0"/>
            </a:br>
            <a:r>
              <a:rPr lang="en-US" sz="1800" i="0" dirty="0">
                <a:effectLst/>
              </a:rPr>
              <a:t>•We used pipeline from </a:t>
            </a:r>
            <a:r>
              <a:rPr lang="en-US" sz="1800" i="0" dirty="0" err="1">
                <a:effectLst/>
              </a:rPr>
              <a:t>sklearn</a:t>
            </a:r>
            <a:r>
              <a:rPr lang="en-US" sz="1800" i="0" dirty="0">
                <a:effectLst/>
              </a:rPr>
              <a:t> library to optimize the coding process and standardize workflow</a:t>
            </a:r>
            <a:br>
              <a:rPr lang="en-US" sz="1800" dirty="0"/>
            </a:br>
            <a:r>
              <a:rPr lang="en-US" sz="1800" i="0" dirty="0">
                <a:effectLst/>
              </a:rPr>
              <a:t>•This helped with pre-processing of our data and transforming of categorical data</a:t>
            </a:r>
            <a:br>
              <a:rPr lang="en-US" sz="1800" dirty="0"/>
            </a:br>
            <a:r>
              <a:rPr lang="en-US" sz="1800" i="0" dirty="0">
                <a:effectLst/>
              </a:rPr>
              <a:t>•Pipeline enables a sequence of data to be transformed and correlated in a model that can be tested and evaluated to achieve an outcome, this improves ”fit”</a:t>
            </a:r>
            <a:br>
              <a:rPr lang="en-US" sz="1800" dirty="0"/>
            </a:br>
            <a:r>
              <a:rPr lang="en-US" sz="1800" i="0" dirty="0">
                <a:effectLst/>
              </a:rPr>
              <a:t>•Created ML model was trained on the existing dataset</a:t>
            </a:r>
            <a:br>
              <a:rPr lang="en-US" sz="1800" dirty="0"/>
            </a:br>
            <a:r>
              <a:rPr lang="en-US" sz="1800" i="0" dirty="0">
                <a:effectLst/>
              </a:rPr>
              <a:t>•The learning algorithm finds patterns in training data that maps input data to the target (or outcome to be predicted)</a:t>
            </a:r>
            <a:br>
              <a:rPr lang="en-US" sz="1800" dirty="0"/>
            </a:br>
            <a:r>
              <a:rPr lang="en-US" sz="1800" i="0" dirty="0">
                <a:effectLst/>
              </a:rPr>
              <a:t>•Accuracy of this model was ~ .85</a:t>
            </a:r>
            <a:endParaRPr lang="en-US" sz="18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16FB944-49A1-9B42-968F-F233F95AF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D8D9D9"/>
              </a:clrFrom>
              <a:clrTo>
                <a:srgbClr val="D8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3"/>
          <a:stretch/>
        </p:blipFill>
        <p:spPr>
          <a:xfrm>
            <a:off x="6172200" y="2209457"/>
            <a:ext cx="5181600" cy="3722504"/>
          </a:xfrm>
        </p:spPr>
      </p:pic>
    </p:spTree>
    <p:extLst>
      <p:ext uri="{BB962C8B-B14F-4D97-AF65-F5344CB8AC3E}">
        <p14:creationId xmlns:p14="http://schemas.microsoft.com/office/powerpoint/2010/main" val="24842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1822-5204-43CF-AF8A-BD75BC9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Featured factors in loan approval are Credit History, Loan Amount, Applicant and Co-applicant Income. When Credit History is removed importance expands to Suburban location and those with 2-3 Dependents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072415A-65B3-7F4B-B9C9-52EB5260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46" y="2184132"/>
            <a:ext cx="4874618" cy="47283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7141BF-ABB9-5345-9DEE-3BE9F4D4626E}"/>
              </a:ext>
            </a:extLst>
          </p:cNvPr>
          <p:cNvGrpSpPr/>
          <p:nvPr/>
        </p:nvGrpSpPr>
        <p:grpSpPr>
          <a:xfrm>
            <a:off x="874530" y="2184790"/>
            <a:ext cx="4744217" cy="4678870"/>
            <a:chOff x="874530" y="2184790"/>
            <a:chExt cx="4744217" cy="46788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9323F5-273F-A140-8068-97EB48AC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530" y="2184790"/>
              <a:ext cx="4744217" cy="467887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176D66-F260-AD40-8236-5DE18415FA6B}"/>
                </a:ext>
              </a:extLst>
            </p:cNvPr>
            <p:cNvSpPr txBox="1"/>
            <p:nvPr/>
          </p:nvSpPr>
          <p:spPr>
            <a:xfrm>
              <a:off x="1684421" y="2489114"/>
              <a:ext cx="2696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11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529</Words>
  <Application>Microsoft Macintosh PowerPoint</Application>
  <PresentationFormat>Widescreen</PresentationFormat>
  <Paragraphs>66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Loan Approval Likelihood </vt:lpstr>
      <vt:lpstr>Hypothesis:</vt:lpstr>
      <vt:lpstr>Data Overview</vt:lpstr>
      <vt:lpstr>Income vs Loan amount: 2 incomes more consistent with higher loan</vt:lpstr>
      <vt:lpstr>PowerPoint Presentation</vt:lpstr>
      <vt:lpstr>Descriptive Summary</vt:lpstr>
      <vt:lpstr>Explanatory model</vt:lpstr>
      <vt:lpstr>Model: Gradient Boosting Classifier with Pipeline ML workflow</vt:lpstr>
      <vt:lpstr>Featured factors in loan approval are Credit History, Loan Amount, Applicant and Co-applicant Income. When Credit History is removed importance expands to Suburban location and those with 2-3 Dependents</vt:lpstr>
      <vt:lpstr>Conclusion</vt:lpstr>
      <vt:lpstr>The model has an accuracy of .85</vt:lpstr>
      <vt:lpstr>Model saved and loaded into app</vt:lpstr>
      <vt:lpstr>Inputs from model used to code loan application app</vt:lpstr>
      <vt:lpstr>Installing the application libraries from GitHub to Heroku</vt:lpstr>
      <vt:lpstr>Demonstration:  App hosted on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Medina Izgutdina</cp:lastModifiedBy>
  <cp:revision>69</cp:revision>
  <dcterms:created xsi:type="dcterms:W3CDTF">2021-02-19T22:35:47Z</dcterms:created>
  <dcterms:modified xsi:type="dcterms:W3CDTF">2021-02-25T05:58:03Z</dcterms:modified>
</cp:coreProperties>
</file>