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7" r:id="rId4"/>
    <p:sldId id="264" r:id="rId5"/>
    <p:sldId id="266" r:id="rId6"/>
    <p:sldId id="275" r:id="rId7"/>
    <p:sldId id="273" r:id="rId8"/>
    <p:sldId id="271" r:id="rId9"/>
    <p:sldId id="268" r:id="rId10"/>
    <p:sldId id="276" r:id="rId11"/>
    <p:sldId id="278" r:id="rId12"/>
    <p:sldId id="277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58C1-4FA4-44CC-A6AF-B503C19FF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6AF86-D02C-4E19-A388-9E20486CE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9AEC-23AA-4218-83E1-7934C648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F7E9A-CFED-410E-9870-E93FD88F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D1DF1-1C2F-4AC6-9DBD-A1D4B1FC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6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9D4CD-65D1-45DE-8C9F-16963981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4B2DA-44E5-4493-AF7A-47F575230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C0AE6-BB94-4351-93E9-9CF66D3F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AFAE4-5738-45F1-AC4F-7B17AB42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41538-8CBF-4806-AF73-0E5E19CF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9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DAEC2-8F15-466F-9E2B-A692FF0A6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52D0A-78AA-40FF-B4A1-9087D4266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4B734-F252-4EEB-8607-D9B0A20B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779C3-E47E-40F5-BCE1-E4B8BA72C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13DFB-65D6-4B91-A5DD-F294BA09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4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AB5F-9587-42BB-9DD0-BDFBC331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C4779-0616-4B15-8B8F-A65C0042F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88FDE-F20C-4404-A4E8-D7D99119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006FB-7DD9-4710-BCFE-EF94C6D8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74093-5AC0-4473-B303-95EDB691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5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61B1-3D82-479A-97CF-67808682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57077-DD48-41D9-BADB-05C0C0A39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653C6-D4D1-43CC-984C-71F0EA22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4918C-FEDA-40CD-89D1-52123027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889FF-ABD2-426D-B4E3-720431E9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E965-75AD-475F-BA50-0B04EB56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367F5-28E8-4FC2-9AE3-C55A7E80E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8FD18-8BF9-4D48-922B-2D659BC62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8FCEE-587A-48F4-B12A-B99FBC88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9F9DC-4D2F-4EDE-82AA-E483935C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1F1AD-EFFA-49C4-90FA-9317FACA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9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9FF2-1CA2-4FC1-8A48-DCED23DFA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82DEA-9DCC-4D91-8B72-E0BDFF1B6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26359-A1CF-440F-8F43-D19F660E3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A5968-61F2-4D98-83B2-B896BCB1F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79155-2AEF-46EF-8187-0EFF46037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C1F2C-0B3F-4F5B-A5D1-E24B70D2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D035AE-37EA-4736-833E-1C352431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C3DD61-DAF6-4735-8F41-9A46D1E5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7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420B-F77A-4627-8FD4-FAADE5A9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9C31C-784E-4367-A232-9F9EC6B0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B4920-7D6B-43D2-B0F5-1EA1F0E8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35A48-EEF2-49B2-964B-FB3426A1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3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9F331-4D5D-4705-B13F-C016C562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8E209-67B2-430E-AFA1-990651B3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CBEF3-1D15-4172-AFAF-44D7543C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5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0BBC-FA6A-42E0-8EC9-2DCA397EC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A7227-FA9D-4220-B72D-A70F75BF3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F6D76-718A-4B51-8CD1-39FA10C79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B17E8-0D22-4291-BB51-F666F789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BF490-172D-4909-BB3A-3B87ABAF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2ACA8-41F7-4F7B-9B0D-16593F84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0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F92C-3A2C-485C-B6D6-349AD9712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5E8226-788A-4075-9F47-422792668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82FBC-DFEC-4648-AEE8-5C3C907D6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2AFE4-E106-4864-B9E9-DFBC6F9F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D97D6-961D-4186-8DDA-CACB70B1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EFF5B-5599-45FE-A33D-B4F3488B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2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33B49-FE5E-4005-8568-E47CC2C8A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947FC-5CF4-4B16-A1CC-25C6D3A38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58358-D19D-4F2E-94C4-CFF565621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37C11-A992-43DC-841C-4ED15B44942C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EE77D-BF6B-42A4-BCDE-85CDC092B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1B6A0-B49E-4735-A0B9-6CADAC9A0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7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oan-predictions.herokuapp.com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ltruistdelhite04/loan-prediction-problem-dataset?select=train_u6lujuX_CVtuZ9i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ireneokada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Magnifying glass showing decling performance">
            <a:extLst>
              <a:ext uri="{FF2B5EF4-FFF2-40B4-BE49-F238E27FC236}">
                <a16:creationId xmlns:a16="http://schemas.microsoft.com/office/drawing/2014/main" id="{3AF732D8-9D78-4390-9027-51C8D52115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220" b="145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05232-8583-436C-9AB8-3A48B616C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64" y="5154168"/>
            <a:ext cx="6973204" cy="1261872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Loan Approval Likelihood</a:t>
            </a:r>
            <a:b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9F4B1-254F-4BB4-B9B0-6D49EAB94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Team Members: Desiree Diaz, Medina </a:t>
            </a:r>
            <a:r>
              <a:rPr lang="en-US" sz="2000" dirty="0" err="1">
                <a:solidFill>
                  <a:schemeClr val="tx2"/>
                </a:solidFill>
              </a:rPr>
              <a:t>Izgutdina</a:t>
            </a:r>
            <a:r>
              <a:rPr lang="en-US" sz="2000" dirty="0">
                <a:solidFill>
                  <a:schemeClr val="tx2"/>
                </a:solidFill>
              </a:rPr>
              <a:t>,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 Irene Okada, Wei Zhu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929BC2A-BCB3-433F-ADC4-291281DD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Conclusion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FFED852-6577-4CA2-A3F0-0741198D0AEE}"/>
              </a:ext>
            </a:extLst>
          </p:cNvPr>
          <p:cNvSpPr txBox="1"/>
          <p:nvPr/>
        </p:nvSpPr>
        <p:spPr>
          <a:xfrm>
            <a:off x="893342" y="2780526"/>
            <a:ext cx="42290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statistical model appears to agree with descriptive data, allowing us to predict loan approval with an accuracy of .85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262C61-BB00-4BBD-B874-84A537CAF99F}"/>
              </a:ext>
            </a:extLst>
          </p:cNvPr>
          <p:cNvSpPr txBox="1"/>
          <p:nvPr/>
        </p:nvSpPr>
        <p:spPr>
          <a:xfrm>
            <a:off x="6797049" y="2596836"/>
            <a:ext cx="4501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54886E-1117-420D-BEA0-89B64B282B79}"/>
              </a:ext>
            </a:extLst>
          </p:cNvPr>
          <p:cNvSpPr txBox="1"/>
          <p:nvPr/>
        </p:nvSpPr>
        <p:spPr>
          <a:xfrm>
            <a:off x="6503841" y="2780526"/>
            <a:ext cx="49749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hypothesis appears not to be proven; neither gender nor property location type appear in the top </a:t>
            </a:r>
            <a:r>
              <a:rPr lang="en-US" altLang="zh-CN" sz="2400" dirty="0"/>
              <a:t>predictive</a:t>
            </a:r>
            <a:r>
              <a:rPr lang="en-US" sz="2400" dirty="0"/>
              <a:t> variables.</a:t>
            </a:r>
          </a:p>
        </p:txBody>
      </p:sp>
    </p:spTree>
    <p:extLst>
      <p:ext uri="{BB962C8B-B14F-4D97-AF65-F5344CB8AC3E}">
        <p14:creationId xmlns:p14="http://schemas.microsoft.com/office/powerpoint/2010/main" val="90106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408C-81E2-4CF8-8A28-A61053F6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The model had an accuracy of .85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76D0EF0-246B-4459-9A3C-136E2784D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1" r="-3" b="4849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05486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5408C-81E2-4CF8-8A28-A61053F6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saved and loaded into app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EE32D2C1-BB77-4B57-8023-231BC95EA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749459"/>
            <a:ext cx="6780700" cy="53567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FCFD76-3DB8-40EA-92BD-38520829E834}"/>
              </a:ext>
            </a:extLst>
          </p:cNvPr>
          <p:cNvSpPr txBox="1"/>
          <p:nvPr/>
        </p:nvSpPr>
        <p:spPr>
          <a:xfrm>
            <a:off x="381740" y="284085"/>
            <a:ext cx="514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Creation of loan application based on model</a:t>
            </a:r>
          </a:p>
        </p:txBody>
      </p:sp>
    </p:spTree>
    <p:extLst>
      <p:ext uri="{BB962C8B-B14F-4D97-AF65-F5344CB8AC3E}">
        <p14:creationId xmlns:p14="http://schemas.microsoft.com/office/powerpoint/2010/main" val="2262863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5408C-81E2-4CF8-8A28-A61053F6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Inputs from model used to code loan application app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58E923AD-83E2-4109-9672-A9666F494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210068"/>
            <a:ext cx="6903723" cy="431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77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7E5AB-C382-4789-94EA-2488CCA7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6615" y="1508751"/>
            <a:ext cx="5708341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Demonstration: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App hosted on Heroku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51E0F7C-6A1A-4EEE-ABEA-3719FDADA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25" r="1" b="1410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D23739-613F-41F9-BBB4-0A158F60096D}"/>
              </a:ext>
            </a:extLst>
          </p:cNvPr>
          <p:cNvSpPr txBox="1"/>
          <p:nvPr/>
        </p:nvSpPr>
        <p:spPr>
          <a:xfrm>
            <a:off x="6566615" y="5149048"/>
            <a:ext cx="5334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3"/>
              </a:rPr>
              <a:t>https://loan-predictions.herokuapp.com/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8747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220C6-8CD4-4B7F-82DA-440B9A082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08113"/>
            <a:ext cx="9833548" cy="874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Hypothesis: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9E307-1A8F-43F5-935E-4EF87D068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057399"/>
            <a:ext cx="10360104" cy="449248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Married men with a graduate degree are more likely to qualify for the highest loan amount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2400" u="sng" dirty="0">
                <a:solidFill>
                  <a:schemeClr val="tx2"/>
                </a:solidFill>
              </a:rPr>
              <a:t>Data source </a:t>
            </a:r>
            <a:r>
              <a:rPr lang="en-US" sz="2400" dirty="0">
                <a:solidFill>
                  <a:schemeClr val="tx2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hlinkClick r:id="rId2"/>
              </a:rPr>
              <a:t>Loan Prediction Problem Dataset | Kaggle</a:t>
            </a: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Inputs: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/>
              <a:t>Credit history, Loan amount, Loan term, Applicant salary, Co applicant salary, Resident location type (rural, urban, suburban), #Dependents, Marriage status, Graduate status, Employment status, approval status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7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3509-5C85-4EDF-B01F-3E67F2DF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4025"/>
          </a:xfrm>
        </p:spPr>
        <p:txBody>
          <a:bodyPr>
            <a:normAutofit/>
          </a:bodyPr>
          <a:lstStyle/>
          <a:p>
            <a:r>
              <a:rPr lang="en-US" sz="2400" dirty="0"/>
              <a:t>Data Overview</a:t>
            </a:r>
          </a:p>
        </p:txBody>
      </p:sp>
      <p:pic>
        <p:nvPicPr>
          <p:cNvPr id="6" name="Content Placeholder 5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71D70F73-4044-4895-9254-5CA907FAB4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" y="317022"/>
            <a:ext cx="5327015" cy="6245703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B167AA3-CD31-43D4-8B79-7DA671CD88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09741" y="643239"/>
            <a:ext cx="5248275" cy="622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7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73218-5361-466A-A573-2C389A07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Income vs Loan amount: 2 incomes more consistent with higher loan</a:t>
            </a:r>
            <a:b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F42B2DF-81C9-402C-9FC4-636BFD8325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23" r="-1" b="-1"/>
          <a:stretch/>
        </p:blipFill>
        <p:spPr>
          <a:xfrm>
            <a:off x="643467" y="1840552"/>
            <a:ext cx="10905066" cy="40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1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3A341240-58CE-41F1-A932-36E5D33D6D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0" y="506028"/>
            <a:ext cx="4758432" cy="6198250"/>
          </a:xfrm>
        </p:spPr>
      </p:pic>
      <p:pic>
        <p:nvPicPr>
          <p:cNvPr id="28" name="Content Placeholder 14" descr="Table&#10;&#10;Description automatically generated">
            <a:extLst>
              <a:ext uri="{FF2B5EF4-FFF2-40B4-BE49-F238E27FC236}">
                <a16:creationId xmlns:a16="http://schemas.microsoft.com/office/drawing/2014/main" id="{4AB79352-D5FD-4974-A6E0-43087E4BAB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15" y="1260629"/>
            <a:ext cx="5624038" cy="469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4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929BC2A-BCB3-433F-ADC4-291281DD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Descriptive Summary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FFED852-6577-4CA2-A3F0-0741198D0AEE}"/>
              </a:ext>
            </a:extLst>
          </p:cNvPr>
          <p:cNvSpPr txBox="1"/>
          <p:nvPr/>
        </p:nvSpPr>
        <p:spPr>
          <a:xfrm>
            <a:off x="546351" y="2596836"/>
            <a:ext cx="48891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Overall:  approval rates were higher for men, those who are married,  suburbanites, graduates and those with a co-applicant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262C61-BB00-4BBD-B874-84A537CAF99F}"/>
              </a:ext>
            </a:extLst>
          </p:cNvPr>
          <p:cNvSpPr txBox="1"/>
          <p:nvPr/>
        </p:nvSpPr>
        <p:spPr>
          <a:xfrm>
            <a:off x="6797049" y="2596836"/>
            <a:ext cx="45015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Overall: average loan amounts seem higher for graduates, those with a co applicant and those with &gt;1 dependent</a:t>
            </a:r>
          </a:p>
          <a:p>
            <a:endParaRPr lang="en-US" sz="2000" dirty="0"/>
          </a:p>
        </p:txBody>
      </p: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id="{0200A289-A7A1-45B5-BFD9-26C3327F5384}"/>
              </a:ext>
            </a:extLst>
          </p:cNvPr>
          <p:cNvSpPr txBox="1"/>
          <p:nvPr/>
        </p:nvSpPr>
        <p:spPr>
          <a:xfrm>
            <a:off x="702529" y="622172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kern="1200" dirty="0">
                <a:effectLst/>
                <a:latin typeface="+mj-lt"/>
                <a:ea typeface="+mj-ea"/>
                <a:cs typeface="+mj-cs"/>
              </a:rPr>
              <a:t>https://public.tableau.com/profile/</a:t>
            </a:r>
            <a:r>
              <a:rPr lang="en-US" sz="1800" b="0" i="0" u="none" strike="noStrike" kern="1200" dirty="0">
                <a:effectLst/>
                <a:latin typeface="+mj-lt"/>
                <a:ea typeface="+mj-ea"/>
                <a:cs typeface="+mj-cs"/>
              </a:rPr>
              <a:t>ireneokada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0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955D1-4C11-4CA0-8DA4-B7112CD07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0296" y="365126"/>
            <a:ext cx="6503502" cy="628788"/>
          </a:xfrm>
        </p:spPr>
        <p:txBody>
          <a:bodyPr>
            <a:normAutofit fontScale="90000"/>
          </a:bodyPr>
          <a:lstStyle/>
          <a:p>
            <a:r>
              <a:rPr lang="en-US" dirty="0"/>
              <a:t>Explanatory model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2FE9A22D-F6DA-4DCC-BA34-583350CCA5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1" r="35515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636CB-FBBE-41C2-8479-38786D75E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7" y="1359030"/>
            <a:ext cx="5562255" cy="4817933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Dependent variable (Y): Loan Approval (Y/N)</a:t>
            </a:r>
          </a:p>
          <a:p>
            <a:endParaRPr lang="en-US" sz="1800" dirty="0"/>
          </a:p>
          <a:p>
            <a:r>
              <a:rPr lang="en-US" sz="1800" dirty="0"/>
              <a:t>Independent/predictor variables:</a:t>
            </a:r>
          </a:p>
          <a:p>
            <a:pPr marL="0" indent="0">
              <a:buNone/>
            </a:pPr>
            <a:r>
              <a:rPr lang="en-US" sz="1800" dirty="0"/>
              <a:t>	Credit history</a:t>
            </a:r>
          </a:p>
          <a:p>
            <a:pPr marL="0" indent="0">
              <a:buNone/>
            </a:pPr>
            <a:r>
              <a:rPr lang="en-US" sz="1800" dirty="0"/>
              <a:t>	Loan amount</a:t>
            </a:r>
          </a:p>
          <a:p>
            <a:pPr marL="0" indent="0">
              <a:buNone/>
            </a:pPr>
            <a:r>
              <a:rPr lang="en-US" sz="1800" dirty="0"/>
              <a:t>	Loan term</a:t>
            </a:r>
          </a:p>
          <a:p>
            <a:pPr marL="0" indent="0">
              <a:buNone/>
            </a:pPr>
            <a:r>
              <a:rPr lang="en-US" sz="1800" dirty="0"/>
              <a:t>	Applicant salary</a:t>
            </a:r>
          </a:p>
          <a:p>
            <a:pPr marL="0" indent="0">
              <a:buNone/>
            </a:pPr>
            <a:r>
              <a:rPr lang="en-US" sz="1800" dirty="0"/>
              <a:t>	Co applicant salary</a:t>
            </a:r>
          </a:p>
          <a:p>
            <a:pPr marL="0" indent="0">
              <a:buNone/>
            </a:pPr>
            <a:r>
              <a:rPr lang="en-US" sz="1800" dirty="0"/>
              <a:t>	Resident location type (rural, urban, suburban)</a:t>
            </a:r>
          </a:p>
          <a:p>
            <a:pPr marL="0" indent="0">
              <a:buNone/>
            </a:pPr>
            <a:r>
              <a:rPr lang="en-US" sz="1800" dirty="0"/>
              <a:t>	#Dependents</a:t>
            </a:r>
          </a:p>
          <a:p>
            <a:pPr marL="0" indent="0">
              <a:buNone/>
            </a:pPr>
            <a:r>
              <a:rPr lang="en-US" sz="1800" dirty="0"/>
              <a:t>	Marriage status</a:t>
            </a:r>
          </a:p>
          <a:p>
            <a:pPr marL="0" indent="0">
              <a:buNone/>
            </a:pPr>
            <a:r>
              <a:rPr lang="en-US" sz="1800" dirty="0"/>
              <a:t>	Graduate or not</a:t>
            </a:r>
          </a:p>
          <a:p>
            <a:pPr marL="0" indent="0">
              <a:buNone/>
            </a:pPr>
            <a:r>
              <a:rPr lang="en-US" sz="1800" dirty="0"/>
              <a:t>	Employed vs self-employed</a:t>
            </a:r>
          </a:p>
          <a:p>
            <a:endParaRPr lang="en-US" sz="16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0211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0BF92B95-B01E-4AEC-805F-9D6E53AC6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Model used: Gradient Boosting classifier with pipeline ML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2D371F-2140-441A-B27A-CBFA221B2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4904" y="2494450"/>
            <a:ext cx="4242471" cy="403017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1800" i="0" dirty="0">
                <a:effectLst/>
              </a:rPr>
              <a:t>•Model Used: Gradient boosting classifier</a:t>
            </a:r>
            <a:br>
              <a:rPr lang="en-US" sz="1800" dirty="0"/>
            </a:br>
            <a:r>
              <a:rPr lang="en-US" sz="1800" i="0" dirty="0">
                <a:effectLst/>
              </a:rPr>
              <a:t>•We used pipeline from </a:t>
            </a:r>
            <a:r>
              <a:rPr lang="en-US" sz="1800" i="0" dirty="0" err="1">
                <a:effectLst/>
              </a:rPr>
              <a:t>sklearn</a:t>
            </a:r>
            <a:r>
              <a:rPr lang="en-US" sz="1800" i="0" dirty="0">
                <a:effectLst/>
              </a:rPr>
              <a:t> library to optimize the coding process and standardize workflow</a:t>
            </a:r>
            <a:br>
              <a:rPr lang="en-US" sz="1800" dirty="0"/>
            </a:br>
            <a:r>
              <a:rPr lang="en-US" sz="1800" i="0" dirty="0">
                <a:effectLst/>
              </a:rPr>
              <a:t>•This helped with preprocessing our data and transforming categorical data</a:t>
            </a:r>
            <a:br>
              <a:rPr lang="en-US" sz="1800" dirty="0"/>
            </a:br>
            <a:r>
              <a:rPr lang="en-US" sz="1800" i="0" dirty="0">
                <a:effectLst/>
              </a:rPr>
              <a:t>•Pipeline enables a sequence of data to be transformed and correlated in a model that can be tested and evaluated to achieve an outcome, this improves ”fit”</a:t>
            </a:r>
            <a:br>
              <a:rPr lang="en-US" sz="1800" dirty="0"/>
            </a:br>
            <a:r>
              <a:rPr lang="en-US" sz="1800" i="0" dirty="0">
                <a:effectLst/>
              </a:rPr>
              <a:t>•ML model created through the training process</a:t>
            </a:r>
            <a:br>
              <a:rPr lang="en-US" sz="1800" dirty="0"/>
            </a:br>
            <a:r>
              <a:rPr lang="en-US" sz="1800" i="0" dirty="0">
                <a:effectLst/>
              </a:rPr>
              <a:t>•The learning algorithm finds patterns in training the data that maps input data to the target (or outcome to be predicted)</a:t>
            </a:r>
            <a:br>
              <a:rPr lang="en-US" sz="1800" dirty="0"/>
            </a:br>
            <a:r>
              <a:rPr lang="en-US" sz="1800" i="0" dirty="0">
                <a:effectLst/>
              </a:rPr>
              <a:t>•Accuracy of this model was ~ .85</a:t>
            </a:r>
            <a:endParaRPr lang="en-US" sz="1800" dirty="0"/>
          </a:p>
        </p:txBody>
      </p:sp>
      <p:pic>
        <p:nvPicPr>
          <p:cNvPr id="2050" name="Picture 2" descr="Image result for diagram pipeline ml">
            <a:extLst>
              <a:ext uri="{FF2B5EF4-FFF2-40B4-BE49-F238E27FC236}">
                <a16:creationId xmlns:a16="http://schemas.microsoft.com/office/drawing/2014/main" id="{4BBB5768-EC73-405A-9E92-6DB3ECB2740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6"/>
          <a:stretch/>
        </p:blipFill>
        <p:spPr bwMode="auto">
          <a:xfrm>
            <a:off x="6098892" y="2492376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267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E1822-5204-43CF-AF8A-BD75BC97F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Featured factors in loan approval are credit history,  loan amount, applicant and co-applicant income. When credit history is removed importance expands to suburban location and  those with 2-3 dependents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 descr="Chart, bar chart&#10;&#10;Description automatically generated">
            <a:extLst>
              <a:ext uri="{FF2B5EF4-FFF2-40B4-BE49-F238E27FC236}">
                <a16:creationId xmlns:a16="http://schemas.microsoft.com/office/drawing/2014/main" id="{95D31784-AB94-4AE8-AB35-4B71D60F19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52" y="2426818"/>
            <a:ext cx="4621546" cy="399763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343D4C4-8663-47E8-B673-E288593D5E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897980"/>
            <a:ext cx="5455917" cy="305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1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3279</TotalTime>
  <Words>463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Loan Approval Likelihood </vt:lpstr>
      <vt:lpstr>Hypothesis:</vt:lpstr>
      <vt:lpstr>Data Overview</vt:lpstr>
      <vt:lpstr>Income vs Loan amount: 2 incomes more consistent with higher loan </vt:lpstr>
      <vt:lpstr>PowerPoint Presentation</vt:lpstr>
      <vt:lpstr>Descriptive Summary</vt:lpstr>
      <vt:lpstr>Explanatory model</vt:lpstr>
      <vt:lpstr>Model used: Gradient Boosting classifier with pipeline ML workflow</vt:lpstr>
      <vt:lpstr>Featured factors in loan approval are credit history,  loan amount, applicant and co-applicant income. When credit history is removed importance expands to suburban location and  those with 2-3 dependents</vt:lpstr>
      <vt:lpstr>Conclusion</vt:lpstr>
      <vt:lpstr>The model had an accuracy of .85</vt:lpstr>
      <vt:lpstr>Model saved and loaded into app</vt:lpstr>
      <vt:lpstr>Inputs from model used to code loan application app</vt:lpstr>
      <vt:lpstr>Demonstration:  App hosted on Heroku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 okada</dc:creator>
  <cp:lastModifiedBy>Wei Zhu</cp:lastModifiedBy>
  <cp:revision>50</cp:revision>
  <dcterms:created xsi:type="dcterms:W3CDTF">2021-02-19T22:35:47Z</dcterms:created>
  <dcterms:modified xsi:type="dcterms:W3CDTF">2021-02-24T01:52:58Z</dcterms:modified>
</cp:coreProperties>
</file>