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7" r:id="rId4"/>
    <p:sldId id="264" r:id="rId5"/>
    <p:sldId id="266" r:id="rId6"/>
    <p:sldId id="259" r:id="rId7"/>
    <p:sldId id="275" r:id="rId8"/>
    <p:sldId id="273" r:id="rId9"/>
    <p:sldId id="271" r:id="rId10"/>
    <p:sldId id="268" r:id="rId11"/>
    <p:sldId id="270" r:id="rId12"/>
    <p:sldId id="27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77" d="100"/>
          <a:sy n="77" d="100"/>
        </p:scale>
        <p:origin x="4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07.0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1 152,'29'0,"0"-1,0-1,41-10,-27 2,-15 3,0 0,48-3,-61 8,1 0,-1-1,0-1,0 0,0-1,0-1,-1 0,0-1,20-13,-29 16,9-3,1 1,-1 0,1 1,0 1,0 0,1 1,26-2,115 6,-89 1,38-3,72 4,-175-3,0 1,0-1,0 1,-1-1,1 1,0 0,0 0,0 1,-1-1,1 0,-1 1,1 0,-1 0,0-1,1 1,-1 0,0 1,0-1,0 0,-1 1,3 2,0 4,0 0,0 1,-1-1,3 20,-3-19,0 1,0 0,6 12,0-6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49.2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49,'974'0,"-931"-2,0-2,83-19,-77 15,0 1,0 3,74 3,-102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49.7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56.2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0,'915'0,"-894"0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58.06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99,'109'-6,"212"-38,-237 30,-41 9,49 0,-26 2,47-17,-89 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58.4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7:01.8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1,'841'0,"-820"0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7:19.4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1,'914'0,"-889"1,-1 2,28 5,34 4,371-9,-235-6,343 3,-554 1,1 0,-1 1,0 0,12 4,-11-2,1-1,23 2,-16-4,-4 0,0 0,1 1,-1 0,0 1,23 8,-14-3,0-1,0-1,1-2,47 3,109-8,-72-1,332 2,-425-1,-1-2,1 1,-1-2,0 0,0-1,28-13,-26 11,0 0,0 1,1 0,34-4,2 8,-32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7:24.6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1 315,'1557'0,"-1532"-2,-1 0,0-2,42-12,-36 8,56-7,-74 14,8 0,0-1,-1-1,1-1,24-8,7-6,1 2,1 3,0 2,0 2,109-3,-71 14,65-4,-141 0,1-2,-1 0,1 0,-1-2,15-7,-11 5,0 1,24-6,-2 6,0 3,0 1,46 3,-53 1,0-1,0-1,0-2,0-2,47-12,-47 5,1 2,0 2,0 1,0 1,65 0,-62 6,0 2,-1-3,1-1,56-10,-90 11,0 1,-1-1,1 0,0 1,0 0,0 0,0 0,0 0,0 1,-1-1,1 1,0 0,0 0,6 3,4 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7:38.4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0,'469'0,"-446"2,1 0,32 7,-31-3,45 2,-56-8,0 1,0 1,0 0,0 1,-1 1,1 0,-1 1,0 0,0 1,20 13,12 12,-28-15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7:42.4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76,'1462'0,"-1448"-1,0-1,0 0,0-1,0-1,-1 0,1-1,19-10,-16 7,-1 1,1 1,0 1,22-4,-3 5,71 4,-77 1,-6-1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12.0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1,'1127'0,"-1076"4,-34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7:51.6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0 169,'54'-2,"-1"-1,1-3,91-23,-125 25,-1 2,1 0,33 1,-34 2,-1-2,1 0,-1-1,30-6,15-12,-30 9,-1 1,2 2,44-6,-64 12,0-1,0 0,0-1,20-8,10-4,-22 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7:57.9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0,'914'0,"-893"0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8:06.1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3,'79'0,"-13"-2,-1 3,1 3,92 17,25 6,-180-26,41 8,-24-5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8:08.2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1,'564'0,"-540"0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15.3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17.6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35,'219'13,"12"0,-150-12,80-4,-82-8,-53 6,46-3,45 9,45-2,-140-1,-1-1,0-1,0-1,27-9,-34 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21.3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53,'746'0,"-736"0,-1 0,0-1,1 0,-1 0,0-1,0-1,0 1,0-1,0-1,16-8,-17 8,0 0,1 1,0 0,0 0,0 1,0 0,0 1,11-1,80 3,-53 1,323-1,-332-1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24.9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76,'147'-12,"-26"0,256 11,-197 2,-136-4,0-2,71-17,-71 14,-1 2,1 2,56 1,-79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30.4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0,'14'1,"0"1,0 0,19 6,12 2,80 21,-88-21,-17-6,0 0,-1-2,37 0,-32-1,0 0,26 5,2 2,53 1,29 5,-80-7,-24-3,0 1,0 1,42 15,-56-15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37.8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65,'113'-1,"119"3,-225-1,0 0,0 0,-1 1,1 0,0 0,-1 1,1 0,-1 0,0 0,0 1,0 0,0 0,-1 0,0 1,7 8,22 15,-23-20,1-1,1 0,-1-1,1 0,0-1,25 6,-27-9,0 1,-1 0,1 1,-1 0,1 1,-1 0,0 1,-1 0,0 0,0 1,14 13,41 44,-48-51,-2 1,0 1,0 0,-1 0,-1 1,10 18,-18-26,1-1,1 0,0-1,0 1,0-1,1 0,13 9,25 24,-40-33,20 19,-25-24,1-1,-1 0,1 1,-1-1,1 0,-1 0,1 1,-1-1,1 0,0 0,-1 0,1 0,-1 1,1-1,-1 0,1 0,0 0,-1 0,1 0,-1 0,1-1,-1 1,1 0,0 0,-1 0,1-1,-1 1,1 0,-1 0,1-1,-1 1,1 0,-1-1,0 1,1-1,-1 1,1 0,-1-1,0 1,1-1,-1 1,0-1,0 1,1-1,-1 0,0 1,0-1,0 1,0-1,0 1,0-1,0 0,3-16,-1 1,-1 0,0 0,-1-1,-1 1,-1 0,0-1,-7-24,3 13,-3-50,9 35,1 20,-2 0,-5-32,5 47,-1 1,0 0,0 0,-1 0,0 0,0 0,-1 0,1 1,-2-1,1 1,-8-8,9 11,-5-6,0 0,-1 1,0 1,-14-11,19 17,1-1,-1 0,1 1,-1-1,1 1,-1 0,0 1,0-1,1 0,-1 1,0 0,0 0,0 0,0 1,1-1,-1 1,-7 2,-26 10,-42 22,56-24,0 0,-1-2,0 0,0-2,-46 8,46-10,0 0,0 1,1 2,-39 16,37-13,0-1,-1-1,-41 8,59-16,-1 0,1 1,0 0,0 0,0 1,-11 5,17-7,-1 1,1 0,-1 0,1 0,0 0,0 0,0 1,0-1,0 1,1-1,-1 1,1 0,-1-1,1 1,0 0,0 0,1 0,-1 0,0 0,1 0,0 3,-1 13,1 0,1 0,0 0,2 0,6 24,-1-1,-8-22,2 9,-2-28,0 0,0 0,0 0,1 0,-1 0,1 0,-1 0,0 0,1-1,-1 1,1 0,0 0,-1-1,1 1,0 0,-1-1,1 1,0-1,0 1,0-1,-1 1,1-1,0 1,0-1,2 1,15 1,1 0,34-1,7 0,92 19,-95-10,1-3,58-1,-108-6,0-1,0 2,0-1,0 1,0 0,-1 1,1 0,0 0,-1 1,1 0,-1 0,0 0,0 1,-1 0,8 5,0 0,1-1,0-1,0-1,1 0,25 6,-16-5,31 13,-46-15,1 0,-1 0,1 0,0-1,0-1,23 4,-9-5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0T17:06:45.0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53,'490'0,"-468"-1,0-2,0 0,0-1,25-9,-21 5,0 2,37-4,292 6,-189 6,499-2,-641 1,0 2,30 5,-29-3,44 3,15-10,-57 1,1 0,-1 2,43 6,-49-1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58C1-4FA4-44CC-A6AF-B503C19F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6AF86-D02C-4E19-A388-9E20486C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9AEC-23AA-4218-83E1-7934C648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7E9A-CFED-410E-9870-E93FD88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1DF1-1C2F-4AC6-9DBD-A1D4B1FC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6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D4CD-65D1-45DE-8C9F-16963981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4B2DA-44E5-4493-AF7A-47F575230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0AE6-BB94-4351-93E9-9CF66D3F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FAE4-5738-45F1-AC4F-7B17AB42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1538-8CBF-4806-AF73-0E5E19CF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9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DAEC2-8F15-466F-9E2B-A692FF0A6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2D0A-78AA-40FF-B4A1-9087D426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B734-F252-4EEB-8607-D9B0A20B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79C3-E47E-40F5-BCE1-E4B8BA72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3DFB-65D6-4B91-A5DD-F294BA09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AB5F-9587-42BB-9DD0-BDFBC33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4779-0616-4B15-8B8F-A65C0042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8FDE-F20C-4404-A4E8-D7D99119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06FB-7DD9-4710-BCFE-EF94C6D8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4093-5AC0-4473-B303-95EDB691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5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61B1-3D82-479A-97CF-67808682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7077-DD48-41D9-BADB-05C0C0A3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C6-D4D1-43CC-984C-71F0EA22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4918C-FEDA-40CD-89D1-52123027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89FF-ABD2-426D-B4E3-720431E9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E965-75AD-475F-BA50-0B04EB56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67F5-28E8-4FC2-9AE3-C55A7E80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8FD18-8BF9-4D48-922B-2D659BC62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FCEE-587A-48F4-B12A-B99FBC88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F9DC-4D2F-4EDE-82AA-E483935C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F1AD-EFFA-49C4-90FA-9317FACA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9FF2-1CA2-4FC1-8A48-DCED23DF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82DEA-9DCC-4D91-8B72-E0BDFF1B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26359-A1CF-440F-8F43-D19F660E3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A5968-61F2-4D98-83B2-B896BCB1F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79155-2AEF-46EF-8187-0EFF46037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C1F2C-0B3F-4F5B-A5D1-E24B70D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035AE-37EA-4736-833E-1C352431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3DD61-DAF6-4735-8F41-9A46D1E5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7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420B-F77A-4627-8FD4-FAADE5A9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9C31C-784E-4367-A232-9F9EC6B0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B4920-7D6B-43D2-B0F5-1EA1F0E8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35A48-EEF2-49B2-964B-FB3426A1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9F331-4D5D-4705-B13F-C016C562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8E209-67B2-430E-AFA1-990651B3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BEF3-1D15-4172-AFAF-44D7543C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5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0BBC-FA6A-42E0-8EC9-2DCA397E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7227-FA9D-4220-B72D-A70F75BF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F6D76-718A-4B51-8CD1-39FA10C7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17E8-0D22-4291-BB51-F666F78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F490-172D-4909-BB3A-3B87ABAF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ACA8-41F7-4F7B-9B0D-16593F8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F92C-3A2C-485C-B6D6-349AD971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E8226-788A-4075-9F47-422792668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82FBC-DFEC-4648-AEE8-5C3C907D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2AFE4-E106-4864-B9E9-DFBC6F9F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97D6-961D-4186-8DDA-CACB70B1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FF5B-5599-45FE-A33D-B4F3488B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2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33B49-FE5E-4005-8568-E47CC2C8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947FC-5CF4-4B16-A1CC-25C6D3A3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8358-D19D-4F2E-94C4-CFF56562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7C11-A992-43DC-841C-4ED15B44942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E77D-BF6B-42A4-BCDE-85CDC092B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B6A0-B49E-4735-A0B9-6CADAC9A0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truistdelhite04/loan-prediction-problem-dataset?select=train_u6lujuX_CVtuZ9i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image" Target="../media/image18.png"/><Relationship Id="rId39" Type="http://schemas.openxmlformats.org/officeDocument/2006/relationships/image" Target="../media/image24.png"/><Relationship Id="rId21" Type="http://schemas.openxmlformats.org/officeDocument/2006/relationships/image" Target="../media/image16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6" Type="http://schemas.openxmlformats.org/officeDocument/2006/relationships/customXml" Target="../ink/ink7.xml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40" Type="http://schemas.openxmlformats.org/officeDocument/2006/relationships/customXml" Target="../ink/ink20.xml"/><Relationship Id="rId45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image" Target="../media/image19.png"/><Relationship Id="rId36" Type="http://schemas.openxmlformats.org/officeDocument/2006/relationships/customXml" Target="../ink/ink18.xml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31" Type="http://schemas.openxmlformats.org/officeDocument/2006/relationships/image" Target="../media/image20.png"/><Relationship Id="rId44" Type="http://schemas.openxmlformats.org/officeDocument/2006/relationships/customXml" Target="../ink/ink22.xml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customXml" Target="../ink/ink12.xml"/><Relationship Id="rId33" Type="http://schemas.openxmlformats.org/officeDocument/2006/relationships/image" Target="../media/image21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9.xml"/><Relationship Id="rId4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Magnifying glass showing decling performance">
            <a:extLst>
              <a:ext uri="{FF2B5EF4-FFF2-40B4-BE49-F238E27FC236}">
                <a16:creationId xmlns:a16="http://schemas.microsoft.com/office/drawing/2014/main" id="{3AF732D8-9D78-4390-9027-51C8D5211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5232-8583-436C-9AB8-3A48B616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Loan Approval Likelihood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9F4B1-254F-4BB4-B9B0-6D49EAB94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Team Members: Desiree Diaz, Medina </a:t>
            </a:r>
            <a:r>
              <a:rPr lang="en-US" sz="2000" dirty="0" err="1">
                <a:solidFill>
                  <a:schemeClr val="tx2"/>
                </a:solidFill>
              </a:rPr>
              <a:t>Izgutdina</a:t>
            </a:r>
            <a:r>
              <a:rPr lang="en-US" sz="2000" dirty="0">
                <a:solidFill>
                  <a:schemeClr val="tx2"/>
                </a:solidFill>
              </a:rPr>
              <a:t>,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 Irene Okada, Wei Zhu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E1822-5204-43CF-AF8A-BD75BC97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Featured factors in loan approval are credit history,  loan amount, applicant and co-applicant income. When credit history is removed importance expands to suburban location and  those with 2-3 dependents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95D31784-AB94-4AE8-AB35-4B71D60F19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2" y="2426818"/>
            <a:ext cx="4621546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343D4C4-8663-47E8-B673-E288593D5E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7980"/>
            <a:ext cx="5455917" cy="30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1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The model had an accuracy of .85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6D0EF0-246B-4459-9A3C-136E2784D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" r="-3" b="484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3977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FED852-6577-4CA2-A3F0-0741198D0AEE}"/>
              </a:ext>
            </a:extLst>
          </p:cNvPr>
          <p:cNvSpPr txBox="1"/>
          <p:nvPr/>
        </p:nvSpPr>
        <p:spPr>
          <a:xfrm>
            <a:off x="893342" y="2780526"/>
            <a:ext cx="4542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statistical model appears to agree with descriptive data, allowing us to predict loan approval with an accuracy of .85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262C61-BB00-4BBD-B874-84A537CAF99F}"/>
              </a:ext>
            </a:extLst>
          </p:cNvPr>
          <p:cNvSpPr txBox="1"/>
          <p:nvPr/>
        </p:nvSpPr>
        <p:spPr>
          <a:xfrm>
            <a:off x="6797049" y="2596836"/>
            <a:ext cx="450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E5AB-C382-4789-94EA-2488CCA7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App hosted on Heroku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51E0F7C-6A1A-4EEE-ABEA-3719FDADA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5" r="1" b="1410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874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220C6-8CD4-4B7F-82DA-440B9A08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8113"/>
            <a:ext cx="9833548" cy="874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Hypothesis: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E307-1A8F-43F5-935E-4EF87D06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057399"/>
            <a:ext cx="10360104" cy="449248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Married men with a graduate degree are more likely to qualify for the highest loan amount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tx2"/>
                </a:solidFill>
              </a:rPr>
              <a:t>Data source 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hlinkClick r:id="rId2"/>
              </a:rPr>
              <a:t>Loan Prediction Problem Dataset | Kaggle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Inputs: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Credit history, Loan amount, Loan term, Applicant salary, Co applicant salary, Resident location type (rural, urban, suburban), #Dependents, Marriage status, Graduate status, Employment status, approval status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7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3509-5C85-4EDF-B01F-3E67F2DF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4025"/>
          </a:xfrm>
        </p:spPr>
        <p:txBody>
          <a:bodyPr>
            <a:normAutofit/>
          </a:bodyPr>
          <a:lstStyle/>
          <a:p>
            <a:r>
              <a:rPr lang="en-US" sz="2400" dirty="0"/>
              <a:t>Data Overview</a:t>
            </a:r>
          </a:p>
        </p:txBody>
      </p:sp>
      <p:pic>
        <p:nvPicPr>
          <p:cNvPr id="6" name="Content Placeholder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1D70F73-4044-4895-9254-5CA907FAB4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317022"/>
            <a:ext cx="5327015" cy="624570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167AA3-CD31-43D4-8B79-7DA671CD88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9741" y="643239"/>
            <a:ext cx="5248275" cy="62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7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73218-5361-466A-A573-2C389A07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Income vs Loan amount: 2 incomes more consistent with higher loan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https://public.tableau.com/profile/</a:t>
            </a:r>
            <a:r>
              <a:rPr lang="en-US" sz="22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ireneokada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F42B2DF-81C9-402C-9FC4-636BFD832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3" r="-1" b="-1"/>
          <a:stretch/>
        </p:blipFill>
        <p:spPr>
          <a:xfrm>
            <a:off x="643467" y="1840552"/>
            <a:ext cx="10905066" cy="40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3A341240-58CE-41F1-A932-36E5D33D6D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506028"/>
            <a:ext cx="4758432" cy="6198250"/>
          </a:xfrm>
        </p:spPr>
      </p:pic>
      <p:pic>
        <p:nvPicPr>
          <p:cNvPr id="28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4AB79352-D5FD-4974-A6E0-43087E4BA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15" y="1260629"/>
            <a:ext cx="5624038" cy="46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4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Salaries vs loan amount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D0D97FE1-0C87-4A84-BA01-AC927B79AB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07" y="2426818"/>
            <a:ext cx="5092531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BD0C05ED-35D3-4710-BA45-531E303367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27" y="2426818"/>
            <a:ext cx="5277408" cy="3997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5CCF2E-4952-4C7C-9A38-5E36362C2BFC}"/>
                  </a:ext>
                </a:extLst>
              </p14:cNvPr>
              <p14:cNvContentPartPr/>
              <p14:nvPr/>
            </p14:nvContentPartPr>
            <p14:xfrm>
              <a:off x="5334990" y="4117348"/>
              <a:ext cx="455400" cy="6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5CCF2E-4952-4C7C-9A38-5E36362C2B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9350" y="4045348"/>
                <a:ext cx="5270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AE00E7-CA10-41A3-B55D-DDED3883F7FA}"/>
                  </a:ext>
                </a:extLst>
              </p14:cNvPr>
              <p14:cNvContentPartPr/>
              <p14:nvPr/>
            </p14:nvContentPartPr>
            <p14:xfrm>
              <a:off x="4829190" y="6089428"/>
              <a:ext cx="430920" cy="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AE00E7-CA10-41A3-B55D-DDED3883F7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3550" y="6017788"/>
                <a:ext cx="5025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EEE3B4-640F-46E4-A4D1-8B6A337C01B2}"/>
                  </a:ext>
                </a:extLst>
              </p14:cNvPr>
              <p14:cNvContentPartPr/>
              <p14:nvPr/>
            </p14:nvContentPartPr>
            <p14:xfrm>
              <a:off x="4775910" y="470450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EEE3B4-640F-46E4-A4D1-8B6A337C01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0270" y="4632868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66CFE6-DE32-45DD-8635-6178A0CC08F0}"/>
                  </a:ext>
                </a:extLst>
              </p14:cNvPr>
              <p14:cNvContentPartPr/>
              <p14:nvPr/>
            </p14:nvContentPartPr>
            <p14:xfrm>
              <a:off x="4811190" y="4718908"/>
              <a:ext cx="466560" cy="22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66CFE6-DE32-45DD-8635-6178A0CC08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75550" y="4647268"/>
                <a:ext cx="5382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B35F45-F317-4ADB-940F-757CA6A3D77D}"/>
                  </a:ext>
                </a:extLst>
              </p14:cNvPr>
              <p14:cNvContentPartPr/>
              <p14:nvPr/>
            </p14:nvContentPartPr>
            <p14:xfrm>
              <a:off x="4740270" y="4144348"/>
              <a:ext cx="54324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B35F45-F317-4ADB-940F-757CA6A3D7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4630" y="4072348"/>
                <a:ext cx="614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2DA016-7A56-45EE-BDA8-FE971CC28DB9}"/>
                  </a:ext>
                </a:extLst>
              </p14:cNvPr>
              <p14:cNvContentPartPr/>
              <p14:nvPr/>
            </p14:nvContentPartPr>
            <p14:xfrm>
              <a:off x="4784910" y="4002868"/>
              <a:ext cx="461160" cy="27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2DA016-7A56-45EE-BDA8-FE971CC28D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48910" y="3931228"/>
                <a:ext cx="5328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E1DEA5-15C6-4898-8234-572A6A369FEF}"/>
                  </a:ext>
                </a:extLst>
              </p14:cNvPr>
              <p14:cNvContentPartPr/>
              <p14:nvPr/>
            </p14:nvContentPartPr>
            <p14:xfrm>
              <a:off x="5405910" y="6222988"/>
              <a:ext cx="366840" cy="59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E1DEA5-15C6-4898-8234-572A6A369F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70270" y="6150988"/>
                <a:ext cx="4384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A21BAB1-D200-4081-8783-033007CCFD97}"/>
                  </a:ext>
                </a:extLst>
              </p14:cNvPr>
              <p14:cNvContentPartPr/>
              <p14:nvPr/>
            </p14:nvContentPartPr>
            <p14:xfrm>
              <a:off x="4855830" y="5338468"/>
              <a:ext cx="420120" cy="263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A21BAB1-D200-4081-8783-033007CCFD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19830" y="5266468"/>
                <a:ext cx="4917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47175A-5816-4F1E-9DB3-622A66BE75F7}"/>
                  </a:ext>
                </a:extLst>
              </p14:cNvPr>
              <p14:cNvContentPartPr/>
              <p14:nvPr/>
            </p14:nvContentPartPr>
            <p14:xfrm>
              <a:off x="7776510" y="2564308"/>
              <a:ext cx="856800" cy="19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47175A-5816-4F1E-9DB3-622A66BE75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40870" y="2492668"/>
                <a:ext cx="928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FE53C5B-E7FA-4ACC-9E61-5F8EC4B69D28}"/>
                  </a:ext>
                </a:extLst>
              </p14:cNvPr>
              <p14:cNvContentPartPr/>
              <p14:nvPr/>
            </p14:nvContentPartPr>
            <p14:xfrm>
              <a:off x="1517550" y="2556388"/>
              <a:ext cx="532080" cy="18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FE53C5B-E7FA-4ACC-9E61-5F8EC4B69D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81910" y="2484388"/>
                <a:ext cx="6037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F47B05-08D1-4BCC-B21E-FC83A29F1789}"/>
                  </a:ext>
                </a:extLst>
              </p14:cNvPr>
              <p14:cNvContentPartPr/>
              <p14:nvPr/>
            </p14:nvContentPartPr>
            <p14:xfrm>
              <a:off x="2059350" y="255638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F47B05-08D1-4BCC-B21E-FC83A29F17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3710" y="2484388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1242EB0-C586-4F0B-A96E-33A9D56FE090}"/>
                  </a:ext>
                </a:extLst>
              </p14:cNvPr>
              <p14:cNvContentPartPr/>
              <p14:nvPr/>
            </p14:nvContentPartPr>
            <p14:xfrm>
              <a:off x="10093470" y="3843748"/>
              <a:ext cx="33732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1242EB0-C586-4F0B-A96E-33A9D56FE0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57470" y="3771748"/>
                <a:ext cx="408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9F566A-7731-4744-8972-E839B9649082}"/>
                  </a:ext>
                </a:extLst>
              </p14:cNvPr>
              <p14:cNvContentPartPr/>
              <p14:nvPr/>
            </p14:nvContentPartPr>
            <p14:xfrm>
              <a:off x="10129110" y="4358908"/>
              <a:ext cx="307080" cy="36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9F566A-7731-4744-8972-E839B964908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93110" y="4286908"/>
                <a:ext cx="378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7368C0-BE6E-4B0A-995C-37ADD28D8357}"/>
                  </a:ext>
                </a:extLst>
              </p14:cNvPr>
              <p14:cNvContentPartPr/>
              <p14:nvPr/>
            </p14:nvContentPartPr>
            <p14:xfrm>
              <a:off x="10448790" y="435854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7368C0-BE6E-4B0A-995C-37ADD28D83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12790" y="4286908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F160C8-2E2A-43EE-B582-980112349754}"/>
                  </a:ext>
                </a:extLst>
              </p14:cNvPr>
              <p14:cNvContentPartPr/>
              <p14:nvPr/>
            </p14:nvContentPartPr>
            <p14:xfrm>
              <a:off x="10617270" y="5077468"/>
              <a:ext cx="3103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F160C8-2E2A-43EE-B582-9801123497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81270" y="5005828"/>
                <a:ext cx="381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2C0B86-B6C2-4D63-ACE8-1159641D56C1}"/>
                  </a:ext>
                </a:extLst>
              </p14:cNvPr>
              <p14:cNvContentPartPr/>
              <p14:nvPr/>
            </p14:nvContentPartPr>
            <p14:xfrm>
              <a:off x="9623310" y="5406148"/>
              <a:ext cx="1392840" cy="36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2C0B86-B6C2-4D63-ACE8-1159641D56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87310" y="5334508"/>
                <a:ext cx="14644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D1FDB9A-5798-454E-8E93-99B01137BA17}"/>
                  </a:ext>
                </a:extLst>
              </p14:cNvPr>
              <p14:cNvContentPartPr/>
              <p14:nvPr/>
            </p14:nvContentPartPr>
            <p14:xfrm>
              <a:off x="9613950" y="5709988"/>
              <a:ext cx="1391400" cy="113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D1FDB9A-5798-454E-8E93-99B01137BA1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78310" y="5638348"/>
                <a:ext cx="14630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F02C559-0405-4C64-BDBF-D2FFE7C16767}"/>
                  </a:ext>
                </a:extLst>
              </p14:cNvPr>
              <p14:cNvContentPartPr/>
              <p14:nvPr/>
            </p14:nvContentPartPr>
            <p14:xfrm>
              <a:off x="7226070" y="5397148"/>
              <a:ext cx="323640" cy="45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F02C559-0405-4C64-BDBF-D2FFE7C167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90430" y="5325148"/>
                <a:ext cx="395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5D58305-366E-4941-A7F7-D999800F0936}"/>
                  </a:ext>
                </a:extLst>
              </p14:cNvPr>
              <p14:cNvContentPartPr/>
              <p14:nvPr/>
            </p14:nvContentPartPr>
            <p14:xfrm>
              <a:off x="8548710" y="5725108"/>
              <a:ext cx="682560" cy="27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5D58305-366E-4941-A7F7-D999800F093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12710" y="5653468"/>
                <a:ext cx="7542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3C17877-3933-4920-B26E-1FFC166F0E50}"/>
                  </a:ext>
                </a:extLst>
              </p14:cNvPr>
              <p14:cNvContentPartPr/>
              <p14:nvPr/>
            </p14:nvContentPartPr>
            <p14:xfrm>
              <a:off x="7847430" y="5736268"/>
              <a:ext cx="336960" cy="61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3C17877-3933-4920-B26E-1FFC166F0E5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11430" y="5664268"/>
                <a:ext cx="4086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32DF3E1-33C0-4973-BBBD-76FA39BAB796}"/>
                  </a:ext>
                </a:extLst>
              </p14:cNvPr>
              <p14:cNvContentPartPr/>
              <p14:nvPr/>
            </p14:nvContentPartPr>
            <p14:xfrm>
              <a:off x="7883070" y="3666268"/>
              <a:ext cx="3366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32DF3E1-33C0-4973-BBBD-76FA39BAB79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47070" y="3594268"/>
                <a:ext cx="408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69CDE1D-827B-40C0-AF3B-A48D181B09EE}"/>
                  </a:ext>
                </a:extLst>
              </p14:cNvPr>
              <p14:cNvContentPartPr/>
              <p14:nvPr/>
            </p14:nvContentPartPr>
            <p14:xfrm>
              <a:off x="7261350" y="4029148"/>
              <a:ext cx="246600" cy="24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69CDE1D-827B-40C0-AF3B-A48D181B09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25710" y="3957508"/>
                <a:ext cx="3182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C57858C-D1EA-478D-AB31-2EE995CA338D}"/>
                  </a:ext>
                </a:extLst>
              </p14:cNvPr>
              <p14:cNvContentPartPr/>
              <p14:nvPr/>
            </p14:nvContentPartPr>
            <p14:xfrm>
              <a:off x="7918710" y="4394188"/>
              <a:ext cx="21168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C57858C-D1EA-478D-AB31-2EE995CA338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82710" y="4322548"/>
                <a:ext cx="28332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63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Descriptive Summary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FED852-6577-4CA2-A3F0-0741198D0AEE}"/>
              </a:ext>
            </a:extLst>
          </p:cNvPr>
          <p:cNvSpPr txBox="1"/>
          <p:nvPr/>
        </p:nvSpPr>
        <p:spPr>
          <a:xfrm>
            <a:off x="893342" y="2780526"/>
            <a:ext cx="45421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Overall:  approval rates were higher for men, those who are married,  suburbanites, graduates and those with a co-applicant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262C61-BB00-4BBD-B874-84A537CAF99F}"/>
              </a:ext>
            </a:extLst>
          </p:cNvPr>
          <p:cNvSpPr txBox="1"/>
          <p:nvPr/>
        </p:nvSpPr>
        <p:spPr>
          <a:xfrm>
            <a:off x="6797049" y="2596836"/>
            <a:ext cx="4501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Overall: average loan amounts seem higher for graduates, those with a co applicant and those with &gt;1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0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955D1-4C11-4CA0-8DA4-B7112CD0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296" y="365126"/>
            <a:ext cx="6503502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Explanatory model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FE9A22D-F6DA-4DCC-BA34-583350CCA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 r="3551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36CB-FBBE-41C2-8479-38786D75E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7" y="1359030"/>
            <a:ext cx="5562255" cy="481793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Dependent variable (Y): Loan Approval (Y/N)</a:t>
            </a:r>
          </a:p>
          <a:p>
            <a:endParaRPr lang="en-US" sz="1800" dirty="0"/>
          </a:p>
          <a:p>
            <a:r>
              <a:rPr lang="en-US" sz="1800" dirty="0"/>
              <a:t>Independent/predictor variables:</a:t>
            </a:r>
          </a:p>
          <a:p>
            <a:pPr marL="0" indent="0">
              <a:buNone/>
            </a:pPr>
            <a:r>
              <a:rPr lang="en-US" sz="1800" dirty="0"/>
              <a:t>	Credit history</a:t>
            </a:r>
          </a:p>
          <a:p>
            <a:pPr marL="0" indent="0">
              <a:buNone/>
            </a:pPr>
            <a:r>
              <a:rPr lang="en-US" sz="1800" dirty="0"/>
              <a:t>	Loan amount</a:t>
            </a:r>
          </a:p>
          <a:p>
            <a:pPr marL="0" indent="0">
              <a:buNone/>
            </a:pPr>
            <a:r>
              <a:rPr lang="en-US" sz="1800" dirty="0"/>
              <a:t>	Loan term</a:t>
            </a:r>
          </a:p>
          <a:p>
            <a:pPr marL="0" indent="0">
              <a:buNone/>
            </a:pPr>
            <a:r>
              <a:rPr lang="en-US" sz="1800" dirty="0"/>
              <a:t>	Applicant salary</a:t>
            </a:r>
          </a:p>
          <a:p>
            <a:pPr marL="0" indent="0">
              <a:buNone/>
            </a:pPr>
            <a:r>
              <a:rPr lang="en-US" sz="1800" dirty="0"/>
              <a:t>	Co applicant salary</a:t>
            </a:r>
          </a:p>
          <a:p>
            <a:pPr marL="0" indent="0">
              <a:buNone/>
            </a:pPr>
            <a:r>
              <a:rPr lang="en-US" sz="1800" dirty="0"/>
              <a:t>	Resident location type (rural, urban, suburban)</a:t>
            </a:r>
          </a:p>
          <a:p>
            <a:pPr marL="0" indent="0">
              <a:buNone/>
            </a:pPr>
            <a:r>
              <a:rPr lang="en-US" sz="1800" dirty="0"/>
              <a:t>	#Dependents</a:t>
            </a:r>
          </a:p>
          <a:p>
            <a:pPr marL="0" indent="0">
              <a:buNone/>
            </a:pPr>
            <a:r>
              <a:rPr lang="en-US" sz="1800" dirty="0"/>
              <a:t>	Marriage status</a:t>
            </a:r>
          </a:p>
          <a:p>
            <a:pPr marL="0" indent="0">
              <a:buNone/>
            </a:pPr>
            <a:r>
              <a:rPr lang="en-US" sz="1800" dirty="0"/>
              <a:t>	Graduate or not</a:t>
            </a:r>
          </a:p>
          <a:p>
            <a:pPr marL="0" indent="0">
              <a:buNone/>
            </a:pPr>
            <a:r>
              <a:rPr lang="en-US" sz="1800" dirty="0"/>
              <a:t>	Employed vs self-employed</a:t>
            </a:r>
          </a:p>
          <a:p>
            <a:endParaRPr lang="en-US" sz="16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021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BF92B95-B01E-4AEC-805F-9D6E53AC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used: Gradient Boosting classifier with pipeline ML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D371F-2140-441A-B27A-CBFA221B2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242471" cy="403017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800" i="0" dirty="0">
                <a:effectLst/>
              </a:rPr>
              <a:t>•Model Used: Gradient boosting classifier</a:t>
            </a:r>
            <a:br>
              <a:rPr lang="en-US" sz="1800" dirty="0"/>
            </a:br>
            <a:r>
              <a:rPr lang="en-US" sz="1800" i="0" dirty="0">
                <a:effectLst/>
              </a:rPr>
              <a:t>•We used pipeline from </a:t>
            </a:r>
            <a:r>
              <a:rPr lang="en-US" sz="1800" i="0" dirty="0" err="1">
                <a:effectLst/>
              </a:rPr>
              <a:t>sklearn</a:t>
            </a:r>
            <a:r>
              <a:rPr lang="en-US" sz="1800" i="0" dirty="0">
                <a:effectLst/>
              </a:rPr>
              <a:t> library to optimize the coding process and standardize workflow</a:t>
            </a:r>
            <a:br>
              <a:rPr lang="en-US" sz="1800" dirty="0"/>
            </a:br>
            <a:r>
              <a:rPr lang="en-US" sz="1800" i="0" dirty="0">
                <a:effectLst/>
              </a:rPr>
              <a:t>•This helped with preprocessing our data and transforming categorical data</a:t>
            </a:r>
            <a:br>
              <a:rPr lang="en-US" sz="1800" dirty="0"/>
            </a:br>
            <a:r>
              <a:rPr lang="en-US" sz="1800" i="0" dirty="0">
                <a:effectLst/>
              </a:rPr>
              <a:t>•Pipeline enables a sequence of data to be transformed and correlated in a model that can be tested and evaluated to achieve an outcome, this improves ”fit”</a:t>
            </a:r>
            <a:br>
              <a:rPr lang="en-US" sz="1800" dirty="0"/>
            </a:br>
            <a:r>
              <a:rPr lang="en-US" sz="1800" i="0" dirty="0">
                <a:effectLst/>
              </a:rPr>
              <a:t>•ML model created through the training process</a:t>
            </a:r>
            <a:br>
              <a:rPr lang="en-US" sz="1800" dirty="0"/>
            </a:br>
            <a:r>
              <a:rPr lang="en-US" sz="1800" i="0" dirty="0">
                <a:effectLst/>
              </a:rPr>
              <a:t>•The learning algorithm finds patterns in training the data that maps input data to the target (or outcome to be predicted)</a:t>
            </a:r>
            <a:br>
              <a:rPr lang="en-US" sz="1800" dirty="0"/>
            </a:br>
            <a:r>
              <a:rPr lang="en-US" sz="1800" i="0" dirty="0">
                <a:effectLst/>
              </a:rPr>
              <a:t>•Accuracy of this model was ~ .85</a:t>
            </a:r>
            <a:endParaRPr lang="en-US" sz="1800" dirty="0"/>
          </a:p>
        </p:txBody>
      </p:sp>
      <p:pic>
        <p:nvPicPr>
          <p:cNvPr id="2050" name="Picture 2" descr="Image result for diagram pipeline ml">
            <a:extLst>
              <a:ext uri="{FF2B5EF4-FFF2-40B4-BE49-F238E27FC236}">
                <a16:creationId xmlns:a16="http://schemas.microsoft.com/office/drawing/2014/main" id="{4BBB5768-EC73-405A-9E92-6DB3ECB274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26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3244</TotalTime>
  <Words>416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Loan Approval Likelihood </vt:lpstr>
      <vt:lpstr>Hypothesis:</vt:lpstr>
      <vt:lpstr>Data Overview</vt:lpstr>
      <vt:lpstr>Income vs Loan amount: 2 incomes more consistent with higher loan https://public.tableau.com/profile/ireneokada</vt:lpstr>
      <vt:lpstr>PowerPoint Presentation</vt:lpstr>
      <vt:lpstr>Salaries vs loan amount</vt:lpstr>
      <vt:lpstr>Descriptive Summary</vt:lpstr>
      <vt:lpstr>Explanatory model</vt:lpstr>
      <vt:lpstr>Model used: Gradient Boosting classifier with pipeline ML workflow</vt:lpstr>
      <vt:lpstr>Featured factors in loan approval are credit history,  loan amount, applicant and co-applicant income. When credit history is removed importance expands to suburban location and  those with 2-3 dependents</vt:lpstr>
      <vt:lpstr>The model had an accuracy of .85</vt:lpstr>
      <vt:lpstr>Conclusion</vt:lpstr>
      <vt:lpstr>Demonstration:  App hosted on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okada</dc:creator>
  <cp:lastModifiedBy>i okada</cp:lastModifiedBy>
  <cp:revision>42</cp:revision>
  <dcterms:created xsi:type="dcterms:W3CDTF">2021-02-19T22:35:47Z</dcterms:created>
  <dcterms:modified xsi:type="dcterms:W3CDTF">2021-02-23T03:39:23Z</dcterms:modified>
</cp:coreProperties>
</file>