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62" r:id="rId4"/>
    <p:sldId id="259" r:id="rId5"/>
    <p:sldId id="261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F672-6B6B-42F0-B7E1-3352EE4C152E}" type="datetimeFigureOut">
              <a:rPr lang="es-AR" smtClean="0"/>
              <a:t>20/1/2021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9B86BC-5F1E-4AB4-8D1F-57CC6D8A1C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668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F672-6B6B-42F0-B7E1-3352EE4C152E}" type="datetimeFigureOut">
              <a:rPr lang="es-AR" smtClean="0"/>
              <a:t>20/1/2021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9B86BC-5F1E-4AB4-8D1F-57CC6D8A1C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991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F672-6B6B-42F0-B7E1-3352EE4C152E}" type="datetimeFigureOut">
              <a:rPr lang="es-AR" smtClean="0"/>
              <a:t>20/1/2021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9B86BC-5F1E-4AB4-8D1F-57CC6D8A1CC9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1848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F672-6B6B-42F0-B7E1-3352EE4C152E}" type="datetimeFigureOut">
              <a:rPr lang="es-AR" smtClean="0"/>
              <a:t>20/1/2021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9B86BC-5F1E-4AB4-8D1F-57CC6D8A1C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496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F672-6B6B-42F0-B7E1-3352EE4C152E}" type="datetimeFigureOut">
              <a:rPr lang="es-AR" smtClean="0"/>
              <a:t>20/1/2021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9B86BC-5F1E-4AB4-8D1F-57CC6D8A1CC9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0155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F672-6B6B-42F0-B7E1-3352EE4C152E}" type="datetimeFigureOut">
              <a:rPr lang="es-AR" smtClean="0"/>
              <a:t>20/1/2021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9B86BC-5F1E-4AB4-8D1F-57CC6D8A1C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4817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F672-6B6B-42F0-B7E1-3352EE4C152E}" type="datetimeFigureOut">
              <a:rPr lang="es-AR" smtClean="0"/>
              <a:t>20/1/2021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86BC-5F1E-4AB4-8D1F-57CC6D8A1C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7903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F672-6B6B-42F0-B7E1-3352EE4C152E}" type="datetimeFigureOut">
              <a:rPr lang="es-AR" smtClean="0"/>
              <a:t>20/1/2021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86BC-5F1E-4AB4-8D1F-57CC6D8A1C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878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F672-6B6B-42F0-B7E1-3352EE4C152E}" type="datetimeFigureOut">
              <a:rPr lang="es-AR" smtClean="0"/>
              <a:t>20/1/2021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86BC-5F1E-4AB4-8D1F-57CC6D8A1C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562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F672-6B6B-42F0-B7E1-3352EE4C152E}" type="datetimeFigureOut">
              <a:rPr lang="es-AR" smtClean="0"/>
              <a:t>20/1/2021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9B86BC-5F1E-4AB4-8D1F-57CC6D8A1C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545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F672-6B6B-42F0-B7E1-3352EE4C152E}" type="datetimeFigureOut">
              <a:rPr lang="es-AR" smtClean="0"/>
              <a:t>20/1/2021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9B86BC-5F1E-4AB4-8D1F-57CC6D8A1C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049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F672-6B6B-42F0-B7E1-3352EE4C152E}" type="datetimeFigureOut">
              <a:rPr lang="es-AR" smtClean="0"/>
              <a:t>20/1/2021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9B86BC-5F1E-4AB4-8D1F-57CC6D8A1C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993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F672-6B6B-42F0-B7E1-3352EE4C152E}" type="datetimeFigureOut">
              <a:rPr lang="es-AR" smtClean="0"/>
              <a:t>20/1/2021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86BC-5F1E-4AB4-8D1F-57CC6D8A1C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968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F672-6B6B-42F0-B7E1-3352EE4C152E}" type="datetimeFigureOut">
              <a:rPr lang="es-AR" smtClean="0"/>
              <a:t>20/1/2021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86BC-5F1E-4AB4-8D1F-57CC6D8A1C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585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F672-6B6B-42F0-B7E1-3352EE4C152E}" type="datetimeFigureOut">
              <a:rPr lang="es-AR" smtClean="0"/>
              <a:t>20/1/2021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86BC-5F1E-4AB4-8D1F-57CC6D8A1C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436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F672-6B6B-42F0-B7E1-3352EE4C152E}" type="datetimeFigureOut">
              <a:rPr lang="es-AR" smtClean="0"/>
              <a:t>20/1/2021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9B86BC-5F1E-4AB4-8D1F-57CC6D8A1C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434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3F672-6B6B-42F0-B7E1-3352EE4C152E}" type="datetimeFigureOut">
              <a:rPr lang="es-AR" smtClean="0"/>
              <a:t>20/1/2021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9B86BC-5F1E-4AB4-8D1F-57CC6D8A1C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398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eveloper.mozilla.org/en-US/docs/Glossary/Transmission_Control_Protocol_(TCP)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84FAC-1719-486D-AE8A-A5EE8C1B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0760" y="2263806"/>
            <a:ext cx="5936203" cy="1890943"/>
          </a:xfrm>
        </p:spPr>
        <p:txBody>
          <a:bodyPr>
            <a:normAutofit/>
          </a:bodyPr>
          <a:lstStyle/>
          <a:p>
            <a:r>
              <a:rPr lang="es-AR" sz="7200" b="1" dirty="0" err="1">
                <a:solidFill>
                  <a:schemeClr val="tx2"/>
                </a:solidFill>
              </a:rPr>
              <a:t>Websockets</a:t>
            </a:r>
            <a:endParaRPr lang="es-AR" sz="7200" b="1" dirty="0">
              <a:solidFill>
                <a:schemeClr val="tx2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D7C8736-1E61-4BA8-A7DB-745DA8DBF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963" y="161538"/>
            <a:ext cx="2675136" cy="74553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899E4FA-5715-434F-B308-678BFEC6A249}"/>
              </a:ext>
            </a:extLst>
          </p:cNvPr>
          <p:cNvSpPr txBox="1"/>
          <p:nvPr/>
        </p:nvSpPr>
        <p:spPr>
          <a:xfrm>
            <a:off x="9259411" y="624342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DiazHer59@gmail.com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7BF1B17-0035-423F-8100-9FE0620D0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5" y="68746"/>
            <a:ext cx="2024619" cy="15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2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27BB017-494E-469C-8D66-AF3A3353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35" y="156838"/>
            <a:ext cx="7448365" cy="1911658"/>
          </a:xfrm>
        </p:spPr>
        <p:txBody>
          <a:bodyPr/>
          <a:lstStyle/>
          <a:p>
            <a:r>
              <a:rPr lang="es-AR" dirty="0">
                <a:solidFill>
                  <a:schemeClr val="tx2"/>
                </a:solidFill>
              </a:rPr>
              <a:t>¿Qué es </a:t>
            </a:r>
            <a:r>
              <a:rPr lang="es-MX" dirty="0" err="1">
                <a:solidFill>
                  <a:schemeClr val="tx2"/>
                </a:solidFill>
              </a:rPr>
              <a:t>Websockets</a:t>
            </a:r>
            <a:r>
              <a:rPr lang="es-MX" dirty="0">
                <a:solidFill>
                  <a:schemeClr val="tx2"/>
                </a:solidFill>
              </a:rPr>
              <a:t> ?</a:t>
            </a:r>
            <a:endParaRPr lang="es-AR" dirty="0">
              <a:solidFill>
                <a:schemeClr val="tx2"/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13A265-8DE4-405C-AEE8-553C21BB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5748" y="2530136"/>
            <a:ext cx="9018863" cy="4065974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Es una tecnología que hace posible abrir una sesión de comunicación interactiva (bidireccional) entre el navegador del usuario (cliente) y un servidor. Con esto se puede enviar mensajes a un servidor y  recibir  respuestas controladas por eventos sin tener que consultar al servidor para una respuesta.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Para establecer una conexión </a:t>
            </a:r>
            <a:r>
              <a:rPr lang="es-MX" dirty="0" err="1"/>
              <a:t>WebSocket</a:t>
            </a:r>
            <a:r>
              <a:rPr lang="es-MX" dirty="0"/>
              <a:t>, el cliente envía una petición de negociación </a:t>
            </a:r>
            <a:r>
              <a:rPr lang="es-MX" dirty="0" err="1"/>
              <a:t>WebSocket</a:t>
            </a:r>
            <a:r>
              <a:rPr lang="es-MX" dirty="0"/>
              <a:t>, y el servidor envía una respuesta de negociación </a:t>
            </a:r>
            <a:r>
              <a:rPr lang="es-MX" dirty="0" err="1"/>
              <a:t>WebSocket</a:t>
            </a:r>
            <a:r>
              <a:rPr lang="es-MX" dirty="0"/>
              <a:t>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Una vez establecida esta conexión, se puede empezar a enviar en ambos sentidos entre el cliente y el servidor en modo full-</a:t>
            </a:r>
            <a:r>
              <a:rPr lang="es-MX" dirty="0" err="1"/>
              <a:t>duplex</a:t>
            </a:r>
            <a:r>
              <a:rPr lang="es-MX" dirty="0"/>
              <a:t>, o sea, bidireccionalmente.</a:t>
            </a:r>
            <a:endParaRPr lang="es-A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E8A3C21-E19B-44FD-83A2-E629428D8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369" y="62144"/>
            <a:ext cx="1266591" cy="150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4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E6A380E-AE76-467B-86EB-86FE84BA8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644" y="341486"/>
            <a:ext cx="1858560" cy="12121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5D020E1-4AE6-4530-B5C6-8918B3C49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62" y="1424294"/>
            <a:ext cx="8943031" cy="46036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7071FB2-A166-4E4A-AAAD-7C443AB34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771" y="605021"/>
            <a:ext cx="955107" cy="45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3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14C4008A-A10E-4BFE-8C43-F21651160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5204" y="2537915"/>
            <a:ext cx="8997091" cy="1051103"/>
          </a:xfrm>
        </p:spPr>
        <p:txBody>
          <a:bodyPr>
            <a:normAutofit/>
          </a:bodyPr>
          <a:lstStyle/>
          <a:p>
            <a:pPr marL="285750" indent="-285750" algn="just">
              <a:buBlip>
                <a:blip r:embed="rId2"/>
              </a:buBlip>
            </a:pPr>
            <a:r>
              <a:rPr lang="es-MX" dirty="0" err="1">
                <a:solidFill>
                  <a:schemeClr val="accent2">
                    <a:lumMod val="50000"/>
                  </a:schemeClr>
                </a:solidFill>
              </a:rPr>
              <a:t>WebSocket</a:t>
            </a: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 es un protocolo que proporciona canales de comunicación full-</a:t>
            </a:r>
            <a:r>
              <a:rPr lang="es-MX" dirty="0" err="1">
                <a:solidFill>
                  <a:schemeClr val="accent2">
                    <a:lumMod val="50000"/>
                  </a:schemeClr>
                </a:solidFill>
              </a:rPr>
              <a:t>duplex</a:t>
            </a: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 a través de una única conexión TCP</a:t>
            </a:r>
            <a:r>
              <a:rPr lang="es-MX" baseline="30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. Donde, HTTP proporciona comunicación </a:t>
            </a:r>
            <a:r>
              <a:rPr lang="es-MX" dirty="0" err="1">
                <a:solidFill>
                  <a:schemeClr val="accent2">
                    <a:lumMod val="50000"/>
                  </a:schemeClr>
                </a:solidFill>
              </a:rPr>
              <a:t>semiduplex</a:t>
            </a: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C6AEF26-3685-4FA7-8C2C-CD5176C17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74625"/>
            <a:ext cx="7516856" cy="226249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FC0BB03-8E0E-40E0-9555-10FD7B2CB6FA}"/>
              </a:ext>
            </a:extLst>
          </p:cNvPr>
          <p:cNvSpPr txBox="1"/>
          <p:nvPr/>
        </p:nvSpPr>
        <p:spPr>
          <a:xfrm>
            <a:off x="2375202" y="4572706"/>
            <a:ext cx="89970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Blip>
                <a:blip r:embed="rId2"/>
              </a:buBlip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accent2">
                    <a:lumMod val="50000"/>
                  </a:schemeClr>
                </a:solidFill>
              </a:rPr>
              <a:t>Websocket</a:t>
            </a: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, al ser bidireccional, permite al servidor enviar información sin un </a:t>
            </a:r>
            <a:r>
              <a:rPr lang="es-MX" i="1" dirty="0" err="1">
                <a:solidFill>
                  <a:schemeClr val="accent2">
                    <a:lumMod val="50000"/>
                  </a:schemeClr>
                </a:solidFill>
              </a:rPr>
              <a:t>request</a:t>
            </a: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 previo, algo que http no permite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9AEB03F-8129-4E06-AF73-359D1697D647}"/>
              </a:ext>
            </a:extLst>
          </p:cNvPr>
          <p:cNvSpPr txBox="1"/>
          <p:nvPr/>
        </p:nvSpPr>
        <p:spPr>
          <a:xfrm>
            <a:off x="2375205" y="3671654"/>
            <a:ext cx="8997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Blip>
                <a:blip r:embed="rId2"/>
              </a:buBlip>
            </a:pPr>
            <a:r>
              <a:rPr lang="es-MX" dirty="0" err="1">
                <a:solidFill>
                  <a:schemeClr val="accent2">
                    <a:lumMod val="50000"/>
                  </a:schemeClr>
                </a:solidFill>
              </a:rPr>
              <a:t>Webscoket</a:t>
            </a: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 tiene menor latencia que http, esto se debe a que la conexión inicial se negocia una sola vez en la primer instancia.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433AEC2-845B-4263-A3D8-C56F560D77CF}"/>
              </a:ext>
            </a:extLst>
          </p:cNvPr>
          <p:cNvSpPr txBox="1"/>
          <p:nvPr/>
        </p:nvSpPr>
        <p:spPr>
          <a:xfrm>
            <a:off x="2375202" y="5515724"/>
            <a:ext cx="89970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Blip>
                <a:blip r:embed="rId2"/>
              </a:buBlip>
            </a:pPr>
            <a:r>
              <a:rPr lang="es-MX" dirty="0" err="1">
                <a:solidFill>
                  <a:schemeClr val="accent2">
                    <a:lumMod val="50000"/>
                  </a:schemeClr>
                </a:solidFill>
              </a:rPr>
              <a:t>Websocket</a:t>
            </a: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 es mas ligero que http, ya que evitas enviar las cabeceras que el protocolo http requiere (versión, </a:t>
            </a:r>
            <a:r>
              <a:rPr lang="es-MX" i="1" dirty="0" err="1">
                <a:solidFill>
                  <a:schemeClr val="accent2">
                    <a:lumMod val="50000"/>
                  </a:schemeClr>
                </a:solidFill>
              </a:rPr>
              <a:t>user-agent</a:t>
            </a: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s-MX" i="1" dirty="0" err="1">
                <a:solidFill>
                  <a:schemeClr val="accent2">
                    <a:lumMod val="50000"/>
                  </a:schemeClr>
                </a:solidFill>
              </a:rPr>
              <a:t>content</a:t>
            </a: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),.</a:t>
            </a:r>
            <a:endParaRPr lang="es-A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759D344-0E65-4B0B-885F-4314B4FCA03A}"/>
              </a:ext>
            </a:extLst>
          </p:cNvPr>
          <p:cNvSpPr txBox="1"/>
          <p:nvPr/>
        </p:nvSpPr>
        <p:spPr>
          <a:xfrm>
            <a:off x="6873746" y="6510862"/>
            <a:ext cx="579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lain"/>
            </a:pPr>
            <a:r>
              <a:rPr lang="es-AR" sz="900" dirty="0">
                <a:hlinkClick r:id="rId4"/>
              </a:rPr>
              <a:t>https://developer.mozilla.org/en-US/docs/Glossary/Transmission_Control_Protocol_(TCP)</a:t>
            </a:r>
            <a:r>
              <a:rPr lang="es-AR" sz="900" dirty="0"/>
              <a:t>.</a:t>
            </a:r>
          </a:p>
          <a:p>
            <a:pPr marL="228600" indent="-228600">
              <a:buAutoNum type="arabicPlain"/>
            </a:pPr>
            <a:endParaRPr lang="es-AR" sz="900" dirty="0"/>
          </a:p>
        </p:txBody>
      </p:sp>
    </p:spTree>
    <p:extLst>
      <p:ext uri="{BB962C8B-B14F-4D97-AF65-F5344CB8AC3E}">
        <p14:creationId xmlns:p14="http://schemas.microsoft.com/office/powerpoint/2010/main" val="61005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C5F3874-94E4-4811-B28E-14C4B0B9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Pros y Contras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17C66B-6F7A-4392-A3F7-FCFD87F1C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6148" y="1768517"/>
            <a:ext cx="3992732" cy="576262"/>
          </a:xfrm>
        </p:spPr>
        <p:txBody>
          <a:bodyPr/>
          <a:lstStyle/>
          <a:p>
            <a:r>
              <a:rPr lang="es-AR" dirty="0"/>
              <a:t> Pros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F4FA26-3F46-4B26-A727-4D2A50DB6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76148" y="2545736"/>
            <a:ext cx="4480260" cy="3688153"/>
          </a:xfrm>
        </p:spPr>
        <p:txBody>
          <a:bodyPr>
            <a:normAutofit fontScale="85000" lnSpcReduction="10000"/>
          </a:bodyPr>
          <a:lstStyle/>
          <a:p>
            <a:r>
              <a:rPr lang="es-MX" dirty="0" err="1"/>
              <a:t>Mantenes</a:t>
            </a:r>
            <a:r>
              <a:rPr lang="es-MX" dirty="0"/>
              <a:t> la conexión abierta</a:t>
            </a:r>
          </a:p>
          <a:p>
            <a:r>
              <a:rPr lang="es-MX" dirty="0"/>
              <a:t>Menor latencia</a:t>
            </a:r>
          </a:p>
          <a:p>
            <a:r>
              <a:rPr lang="es-MX" dirty="0"/>
              <a:t>Se ahorra </a:t>
            </a:r>
            <a:r>
              <a:rPr lang="es-MX" dirty="0" err="1"/>
              <a:t>envio</a:t>
            </a:r>
            <a:r>
              <a:rPr lang="es-MX" dirty="0"/>
              <a:t> de </a:t>
            </a:r>
            <a:r>
              <a:rPr lang="es-MX" i="1" dirty="0" err="1"/>
              <a:t>headers</a:t>
            </a:r>
            <a:r>
              <a:rPr lang="es-MX" dirty="0"/>
              <a:t> ( como las </a:t>
            </a:r>
            <a:r>
              <a:rPr lang="es-MX" i="1" dirty="0"/>
              <a:t>cookies</a:t>
            </a:r>
            <a:r>
              <a:rPr lang="es-MX" dirty="0"/>
              <a:t> ) en cada intercambio de información.</a:t>
            </a:r>
            <a:endParaRPr lang="es-AR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9FBF86C-A238-469A-8B78-699994CF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95096" y="1767561"/>
            <a:ext cx="3968488" cy="576262"/>
          </a:xfrm>
        </p:spPr>
        <p:txBody>
          <a:bodyPr/>
          <a:lstStyle/>
          <a:p>
            <a:r>
              <a:rPr lang="es-AR" dirty="0"/>
              <a:t>Algunos Contras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C748078-3649-4684-8634-2D93DF47B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7" y="2545737"/>
            <a:ext cx="4649222" cy="3988227"/>
          </a:xfrm>
        </p:spPr>
        <p:txBody>
          <a:bodyPr>
            <a:normAutofit fontScale="85000" lnSpcReduction="10000"/>
          </a:bodyPr>
          <a:lstStyle/>
          <a:p>
            <a:r>
              <a:rPr lang="es-MX" dirty="0"/>
              <a:t>Algunos navegadores de los más utilizados, o sus versiones antiguas, no soportan esta tecnología.</a:t>
            </a:r>
          </a:p>
          <a:p>
            <a:r>
              <a:rPr lang="es-MX" dirty="0"/>
              <a:t>Requiere una acción explícita para cerrar la conexión.</a:t>
            </a:r>
          </a:p>
          <a:p>
            <a:r>
              <a:rPr lang="es-MX" dirty="0"/>
              <a:t>Al mantener una conexión activa durante toda la comunicación, se genera mas consumo de ancho de banda.</a:t>
            </a:r>
          </a:p>
          <a:p>
            <a:r>
              <a:rPr lang="es-MX" dirty="0"/>
              <a:t>Mantener la conexión activa ata también al servidor, en http se que </a:t>
            </a:r>
            <a:r>
              <a:rPr lang="es-MX" dirty="0" err="1"/>
              <a:t>envia</a:t>
            </a:r>
            <a:r>
              <a:rPr lang="es-MX" dirty="0"/>
              <a:t> una petición y en cuanto tiene la respuesta (valida o no) cierra la comunicación, esto libera al servidor haciendo que el mismo pueda responder peticiones desde diferentes servidores sin que sea un problema la performance</a:t>
            </a:r>
            <a:endParaRPr lang="es-A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8E852E9-C7D5-4861-9B0C-303DF7C47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84" y="0"/>
            <a:ext cx="1981116" cy="183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9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B8024A83-270F-46BB-9058-6FD643FA941C}"/>
              </a:ext>
            </a:extLst>
          </p:cNvPr>
          <p:cNvSpPr txBox="1"/>
          <p:nvPr/>
        </p:nvSpPr>
        <p:spPr>
          <a:xfrm>
            <a:off x="2113032" y="1488345"/>
            <a:ext cx="9126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Una de las ventajas de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node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, es que para casi todo alguien ya creo una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libreria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, si buscamos una librería de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websocket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en el gestor de paquetes encontramos</a:t>
            </a:r>
            <a:endParaRPr 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7D4305F2-8411-443A-93A3-FD384529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443" y="487019"/>
            <a:ext cx="8911687" cy="1280890"/>
          </a:xfrm>
        </p:spPr>
        <p:txBody>
          <a:bodyPr/>
          <a:lstStyle/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Implementación en </a:t>
            </a:r>
            <a:r>
              <a:rPr lang="es-MX" dirty="0" err="1">
                <a:solidFill>
                  <a:schemeClr val="accent5">
                    <a:lumMod val="75000"/>
                  </a:schemeClr>
                </a:solidFill>
              </a:rPr>
              <a:t>nodejs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s-AR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84A9FFEA-14D2-470D-B27B-2E0A95140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051" y="2719528"/>
            <a:ext cx="7222087" cy="3639255"/>
          </a:xfr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A06E2BAE-6DD3-4752-BF84-D580B91E57C8}"/>
              </a:ext>
            </a:extLst>
          </p:cNvPr>
          <p:cNvSpPr/>
          <p:nvPr/>
        </p:nvSpPr>
        <p:spPr>
          <a:xfrm>
            <a:off x="4518731" y="4616390"/>
            <a:ext cx="941033" cy="284086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noFill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DA67B59-EA11-4D5C-AA09-95D5CD320220}"/>
              </a:ext>
            </a:extLst>
          </p:cNvPr>
          <p:cNvCxnSpPr>
            <a:cxnSpLocks/>
          </p:cNvCxnSpPr>
          <p:nvPr/>
        </p:nvCxnSpPr>
        <p:spPr>
          <a:xfrm flipH="1">
            <a:off x="5362111" y="4208018"/>
            <a:ext cx="479394" cy="43500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9D391E2D-5294-4090-95A1-60214F859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862" y="1488345"/>
            <a:ext cx="9765929" cy="506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2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C2DD2-CFEF-42BE-963C-42D39337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163" y="381739"/>
            <a:ext cx="4601701" cy="1718621"/>
          </a:xfrm>
        </p:spPr>
        <p:txBody>
          <a:bodyPr/>
          <a:lstStyle/>
          <a:p>
            <a:r>
              <a:rPr lang="es-AR" dirty="0"/>
              <a:t>Preguntas?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3765E3-A07E-4492-B334-07AF722E8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647" y="2569689"/>
            <a:ext cx="1954050" cy="171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7045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397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Espiral</vt:lpstr>
      <vt:lpstr>Websockets</vt:lpstr>
      <vt:lpstr>¿Qué es Websockets ?</vt:lpstr>
      <vt:lpstr>Presentación de PowerPoint</vt:lpstr>
      <vt:lpstr>Presentación de PowerPoint</vt:lpstr>
      <vt:lpstr>Pros y Contras</vt:lpstr>
      <vt:lpstr>Implementación en nodejs </vt:lpstr>
      <vt:lpstr>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websockets</dc:title>
  <dc:creator>ivi_9185@hotmail.com</dc:creator>
  <cp:lastModifiedBy>ivi_9185@hotmail.com</cp:lastModifiedBy>
  <cp:revision>18</cp:revision>
  <dcterms:created xsi:type="dcterms:W3CDTF">2021-01-20T20:28:03Z</dcterms:created>
  <dcterms:modified xsi:type="dcterms:W3CDTF">2021-01-20T22:37:38Z</dcterms:modified>
</cp:coreProperties>
</file>