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7A5B1-833A-16E7-F0EE-A0DF6413A0DD}" v="330" dt="2023-04-14T02:09:08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1733c7f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11733c7f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30da81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130da81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30da81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30da81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130da81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130da81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30da81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130da81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2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503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41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0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4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5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89736-9256-6FF1-A4D7-C3DD21A0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246888"/>
            <a:ext cx="4688333" cy="1337310"/>
          </a:xfrm>
        </p:spPr>
        <p:txBody>
          <a:bodyPr anchor="b">
            <a:normAutofit/>
          </a:bodyPr>
          <a:lstStyle/>
          <a:p>
            <a:r>
              <a:rPr lang="es-ES" sz="4100">
                <a:ea typeface="+mj-lt"/>
                <a:cs typeface="+mj-lt"/>
              </a:rPr>
              <a:t>Manejo del cambio y la innovación</a:t>
            </a:r>
            <a:endParaRPr lang="es-ES" sz="4100"/>
          </a:p>
        </p:txBody>
      </p:sp>
      <p:pic>
        <p:nvPicPr>
          <p:cNvPr id="16" name="Picture 4" descr="Flecha negra apuntando hacia la derecha">
            <a:extLst>
              <a:ext uri="{FF2B5EF4-FFF2-40B4-BE49-F238E27FC236}">
                <a16:creationId xmlns:a16="http://schemas.microsoft.com/office/drawing/2014/main" id="{E3D5E90F-ECE4-6F92-896A-70910E80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" r="50684" b="-4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1781210"/>
            <a:ext cx="3182692" cy="13716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3716"/>
                      <a:gd name="connsiteX1" fmla="*/ 636538 w 3182692"/>
                      <a:gd name="connsiteY1" fmla="*/ 0 h 13716"/>
                      <a:gd name="connsiteX2" fmla="*/ 1273077 w 3182692"/>
                      <a:gd name="connsiteY2" fmla="*/ 0 h 13716"/>
                      <a:gd name="connsiteX3" fmla="*/ 1909615 w 3182692"/>
                      <a:gd name="connsiteY3" fmla="*/ 0 h 13716"/>
                      <a:gd name="connsiteX4" fmla="*/ 2482500 w 3182692"/>
                      <a:gd name="connsiteY4" fmla="*/ 0 h 13716"/>
                      <a:gd name="connsiteX5" fmla="*/ 3182692 w 3182692"/>
                      <a:gd name="connsiteY5" fmla="*/ 0 h 13716"/>
                      <a:gd name="connsiteX6" fmla="*/ 3182692 w 3182692"/>
                      <a:gd name="connsiteY6" fmla="*/ 13716 h 13716"/>
                      <a:gd name="connsiteX7" fmla="*/ 2609807 w 3182692"/>
                      <a:gd name="connsiteY7" fmla="*/ 13716 h 13716"/>
                      <a:gd name="connsiteX8" fmla="*/ 2068750 w 3182692"/>
                      <a:gd name="connsiteY8" fmla="*/ 13716 h 13716"/>
                      <a:gd name="connsiteX9" fmla="*/ 1432211 w 3182692"/>
                      <a:gd name="connsiteY9" fmla="*/ 13716 h 13716"/>
                      <a:gd name="connsiteX10" fmla="*/ 859327 w 3182692"/>
                      <a:gd name="connsiteY10" fmla="*/ 13716 h 13716"/>
                      <a:gd name="connsiteX11" fmla="*/ 0 w 3182692"/>
                      <a:gd name="connsiteY11" fmla="*/ 13716 h 13716"/>
                      <a:gd name="connsiteX12" fmla="*/ 0 w 3182692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3716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2906" y="4075"/>
                          <a:pt x="3183008" y="9784"/>
                          <a:pt x="3182692" y="13716"/>
                        </a:cubicBezTo>
                        <a:cubicBezTo>
                          <a:pt x="2947402" y="17868"/>
                          <a:pt x="2876226" y="22619"/>
                          <a:pt x="2609807" y="13716"/>
                        </a:cubicBezTo>
                        <a:cubicBezTo>
                          <a:pt x="2343389" y="4813"/>
                          <a:pt x="2326689" y="21007"/>
                          <a:pt x="2068750" y="13716"/>
                        </a:cubicBezTo>
                        <a:cubicBezTo>
                          <a:pt x="1810811" y="6425"/>
                          <a:pt x="1713836" y="43647"/>
                          <a:pt x="1432211" y="13716"/>
                        </a:cubicBezTo>
                        <a:cubicBezTo>
                          <a:pt x="1150586" y="-16215"/>
                          <a:pt x="982765" y="-825"/>
                          <a:pt x="859327" y="13716"/>
                        </a:cubicBezTo>
                        <a:cubicBezTo>
                          <a:pt x="735889" y="28257"/>
                          <a:pt x="254183" y="30659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182692" h="13716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2126" y="5320"/>
                          <a:pt x="3182368" y="9001"/>
                          <a:pt x="3182692" y="13716"/>
                        </a:cubicBezTo>
                        <a:cubicBezTo>
                          <a:pt x="3026065" y="-15421"/>
                          <a:pt x="2775006" y="18495"/>
                          <a:pt x="2546154" y="13716"/>
                        </a:cubicBezTo>
                        <a:cubicBezTo>
                          <a:pt x="2317302" y="8937"/>
                          <a:pt x="2168173" y="-13085"/>
                          <a:pt x="1845961" y="13716"/>
                        </a:cubicBezTo>
                        <a:cubicBezTo>
                          <a:pt x="1523749" y="40517"/>
                          <a:pt x="1450078" y="-5416"/>
                          <a:pt x="1304904" y="13716"/>
                        </a:cubicBezTo>
                        <a:cubicBezTo>
                          <a:pt x="1159730" y="32848"/>
                          <a:pt x="942635" y="-14593"/>
                          <a:pt x="604711" y="13716"/>
                        </a:cubicBezTo>
                        <a:cubicBezTo>
                          <a:pt x="266787" y="42025"/>
                          <a:pt x="141927" y="-12967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C246D-2740-B282-F42E-93B216F9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029968"/>
            <a:ext cx="4688333" cy="26128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700">
                <a:cs typeface="Calibri"/>
              </a:rPr>
              <a:t>Presentado por</a:t>
            </a:r>
          </a:p>
          <a:p>
            <a:pPr marL="0" indent="0">
              <a:buNone/>
            </a:pPr>
            <a:r>
              <a:rPr lang="es-ES" sz="1700">
                <a:cs typeface="Calibri"/>
              </a:rPr>
              <a:t>Juan Esteban Diaz Delgado</a:t>
            </a:r>
          </a:p>
          <a:p>
            <a:pPr marL="0" indent="0">
              <a:buNone/>
            </a:pPr>
            <a:r>
              <a:rPr lang="es-ES" sz="1700">
                <a:cs typeface="Calibri"/>
              </a:rPr>
              <a:t>Nataly Maryad Jiménez Lizarazo</a:t>
            </a:r>
            <a:endParaRPr lang="es-ES" sz="1700"/>
          </a:p>
        </p:txBody>
      </p:sp>
    </p:spTree>
    <p:extLst>
      <p:ext uri="{BB962C8B-B14F-4D97-AF65-F5344CB8AC3E}">
        <p14:creationId xmlns:p14="http://schemas.microsoft.com/office/powerpoint/2010/main" val="425743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E742C-E80D-A3B9-6072-39027847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estructurales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9F0DE-F14F-9163-6040-4F7C827B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1995678"/>
            <a:ext cx="3614166" cy="2660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Variables de recursos humanos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Variables estructurales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Variables culturales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156446BA-8D17-875B-A5F4-00F2E19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995473"/>
            <a:ext cx="4094226" cy="31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0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Times New Roman"/>
                <a:ea typeface="Times New Roman"/>
                <a:cs typeface="Times New Roman"/>
                <a:sym typeface="Times New Roman"/>
              </a:rPr>
              <a:t>cambios en la cultura organizacional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cambio                 trabajo               cultura organizacional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 u="sng">
                <a:latin typeface="Times New Roman"/>
                <a:ea typeface="Times New Roman"/>
                <a:cs typeface="Times New Roman"/>
                <a:sym typeface="Times New Roman"/>
              </a:rPr>
              <a:t>compresión de los factores situacionales </a:t>
            </a:r>
            <a:r>
              <a:rPr lang="es"/>
              <a:t> </a:t>
            </a:r>
            <a:endParaRPr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crisis drástica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liderazgo cambie de manos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organización joven y pequeña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s" sz="1700">
                <a:latin typeface="Times New Roman"/>
                <a:ea typeface="Times New Roman"/>
                <a:cs typeface="Times New Roman"/>
                <a:sym typeface="Times New Roman"/>
              </a:rPr>
              <a:t>cultura débil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750" y="0"/>
            <a:ext cx="2748251" cy="13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641323" y="1844138"/>
            <a:ext cx="680700" cy="20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4125"/>
              </a:solidFill>
              <a:highlight>
                <a:srgbClr val="CC4125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297827" y="1877269"/>
            <a:ext cx="680700" cy="20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875" y="3504649"/>
            <a:ext cx="2859125" cy="1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3716"/>
                      <a:gd name="connsiteX1" fmla="*/ 625450 w 2606040"/>
                      <a:gd name="connsiteY1" fmla="*/ 0 h 13716"/>
                      <a:gd name="connsiteX2" fmla="*/ 1224839 w 2606040"/>
                      <a:gd name="connsiteY2" fmla="*/ 0 h 13716"/>
                      <a:gd name="connsiteX3" fmla="*/ 1824228 w 2606040"/>
                      <a:gd name="connsiteY3" fmla="*/ 0 h 13716"/>
                      <a:gd name="connsiteX4" fmla="*/ 2606040 w 2606040"/>
                      <a:gd name="connsiteY4" fmla="*/ 0 h 13716"/>
                      <a:gd name="connsiteX5" fmla="*/ 2606040 w 2606040"/>
                      <a:gd name="connsiteY5" fmla="*/ 13716 h 13716"/>
                      <a:gd name="connsiteX6" fmla="*/ 1902409 w 2606040"/>
                      <a:gd name="connsiteY6" fmla="*/ 13716 h 13716"/>
                      <a:gd name="connsiteX7" fmla="*/ 1276960 w 2606040"/>
                      <a:gd name="connsiteY7" fmla="*/ 13716 h 13716"/>
                      <a:gd name="connsiteX8" fmla="*/ 677570 w 2606040"/>
                      <a:gd name="connsiteY8" fmla="*/ 13716 h 13716"/>
                      <a:gd name="connsiteX9" fmla="*/ 0 w 2606040"/>
                      <a:gd name="connsiteY9" fmla="*/ 13716 h 13716"/>
                      <a:gd name="connsiteX10" fmla="*/ 0 w 260604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3716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690" y="5728"/>
                          <a:pt x="2605650" y="7624"/>
                          <a:pt x="2606040" y="13716"/>
                        </a:cubicBezTo>
                        <a:cubicBezTo>
                          <a:pt x="2256758" y="26838"/>
                          <a:pt x="2173673" y="-17450"/>
                          <a:pt x="1902409" y="13716"/>
                        </a:cubicBezTo>
                        <a:cubicBezTo>
                          <a:pt x="1631145" y="44882"/>
                          <a:pt x="1461378" y="894"/>
                          <a:pt x="1276960" y="13716"/>
                        </a:cubicBezTo>
                        <a:cubicBezTo>
                          <a:pt x="1092542" y="26538"/>
                          <a:pt x="890442" y="8641"/>
                          <a:pt x="677570" y="13716"/>
                        </a:cubicBezTo>
                        <a:cubicBezTo>
                          <a:pt x="464698" y="18792"/>
                          <a:pt x="187648" y="31265"/>
                          <a:pt x="0" y="13716"/>
                        </a:cubicBezTo>
                        <a:cubicBezTo>
                          <a:pt x="-302" y="10335"/>
                          <a:pt x="417" y="4724"/>
                          <a:pt x="0" y="0"/>
                        </a:cubicBezTo>
                        <a:close/>
                      </a:path>
                      <a:path w="2606040" h="13716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6569" y="5071"/>
                          <a:pt x="2606315" y="7437"/>
                          <a:pt x="2606040" y="13716"/>
                        </a:cubicBezTo>
                        <a:cubicBezTo>
                          <a:pt x="2393024" y="-2332"/>
                          <a:pt x="2191161" y="34687"/>
                          <a:pt x="1980590" y="13716"/>
                        </a:cubicBezTo>
                        <a:cubicBezTo>
                          <a:pt x="1770019" y="-7255"/>
                          <a:pt x="1476440" y="31542"/>
                          <a:pt x="1276960" y="13716"/>
                        </a:cubicBezTo>
                        <a:cubicBezTo>
                          <a:pt x="1077480" y="-4110"/>
                          <a:pt x="880988" y="37553"/>
                          <a:pt x="651510" y="13716"/>
                        </a:cubicBezTo>
                        <a:cubicBezTo>
                          <a:pt x="422032" y="-10121"/>
                          <a:pt x="130744" y="-6519"/>
                          <a:pt x="0" y="13716"/>
                        </a:cubicBezTo>
                        <a:cubicBezTo>
                          <a:pt x="198" y="8947"/>
                          <a:pt x="304" y="52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80060" y="2154674"/>
            <a:ext cx="3182691" cy="249050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1">
                <a:sym typeface="Times New Roman"/>
              </a:rPr>
              <a:t>como lograr cambios en la cultura </a:t>
            </a:r>
          </a:p>
          <a:p>
            <a:pPr marL="457200" lvl="0" indent="-228600">
              <a:spcBef>
                <a:spcPts val="12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900">
                <a:sym typeface="Times New Roman"/>
              </a:rPr>
              <a:t>Ponga el ejemplo a través del comportamiento gerencial; en especial, los gerentes de nivel alto deben ser modelos positivos.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900">
                <a:sym typeface="Times New Roman"/>
              </a:rPr>
              <a:t> Genere nuevas historias, símbolos y rituales para reemplazar los que actualmente están vigentes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900">
                <a:sym typeface="Times New Roman"/>
              </a:rPr>
              <a:t> Seleccione, promueva y apoye a los empleados que adopten los nuevos valores.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900">
                <a:sym typeface="Times New Roman"/>
              </a:rPr>
              <a:t> Rediseñe los procesos de socialización para ajustarlos con los nuevos valores.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900">
                <a:sym typeface="Times New Roman"/>
              </a:rPr>
              <a:t> Para fomentar la aceptación de los nuevos valores, modifique el sistema de recompensas.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900">
                <a:sym typeface="Times New Roman"/>
              </a:rPr>
              <a:t>Reestructurar radicalmente las subculturas actuales mediante transferencias de puestos, rotación de puestos y/o despidos.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900">
                <a:sym typeface="Times New Roman"/>
              </a:rPr>
              <a:t>Esfuércese por obtener el consenso a través de la participación de los empleados y la creación de un entorno con un alto nivel de confianza. </a:t>
            </a:r>
          </a:p>
        </p:txBody>
      </p:sp>
      <p:pic>
        <p:nvPicPr>
          <p:cNvPr id="74" name="Picture 73" descr="Bombillas blancas con una amarilla que sobresale">
            <a:extLst>
              <a:ext uri="{FF2B5EF4-FFF2-40B4-BE49-F238E27FC236}">
                <a16:creationId xmlns:a16="http://schemas.microsoft.com/office/drawing/2014/main" id="{87612ACA-B08C-1629-E7C6-DDD14D7A1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28" r="6617" b="-3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28650" y="259357"/>
            <a:ext cx="3840421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estrés en los empleados </a:t>
            </a: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19146" cy="326350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25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aumentos de cargas de trabajo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25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presiones de tiempo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25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fusiones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25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reestructuraciones </a:t>
            </a:r>
          </a:p>
          <a:p>
            <a:pPr marL="0" lvl="0" indent="-228600">
              <a:spcBef>
                <a:spcPts val="1200"/>
              </a:spcBef>
              <a:spcAft>
                <a:spcPts val="0"/>
              </a:spcAft>
              <a:buSzPts val="688"/>
              <a:buFont typeface="Arial" panose="020B0604020202020204" pitchFamily="34" charset="0"/>
              <a:buChar char="•"/>
            </a:pPr>
            <a:r>
              <a:rPr lang="en-US" sz="1300" u="sng">
                <a:sym typeface="Times New Roman"/>
              </a:rPr>
              <a:t>¿que ocasiona el estrés?</a:t>
            </a:r>
          </a:p>
          <a:p>
            <a:pPr marL="457200" lvl="0" indent="-228600">
              <a:spcBef>
                <a:spcPts val="1200"/>
              </a:spcBef>
              <a:spcAft>
                <a:spcPts val="0"/>
              </a:spcAft>
              <a:buSzPts val="1625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factores personales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625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factores relacionados con el trabajo </a:t>
            </a:r>
          </a:p>
          <a:p>
            <a:pPr marL="0" lvl="0" indent="-228600">
              <a:spcBef>
                <a:spcPts val="1200"/>
              </a:spcBef>
              <a:spcAft>
                <a:spcPts val="0"/>
              </a:spcAft>
              <a:buSzPts val="688"/>
              <a:buFont typeface="Arial" panose="020B0604020202020204" pitchFamily="34" charset="0"/>
              <a:buChar char="•"/>
            </a:pPr>
            <a:r>
              <a:rPr lang="en-US" sz="1300" u="sng">
                <a:sym typeface="Times New Roman"/>
              </a:rPr>
              <a:t>¿cuales son los síntomas del estrés?</a:t>
            </a:r>
          </a:p>
          <a:p>
            <a:pPr marL="0" lvl="0" indent="-228600">
              <a:spcBef>
                <a:spcPts val="1200"/>
              </a:spcBef>
              <a:spcAft>
                <a:spcPts val="0"/>
              </a:spcAft>
              <a:buSzPts val="688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-depresión                - dificultad para tomar decisiones </a:t>
            </a:r>
          </a:p>
          <a:p>
            <a:pPr marL="0" lvl="0" indent="-228600">
              <a:spcBef>
                <a:spcPts val="1200"/>
              </a:spcBef>
              <a:spcAft>
                <a:spcPts val="0"/>
              </a:spcAft>
              <a:buSzPts val="688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- accidentes              - distraerse fácilmente </a:t>
            </a:r>
          </a:p>
          <a:p>
            <a:pPr marL="0" lvl="0" indent="-228600">
              <a:spcBef>
                <a:spcPts val="1200"/>
              </a:spcBef>
              <a:spcAft>
                <a:spcPts val="0"/>
              </a:spcAft>
              <a:buSzPts val="688"/>
              <a:buFont typeface="Arial" panose="020B0604020202020204" pitchFamily="34" charset="0"/>
              <a:buChar char="•"/>
            </a:pPr>
            <a:r>
              <a:rPr lang="en-US" sz="1300">
                <a:sym typeface="Times New Roman"/>
              </a:rPr>
              <a:t>- discusiones </a:t>
            </a:r>
          </a:p>
          <a:p>
            <a:pPr marL="0" lvl="0" indent="-228600">
              <a:spcBef>
                <a:spcPts val="1200"/>
              </a:spcBef>
              <a:spcAft>
                <a:spcPts val="1200"/>
              </a:spcAft>
              <a:buSzPts val="688"/>
              <a:buFont typeface="Arial" panose="020B0604020202020204" pitchFamily="34" charset="0"/>
              <a:buChar char="•"/>
            </a:pPr>
            <a:endParaRPr lang="en-US" sz="1300">
              <a:sym typeface="Times New Roman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5426" y="1023549"/>
            <a:ext cx="710616" cy="691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/>
          <a:srcRect l="18181" r="12214" b="-3"/>
          <a:stretch/>
        </p:blipFill>
        <p:spPr>
          <a:xfrm>
            <a:off x="5925944" y="2045796"/>
            <a:ext cx="3218056" cy="3097704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</p:spPr>
      </p:pic>
      <p:sp>
        <p:nvSpPr>
          <p:cNvPr id="89" name="Arc 8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4525604" y="-504855"/>
            <a:ext cx="3015895" cy="301589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/>
          <a:srcRect l="18857" r="26733" b="3"/>
          <a:stretch/>
        </p:blipFill>
        <p:spPr>
          <a:xfrm>
            <a:off x="4696205" y="10"/>
            <a:ext cx="2639484" cy="2255922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3">
            <a:extLst>
              <a:ext uri="{FF2B5EF4-FFF2-40B4-BE49-F238E27FC236}">
                <a16:creationId xmlns:a16="http://schemas.microsoft.com/office/drawing/2014/main" id="{B43B9CA2-4B31-4ACD-9A9F-B8E6C642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/>
          <a:srcRect l="20126" r="8811" b="5"/>
          <a:stretch/>
        </p:blipFill>
        <p:spPr>
          <a:xfrm>
            <a:off x="6396990" y="10"/>
            <a:ext cx="2747010" cy="2551166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  <a:noFill/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/>
          <a:srcRect l="8038" r="3888" b="1"/>
          <a:stretch/>
        </p:blipFill>
        <p:spPr>
          <a:xfrm>
            <a:off x="3836485" y="10"/>
            <a:ext cx="3088583" cy="2551166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/>
          <a:srcRect t="20190" r="-1" b="31379"/>
          <a:stretch/>
        </p:blipFill>
        <p:spPr>
          <a:xfrm>
            <a:off x="3876264" y="2592324"/>
            <a:ext cx="5267735" cy="2551176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  <a:noFill/>
        </p:spPr>
      </p:pic>
      <p:sp useBgFill="1">
        <p:nvSpPr>
          <p:cNvPr id="101" name="Freeform: Shape 95">
            <a:extLst>
              <a:ext uri="{FF2B5EF4-FFF2-40B4-BE49-F238E27FC236}">
                <a16:creationId xmlns:a16="http://schemas.microsoft.com/office/drawing/2014/main" id="{33F94DB1-BC5D-454D-845C-7BA3A1F46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9723" cy="5143500"/>
          </a:xfrm>
          <a:custGeom>
            <a:avLst/>
            <a:gdLst>
              <a:gd name="connsiteX0" fmla="*/ 0 w 5932965"/>
              <a:gd name="connsiteY0" fmla="*/ 0 h 6858000"/>
              <a:gd name="connsiteX1" fmla="*/ 5140363 w 5932965"/>
              <a:gd name="connsiteY1" fmla="*/ 0 h 6858000"/>
              <a:gd name="connsiteX2" fmla="*/ 5152943 w 5932965"/>
              <a:gd name="connsiteY2" fmla="*/ 23550 h 6858000"/>
              <a:gd name="connsiteX3" fmla="*/ 5932965 w 5932965"/>
              <a:gd name="connsiteY3" fmla="*/ 3479505 h 6858000"/>
              <a:gd name="connsiteX4" fmla="*/ 5262410 w 5932965"/>
              <a:gd name="connsiteY4" fmla="*/ 6708999 h 6858000"/>
              <a:gd name="connsiteX5" fmla="*/ 5190385 w 5932965"/>
              <a:gd name="connsiteY5" fmla="*/ 6858000 h 6858000"/>
              <a:gd name="connsiteX6" fmla="*/ 0 w 593296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2965" h="6858000">
                <a:moveTo>
                  <a:pt x="0" y="0"/>
                </a:moveTo>
                <a:lnTo>
                  <a:pt x="5140363" y="0"/>
                </a:lnTo>
                <a:lnTo>
                  <a:pt x="5152943" y="23550"/>
                </a:lnTo>
                <a:cubicBezTo>
                  <a:pt x="5642847" y="987256"/>
                  <a:pt x="5932965" y="2183538"/>
                  <a:pt x="5932965" y="3479505"/>
                </a:cubicBezTo>
                <a:cubicBezTo>
                  <a:pt x="5932965" y="4675783"/>
                  <a:pt x="5685764" y="5787121"/>
                  <a:pt x="5262410" y="6708999"/>
                </a:cubicBezTo>
                <a:lnTo>
                  <a:pt x="519038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Freeform: Shape 97">
            <a:extLst>
              <a:ext uri="{FF2B5EF4-FFF2-40B4-BE49-F238E27FC236}">
                <a16:creationId xmlns:a16="http://schemas.microsoft.com/office/drawing/2014/main" id="{5676B86F-860B-4586-BCAA-C0650C09B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1749" cy="5143500"/>
          </a:xfrm>
          <a:custGeom>
            <a:avLst/>
            <a:gdLst>
              <a:gd name="connsiteX0" fmla="*/ 0 w 5922333"/>
              <a:gd name="connsiteY0" fmla="*/ 0 h 6858000"/>
              <a:gd name="connsiteX1" fmla="*/ 5129731 w 5922333"/>
              <a:gd name="connsiteY1" fmla="*/ 0 h 6858000"/>
              <a:gd name="connsiteX2" fmla="*/ 5142311 w 5922333"/>
              <a:gd name="connsiteY2" fmla="*/ 23550 h 6858000"/>
              <a:gd name="connsiteX3" fmla="*/ 5922333 w 5922333"/>
              <a:gd name="connsiteY3" fmla="*/ 3479505 h 6858000"/>
              <a:gd name="connsiteX4" fmla="*/ 5251778 w 5922333"/>
              <a:gd name="connsiteY4" fmla="*/ 6708999 h 6858000"/>
              <a:gd name="connsiteX5" fmla="*/ 5179753 w 5922333"/>
              <a:gd name="connsiteY5" fmla="*/ 6858000 h 6858000"/>
              <a:gd name="connsiteX6" fmla="*/ 0 w 592233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333" h="6858000">
                <a:moveTo>
                  <a:pt x="0" y="0"/>
                </a:moveTo>
                <a:lnTo>
                  <a:pt x="5129731" y="0"/>
                </a:lnTo>
                <a:lnTo>
                  <a:pt x="5142311" y="23550"/>
                </a:lnTo>
                <a:cubicBezTo>
                  <a:pt x="5632215" y="987256"/>
                  <a:pt x="5922333" y="2183538"/>
                  <a:pt x="5922333" y="3479505"/>
                </a:cubicBezTo>
                <a:cubicBezTo>
                  <a:pt x="5922333" y="4675783"/>
                  <a:pt x="5675132" y="5787121"/>
                  <a:pt x="5251778" y="6708999"/>
                </a:cubicBezTo>
                <a:lnTo>
                  <a:pt x="5179753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36042" y="514350"/>
            <a:ext cx="3691753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¿cómo reducir el estrés?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818ED5-2F56-4171-9445-3AA4F4462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650"/>
            <a:ext cx="96012" cy="490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74FCE8-866C-4AFA-B45C-FACE2A60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1567455"/>
            <a:ext cx="3727829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36042" y="1885950"/>
            <a:ext cx="3691753" cy="275005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ym typeface="Times New Roman"/>
              </a:rPr>
              <a:t>selección de empleados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ym typeface="Times New Roman"/>
              </a:rPr>
              <a:t>ambigüedad sobre expectativas del puesto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ym typeface="Times New Roman"/>
              </a:rPr>
              <a:t>programa de planeación del desempeño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ym typeface="Times New Roman"/>
              </a:rPr>
              <a:t>rediseño de puestos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ym typeface="Times New Roman"/>
              </a:rPr>
              <a:t>consejería de empleados 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>
                <a:sym typeface="Times New Roman"/>
              </a:rPr>
              <a:t>programas de bienestar</a:t>
            </a:r>
          </a:p>
          <a:p>
            <a:pPr marL="0" lvl="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2600" b="1" dirty="0">
                <a:sym typeface="Times New Roman"/>
              </a:rPr>
              <a:t>Como </a:t>
            </a:r>
            <a:r>
              <a:rPr lang="en-US" sz="2600" b="1" kern="1200" dirty="0" err="1">
                <a:latin typeface="+mj-lt"/>
                <a:ea typeface="+mj-ea"/>
                <a:cs typeface="+mj-cs"/>
                <a:sym typeface="Times New Roman"/>
              </a:rPr>
              <a:t>hacer</a:t>
            </a:r>
            <a:r>
              <a:rPr lang="en-US" sz="2600" b="1" kern="1200" dirty="0">
                <a:latin typeface="+mj-lt"/>
                <a:ea typeface="+mj-ea"/>
                <a:cs typeface="+mj-cs"/>
                <a:sym typeface="Times New Roman"/>
              </a:rPr>
              <a:t> que </a:t>
            </a:r>
            <a:r>
              <a:rPr lang="en-US" sz="2600" b="1" kern="1200" dirty="0" err="1">
                <a:latin typeface="+mj-lt"/>
                <a:ea typeface="+mj-ea"/>
                <a:cs typeface="+mj-cs"/>
                <a:sym typeface="Times New Roman"/>
              </a:rPr>
              <a:t>el</a:t>
            </a:r>
            <a:r>
              <a:rPr lang="en-US" sz="2600" b="1" kern="1200" dirty="0">
                <a:latin typeface="+mj-lt"/>
                <a:ea typeface="+mj-ea"/>
                <a:cs typeface="+mj-cs"/>
                <a:sym typeface="Times New Roman"/>
              </a:rPr>
              <a:t> </a:t>
            </a:r>
            <a:r>
              <a:rPr lang="en-US" sz="2600" b="1" kern="1200" dirty="0" err="1">
                <a:latin typeface="+mj-lt"/>
                <a:ea typeface="+mj-ea"/>
                <a:cs typeface="+mj-cs"/>
                <a:sym typeface="Times New Roman"/>
              </a:rPr>
              <a:t>cambio</a:t>
            </a:r>
            <a:r>
              <a:rPr lang="en-US" sz="2600" b="1" kern="1200" dirty="0">
                <a:latin typeface="+mj-lt"/>
                <a:ea typeface="+mj-ea"/>
                <a:cs typeface="+mj-cs"/>
                <a:sym typeface="Times New Roman"/>
              </a:rPr>
              <a:t> se </a:t>
            </a:r>
            <a:r>
              <a:rPr lang="en-US" sz="2600" b="1" kern="1200" dirty="0" err="1">
                <a:latin typeface="+mj-lt"/>
                <a:ea typeface="+mj-ea"/>
                <a:cs typeface="+mj-cs"/>
                <a:sym typeface="Times New Roman"/>
              </a:rPr>
              <a:t>dé</a:t>
            </a:r>
            <a:r>
              <a:rPr lang="en-US" sz="2600" b="1" kern="1200" dirty="0">
                <a:latin typeface="+mj-lt"/>
                <a:ea typeface="+mj-ea"/>
                <a:cs typeface="+mj-cs"/>
                <a:sym typeface="Times New Roman"/>
              </a:rPr>
              <a:t> </a:t>
            </a:r>
            <a:r>
              <a:rPr lang="en-US" sz="2600" b="1" kern="1200" dirty="0" err="1">
                <a:latin typeface="+mj-lt"/>
                <a:ea typeface="+mj-ea"/>
                <a:cs typeface="+mj-cs"/>
                <a:sym typeface="Times New Roman"/>
              </a:rPr>
              <a:t>exitosamente</a:t>
            </a:r>
            <a:r>
              <a:rPr lang="en-US" sz="2600" dirty="0"/>
              <a:t> </a:t>
            </a: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-228600" algn="just">
              <a:buFont typeface="Arial" panose="020B0604020202020204" pitchFamily="34" charset="0"/>
              <a:buChar char="•"/>
            </a:pPr>
            <a:r>
              <a:rPr lang="en-US" sz="1700" dirty="0">
                <a:sym typeface="Times New Roman"/>
              </a:rPr>
              <a:t>(1). </a:t>
            </a:r>
            <a:r>
              <a:rPr lang="en-US" sz="1700" dirty="0" err="1">
                <a:sym typeface="Times New Roman"/>
              </a:rPr>
              <a:t>hacer</a:t>
            </a:r>
            <a:r>
              <a:rPr lang="en-US" sz="1700" dirty="0">
                <a:sym typeface="Times New Roman"/>
              </a:rPr>
              <a:t> que </a:t>
            </a:r>
            <a:r>
              <a:rPr lang="en-US" sz="1700" dirty="0" err="1">
                <a:sym typeface="Times New Roman"/>
              </a:rPr>
              <a:t>el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cambio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organizacional</a:t>
            </a:r>
            <a:r>
              <a:rPr lang="en-US" sz="1700" dirty="0">
                <a:sym typeface="Times New Roman"/>
              </a:rPr>
              <a:t> sea </a:t>
            </a:r>
            <a:r>
              <a:rPr lang="en-US" sz="1700" dirty="0" err="1">
                <a:sym typeface="Times New Roman"/>
              </a:rPr>
              <a:t>posible</a:t>
            </a:r>
            <a:r>
              <a:rPr lang="en-US" sz="1700" dirty="0">
                <a:sym typeface="Times New Roman"/>
              </a:rPr>
              <a:t> </a:t>
            </a:r>
            <a:endParaRPr lang="es-ES"/>
          </a:p>
          <a:p>
            <a:pPr marL="0" indent="-2286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ym typeface="Times New Roman"/>
              </a:rPr>
              <a:t>(2). </a:t>
            </a:r>
            <a:r>
              <a:rPr lang="en-US" sz="1700" dirty="0" err="1">
                <a:sym typeface="Times New Roman"/>
              </a:rPr>
              <a:t>entender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su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propio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papel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en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el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proceso</a:t>
            </a:r>
            <a:r>
              <a:rPr lang="en-US" sz="1700" dirty="0">
                <a:sym typeface="Times New Roman"/>
              </a:rPr>
              <a:t> </a:t>
            </a:r>
            <a:endParaRPr lang="en-US" sz="1700">
              <a:cs typeface="Calibri" panose="020F0502020204030204"/>
            </a:endParaRPr>
          </a:p>
          <a:p>
            <a:pPr marL="0" lvl="0" indent="-2286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ym typeface="Times New Roman"/>
              </a:rPr>
              <a:t>(3). </a:t>
            </a:r>
            <a:r>
              <a:rPr lang="en-US" sz="1700" dirty="0" err="1">
                <a:sym typeface="Times New Roman"/>
              </a:rPr>
              <a:t>dar</a:t>
            </a:r>
            <a:r>
              <a:rPr lang="en-US" sz="1700" dirty="0">
                <a:sym typeface="Times New Roman"/>
              </a:rPr>
              <a:t> a </a:t>
            </a:r>
            <a:r>
              <a:rPr lang="en-US" sz="1700" dirty="0" err="1">
                <a:sym typeface="Times New Roman"/>
              </a:rPr>
              <a:t>los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empleados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individuales</a:t>
            </a:r>
            <a:r>
              <a:rPr lang="en-US" sz="1700" dirty="0">
                <a:sym typeface="Times New Roman"/>
              </a:rPr>
              <a:t> un </a:t>
            </a:r>
            <a:r>
              <a:rPr lang="en-US" sz="1700" dirty="0" err="1">
                <a:sym typeface="Times New Roman"/>
              </a:rPr>
              <a:t>papel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en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el</a:t>
            </a:r>
            <a:r>
              <a:rPr lang="en-US" sz="1700" dirty="0">
                <a:sym typeface="Times New Roman"/>
              </a:rPr>
              <a:t> </a:t>
            </a:r>
            <a:r>
              <a:rPr lang="en-US" sz="1700" dirty="0" err="1">
                <a:sym typeface="Times New Roman"/>
              </a:rPr>
              <a:t>proceso</a:t>
            </a:r>
            <a:r>
              <a:rPr lang="en-US" sz="1700" dirty="0">
                <a:sym typeface="Times New Roman"/>
              </a:rPr>
              <a:t> de </a:t>
            </a:r>
            <a:r>
              <a:rPr lang="en-US" sz="1700" dirty="0" err="1">
                <a:sym typeface="Times New Roman"/>
              </a:rPr>
              <a:t>cambio</a:t>
            </a:r>
            <a:r>
              <a:rPr lang="en-US" sz="1700" dirty="0">
                <a:sym typeface="Times New Roman"/>
              </a:rPr>
              <a:t>.</a:t>
            </a:r>
            <a:endParaRPr lang="en-US" sz="1700" dirty="0">
              <a:cs typeface="Calibri" panose="020F0502020204030204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410522"/>
            <a:ext cx="4094226" cy="2322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F94B74-CF83-9D41-2FA5-07495D1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4026"/>
            <a:ext cx="3276451" cy="1467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ESTIMULACIÓN DE LA INNOVACIÓN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3716"/>
                      <a:gd name="connsiteX1" fmla="*/ 625450 w 2606040"/>
                      <a:gd name="connsiteY1" fmla="*/ 0 h 13716"/>
                      <a:gd name="connsiteX2" fmla="*/ 1224839 w 2606040"/>
                      <a:gd name="connsiteY2" fmla="*/ 0 h 13716"/>
                      <a:gd name="connsiteX3" fmla="*/ 1824228 w 2606040"/>
                      <a:gd name="connsiteY3" fmla="*/ 0 h 13716"/>
                      <a:gd name="connsiteX4" fmla="*/ 2606040 w 2606040"/>
                      <a:gd name="connsiteY4" fmla="*/ 0 h 13716"/>
                      <a:gd name="connsiteX5" fmla="*/ 2606040 w 2606040"/>
                      <a:gd name="connsiteY5" fmla="*/ 13716 h 13716"/>
                      <a:gd name="connsiteX6" fmla="*/ 1902409 w 2606040"/>
                      <a:gd name="connsiteY6" fmla="*/ 13716 h 13716"/>
                      <a:gd name="connsiteX7" fmla="*/ 1276960 w 2606040"/>
                      <a:gd name="connsiteY7" fmla="*/ 13716 h 13716"/>
                      <a:gd name="connsiteX8" fmla="*/ 677570 w 2606040"/>
                      <a:gd name="connsiteY8" fmla="*/ 13716 h 13716"/>
                      <a:gd name="connsiteX9" fmla="*/ 0 w 2606040"/>
                      <a:gd name="connsiteY9" fmla="*/ 13716 h 13716"/>
                      <a:gd name="connsiteX10" fmla="*/ 0 w 260604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3716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690" y="5728"/>
                          <a:pt x="2605650" y="7624"/>
                          <a:pt x="2606040" y="13716"/>
                        </a:cubicBezTo>
                        <a:cubicBezTo>
                          <a:pt x="2256758" y="26838"/>
                          <a:pt x="2173673" y="-17450"/>
                          <a:pt x="1902409" y="13716"/>
                        </a:cubicBezTo>
                        <a:cubicBezTo>
                          <a:pt x="1631145" y="44882"/>
                          <a:pt x="1461378" y="894"/>
                          <a:pt x="1276960" y="13716"/>
                        </a:cubicBezTo>
                        <a:cubicBezTo>
                          <a:pt x="1092542" y="26538"/>
                          <a:pt x="890442" y="8641"/>
                          <a:pt x="677570" y="13716"/>
                        </a:cubicBezTo>
                        <a:cubicBezTo>
                          <a:pt x="464698" y="18792"/>
                          <a:pt x="187648" y="31265"/>
                          <a:pt x="0" y="13716"/>
                        </a:cubicBezTo>
                        <a:cubicBezTo>
                          <a:pt x="-302" y="10335"/>
                          <a:pt x="417" y="4724"/>
                          <a:pt x="0" y="0"/>
                        </a:cubicBezTo>
                        <a:close/>
                      </a:path>
                      <a:path w="2606040" h="13716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6569" y="5071"/>
                          <a:pt x="2606315" y="7437"/>
                          <a:pt x="2606040" y="13716"/>
                        </a:cubicBezTo>
                        <a:cubicBezTo>
                          <a:pt x="2393024" y="-2332"/>
                          <a:pt x="2191161" y="34687"/>
                          <a:pt x="1980590" y="13716"/>
                        </a:cubicBezTo>
                        <a:cubicBezTo>
                          <a:pt x="1770019" y="-7255"/>
                          <a:pt x="1476440" y="31542"/>
                          <a:pt x="1276960" y="13716"/>
                        </a:cubicBezTo>
                        <a:cubicBezTo>
                          <a:pt x="1077480" y="-4110"/>
                          <a:pt x="880988" y="37553"/>
                          <a:pt x="651510" y="13716"/>
                        </a:cubicBezTo>
                        <a:cubicBezTo>
                          <a:pt x="422032" y="-10121"/>
                          <a:pt x="130744" y="-6519"/>
                          <a:pt x="0" y="13716"/>
                        </a:cubicBezTo>
                        <a:cubicBezTo>
                          <a:pt x="198" y="8947"/>
                          <a:pt x="304" y="52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EB4BF-3D70-0E15-13C8-D665C6FE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2154674"/>
            <a:ext cx="3182691" cy="24905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“La forma </a:t>
            </a:r>
            <a:r>
              <a:rPr lang="en-US" sz="1700"/>
              <a:t>en</a:t>
            </a:r>
            <a:r>
              <a:rPr lang="en-US" sz="1700" dirty="0"/>
              <a:t> que </a:t>
            </a:r>
            <a:r>
              <a:rPr lang="en-US" sz="1700"/>
              <a:t>usted</a:t>
            </a:r>
            <a:r>
              <a:rPr lang="en-US" sz="1700" dirty="0"/>
              <a:t> </a:t>
            </a:r>
            <a:r>
              <a:rPr lang="en-US" sz="1700"/>
              <a:t>prosperará</a:t>
            </a:r>
            <a:r>
              <a:rPr lang="en-US" sz="1700" dirty="0"/>
              <a:t> </a:t>
            </a:r>
            <a:r>
              <a:rPr lang="en-US" sz="1700"/>
              <a:t>en</a:t>
            </a:r>
            <a:r>
              <a:rPr lang="en-US" sz="1700" dirty="0"/>
              <a:t> </a:t>
            </a:r>
            <a:r>
              <a:rPr lang="en-US" sz="1700"/>
              <a:t>este</a:t>
            </a:r>
            <a:r>
              <a:rPr lang="en-US" sz="1700" dirty="0"/>
              <a:t> </a:t>
            </a:r>
            <a:r>
              <a:rPr lang="en-US" sz="1700"/>
              <a:t>entorno</a:t>
            </a:r>
            <a:r>
              <a:rPr lang="en-US" sz="1700" dirty="0"/>
              <a:t> es </a:t>
            </a:r>
            <a:r>
              <a:rPr lang="en-US" sz="1700"/>
              <a:t>mediante</a:t>
            </a:r>
            <a:r>
              <a:rPr lang="en-US" sz="1700" dirty="0"/>
              <a:t> la </a:t>
            </a:r>
            <a:r>
              <a:rPr lang="en-US" sz="1700"/>
              <a:t>innovación</a:t>
            </a:r>
            <a:r>
              <a:rPr lang="en-US" sz="1700" dirty="0"/>
              <a:t>; </a:t>
            </a:r>
            <a:r>
              <a:rPr lang="en-US" sz="1700"/>
              <a:t>innovar</a:t>
            </a:r>
            <a:r>
              <a:rPr lang="en-US" sz="1700" dirty="0"/>
              <a:t> </a:t>
            </a:r>
            <a:r>
              <a:rPr lang="en-US" sz="1700"/>
              <a:t>en</a:t>
            </a:r>
            <a:r>
              <a:rPr lang="en-US" sz="1700" dirty="0"/>
              <a:t> </a:t>
            </a:r>
            <a:r>
              <a:rPr lang="en-US" sz="1700"/>
              <a:t>tecnología</a:t>
            </a:r>
            <a:r>
              <a:rPr lang="en-US" sz="1700" dirty="0"/>
              <a:t>, </a:t>
            </a:r>
            <a:r>
              <a:rPr lang="en-US" sz="1700"/>
              <a:t>innovar</a:t>
            </a:r>
            <a:r>
              <a:rPr lang="en-US" sz="1700" dirty="0"/>
              <a:t> </a:t>
            </a:r>
            <a:r>
              <a:rPr lang="en-US" sz="1700"/>
              <a:t>en</a:t>
            </a:r>
            <a:r>
              <a:rPr lang="en-US" sz="1700" dirty="0"/>
              <a:t> </a:t>
            </a:r>
            <a:r>
              <a:rPr lang="en-US" sz="1700"/>
              <a:t>estrategias</a:t>
            </a:r>
            <a:r>
              <a:rPr lang="en-US" sz="1700" dirty="0"/>
              <a:t>, </a:t>
            </a:r>
            <a:r>
              <a:rPr lang="en-US" sz="1700"/>
              <a:t>innovar</a:t>
            </a:r>
            <a:r>
              <a:rPr lang="en-US" sz="1700" dirty="0"/>
              <a:t> </a:t>
            </a:r>
            <a:r>
              <a:rPr lang="en-US" sz="1700"/>
              <a:t>en</a:t>
            </a:r>
            <a:r>
              <a:rPr lang="en-US" sz="1700" dirty="0"/>
              <a:t> </a:t>
            </a:r>
            <a:r>
              <a:rPr lang="en-US" sz="1700"/>
              <a:t>modelos</a:t>
            </a:r>
            <a:r>
              <a:rPr lang="en-US" sz="1700" dirty="0"/>
              <a:t> de </a:t>
            </a:r>
            <a:r>
              <a:rPr lang="en-US" sz="1700"/>
              <a:t>negocio”presidente</a:t>
            </a:r>
            <a:r>
              <a:rPr lang="en-US" sz="1700" dirty="0"/>
              <a:t> de IBM, Sam Palmisano</a:t>
            </a:r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C19D640B-CE02-B19C-395B-BA842546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03" r="9" b="-2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310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ersonas trabajando en ideas">
            <a:extLst>
              <a:ext uri="{FF2B5EF4-FFF2-40B4-BE49-F238E27FC236}">
                <a16:creationId xmlns:a16="http://schemas.microsoft.com/office/drawing/2014/main" id="{459A7F31-FADA-B39E-009F-6CC3618F8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4810" b="-6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ACBBC7-9C90-591B-5B16-45F39812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870966"/>
            <a:ext cx="2578608" cy="843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endParaRPr lang="en-US" sz="1800"/>
          </a:p>
          <a:p>
            <a:pPr>
              <a:spcBef>
                <a:spcPct val="0"/>
              </a:spcBef>
            </a:pPr>
            <a:r>
              <a:rPr lang="en-US" sz="1800" dirty="0"/>
              <a:t>CREATIVIDAD VERSUS INNOVACIÓN</a:t>
            </a:r>
            <a:endParaRPr lang="en-US" sz="1800" dirty="0"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6919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1832610"/>
            <a:ext cx="2475738" cy="6858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EC56E443-AEE0-4F59-FE7B-1E31E0F97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320" y="2038540"/>
            <a:ext cx="2893919" cy="2405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La </a:t>
            </a:r>
            <a:r>
              <a:rPr lang="en-US" sz="1300" dirty="0" err="1"/>
              <a:t>creatividad</a:t>
            </a:r>
            <a:r>
              <a:rPr lang="en-US" sz="1300" dirty="0"/>
              <a:t> </a:t>
            </a:r>
            <a:r>
              <a:rPr lang="en-US" sz="1300" dirty="0" err="1"/>
              <a:t>hace</a:t>
            </a:r>
            <a:r>
              <a:rPr lang="en-US" sz="1300" dirty="0"/>
              <a:t> </a:t>
            </a:r>
            <a:r>
              <a:rPr lang="en-US" sz="1300" dirty="0" err="1"/>
              <a:t>referencia</a:t>
            </a:r>
            <a:r>
              <a:rPr lang="en-US" sz="1300" dirty="0"/>
              <a:t> a la </a:t>
            </a:r>
            <a:r>
              <a:rPr lang="en-US" sz="1300" dirty="0" err="1"/>
              <a:t>habilidad</a:t>
            </a:r>
            <a:r>
              <a:rPr lang="en-US" sz="1300" dirty="0"/>
              <a:t> de </a:t>
            </a:r>
            <a:r>
              <a:rPr lang="en-US" sz="1300" dirty="0" err="1"/>
              <a:t>combinar</a:t>
            </a:r>
            <a:r>
              <a:rPr lang="en-US" sz="1300" dirty="0"/>
              <a:t> ideas de </a:t>
            </a:r>
            <a:r>
              <a:rPr lang="en-US" sz="1300" dirty="0" err="1"/>
              <a:t>manera</a:t>
            </a:r>
            <a:r>
              <a:rPr lang="en-US" sz="1300" dirty="0"/>
              <a:t> </a:t>
            </a:r>
            <a:r>
              <a:rPr lang="en-US" sz="1300" dirty="0" err="1"/>
              <a:t>única</a:t>
            </a:r>
            <a:r>
              <a:rPr lang="en-US" sz="1300" dirty="0"/>
              <a:t> o </a:t>
            </a:r>
            <a:r>
              <a:rPr lang="en-US" sz="1300" dirty="0" err="1"/>
              <a:t>llevar</a:t>
            </a:r>
            <a:r>
              <a:rPr lang="en-US" sz="1300" dirty="0"/>
              <a:t> a </a:t>
            </a:r>
            <a:r>
              <a:rPr lang="en-US" sz="1300" dirty="0" err="1"/>
              <a:t>cabo</a:t>
            </a:r>
            <a:r>
              <a:rPr lang="en-US" sz="1300" dirty="0"/>
              <a:t> </a:t>
            </a:r>
            <a:r>
              <a:rPr lang="en-US" sz="1300" dirty="0" err="1"/>
              <a:t>asociaciones</a:t>
            </a:r>
            <a:r>
              <a:rPr lang="en-US" sz="1300" dirty="0"/>
              <a:t> </a:t>
            </a:r>
            <a:r>
              <a:rPr lang="en-US" sz="1300" dirty="0" err="1"/>
              <a:t>inusuales</a:t>
            </a:r>
            <a:r>
              <a:rPr lang="en-US" sz="1300" dirty="0"/>
              <a:t> entre las ideas.</a:t>
            </a:r>
            <a:endParaRPr lang="en-US" sz="1300">
              <a:cs typeface="Calibri"/>
            </a:endParaRPr>
          </a:p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cs typeface="Calibri" panose="020F0502020204030204"/>
              </a:rPr>
              <a:t>Los </a:t>
            </a:r>
            <a:r>
              <a:rPr lang="en-US" sz="1300" dirty="0" err="1">
                <a:cs typeface="Calibri" panose="020F0502020204030204"/>
              </a:rPr>
              <a:t>resultados</a:t>
            </a:r>
            <a:r>
              <a:rPr lang="en-US" sz="1300" dirty="0">
                <a:cs typeface="Calibri" panose="020F0502020204030204"/>
              </a:rPr>
              <a:t> del </a:t>
            </a:r>
            <a:r>
              <a:rPr lang="en-US" sz="1300" dirty="0" err="1">
                <a:cs typeface="Calibri" panose="020F0502020204030204"/>
              </a:rPr>
              <a:t>proceso</a:t>
            </a:r>
            <a:r>
              <a:rPr lang="en-US" sz="1300" dirty="0">
                <a:cs typeface="Calibri" panose="020F0502020204030204"/>
              </a:rPr>
              <a:t> </a:t>
            </a:r>
            <a:r>
              <a:rPr lang="en-US" sz="1300" dirty="0" err="1">
                <a:cs typeface="Calibri" panose="020F0502020204030204"/>
              </a:rPr>
              <a:t>creativo</a:t>
            </a:r>
            <a:r>
              <a:rPr lang="en-US" sz="1300" dirty="0">
                <a:cs typeface="Calibri" panose="020F0502020204030204"/>
              </a:rPr>
              <a:t> </a:t>
            </a:r>
            <a:r>
              <a:rPr lang="en-US" sz="1300" dirty="0" err="1">
                <a:cs typeface="Calibri" panose="020F0502020204030204"/>
              </a:rPr>
              <a:t>necesitan</a:t>
            </a:r>
            <a:r>
              <a:rPr lang="en-US" sz="1300" dirty="0">
                <a:cs typeface="Calibri" panose="020F0502020204030204"/>
              </a:rPr>
              <a:t> </a:t>
            </a:r>
            <a:r>
              <a:rPr lang="en-US" sz="1300" dirty="0" err="1">
                <a:cs typeface="Calibri" panose="020F0502020204030204"/>
              </a:rPr>
              <a:t>convertirse</a:t>
            </a:r>
            <a:r>
              <a:rPr lang="en-US" sz="1300" dirty="0">
                <a:cs typeface="Calibri" panose="020F0502020204030204"/>
              </a:rPr>
              <a:t> </a:t>
            </a:r>
            <a:r>
              <a:rPr lang="en-US" sz="1300" dirty="0" err="1">
                <a:cs typeface="Calibri" panose="020F0502020204030204"/>
              </a:rPr>
              <a:t>en</a:t>
            </a:r>
            <a:r>
              <a:rPr lang="en-US" sz="1300" dirty="0">
                <a:cs typeface="Calibri" panose="020F0502020204030204"/>
              </a:rPr>
              <a:t> </a:t>
            </a:r>
            <a:r>
              <a:rPr lang="en-US" sz="1300" dirty="0" err="1">
                <a:cs typeface="Calibri" panose="020F0502020204030204"/>
              </a:rPr>
              <a:t>productos</a:t>
            </a:r>
            <a:r>
              <a:rPr lang="en-US" sz="1300" dirty="0">
                <a:cs typeface="Calibri" panose="020F0502020204030204"/>
              </a:rPr>
              <a:t> </a:t>
            </a:r>
            <a:r>
              <a:rPr lang="en-US" sz="1300" dirty="0" err="1">
                <a:cs typeface="Calibri" panose="020F0502020204030204"/>
              </a:rPr>
              <a:t>útiles</a:t>
            </a:r>
            <a:r>
              <a:rPr lang="en-US" sz="1300" dirty="0">
                <a:cs typeface="Calibri" panose="020F0502020204030204"/>
              </a:rPr>
              <a:t> o </a:t>
            </a:r>
            <a:r>
              <a:rPr lang="en-US" sz="1300" dirty="0" err="1">
                <a:cs typeface="Calibri" panose="020F0502020204030204"/>
              </a:rPr>
              <a:t>métodos</a:t>
            </a:r>
            <a:r>
              <a:rPr lang="en-US" sz="1300" dirty="0">
                <a:cs typeface="Calibri" panose="020F0502020204030204"/>
              </a:rPr>
              <a:t> de </a:t>
            </a:r>
            <a:r>
              <a:rPr lang="en-US" sz="1300" dirty="0" err="1">
                <a:cs typeface="Calibri" panose="020F0502020204030204"/>
              </a:rPr>
              <a:t>trabajo</a:t>
            </a:r>
            <a:r>
              <a:rPr lang="en-US" sz="1300" dirty="0">
                <a:cs typeface="Calibri" panose="020F0502020204030204"/>
              </a:rPr>
              <a:t>, lo </a:t>
            </a:r>
            <a:r>
              <a:rPr lang="en-US" sz="1300" dirty="0" err="1">
                <a:cs typeface="Calibri" panose="020F0502020204030204"/>
              </a:rPr>
              <a:t>cual</a:t>
            </a:r>
            <a:r>
              <a:rPr lang="en-US" sz="1300" dirty="0">
                <a:cs typeface="Calibri" panose="020F0502020204030204"/>
              </a:rPr>
              <a:t> se define </a:t>
            </a:r>
            <a:r>
              <a:rPr lang="en-US" sz="1300" dirty="0" err="1">
                <a:cs typeface="Calibri" panose="020F0502020204030204"/>
              </a:rPr>
              <a:t>como</a:t>
            </a:r>
            <a:r>
              <a:rPr lang="en-US" sz="1300" dirty="0">
                <a:cs typeface="Calibri" panose="020F0502020204030204"/>
              </a:rPr>
              <a:t> </a:t>
            </a:r>
            <a:r>
              <a:rPr lang="en-US" sz="1300" dirty="0" err="1">
                <a:cs typeface="Calibri" panose="020F0502020204030204"/>
              </a:rPr>
              <a:t>innovación</a:t>
            </a:r>
            <a:r>
              <a:rPr lang="en-US" sz="1300" dirty="0">
                <a:cs typeface="Calibri" panose="020F0502020204030204"/>
              </a:rPr>
              <a:t>. D</a:t>
            </a:r>
          </a:p>
        </p:txBody>
      </p:sp>
    </p:spTree>
    <p:extLst>
      <p:ext uri="{BB962C8B-B14F-4D97-AF65-F5344CB8AC3E}">
        <p14:creationId xmlns:p14="http://schemas.microsoft.com/office/powerpoint/2010/main" val="353808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3C45B5-4970-2130-0655-5E036D4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42900"/>
            <a:ext cx="8182230" cy="1374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 ESTIMULAR Y CULTIVAR LA INNOVACIÓN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0BE5C-A139-B3B2-9C37-9A611183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60" y="1814355"/>
            <a:ext cx="8182233" cy="4144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Pasos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57934"/>
            <a:ext cx="3429000" cy="13716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C4AA2C02-CADC-3EC3-3135-B033466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6" y="2343150"/>
            <a:ext cx="8311242" cy="23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9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10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Manejo del cambio y la innovación</vt:lpstr>
      <vt:lpstr>cambios en la cultura organizacional </vt:lpstr>
      <vt:lpstr>Presentación de PowerPoint</vt:lpstr>
      <vt:lpstr>estrés en los empleados </vt:lpstr>
      <vt:lpstr>¿cómo reducir el estrés?</vt:lpstr>
      <vt:lpstr>Como hacer que el cambio se dé exitosamente </vt:lpstr>
      <vt:lpstr>ESTIMULACIÓN DE LA INNOVACIÓN</vt:lpstr>
      <vt:lpstr> CREATIVIDAD VERSUS INNOVACIÓN</vt:lpstr>
      <vt:lpstr>CÓMO ESTIMULAR Y CULTIVAR LA INNOVACIÓN</vt:lpstr>
      <vt:lpstr>Variables estructurales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109</cp:revision>
  <dcterms:modified xsi:type="dcterms:W3CDTF">2023-04-14T02:10:05Z</dcterms:modified>
</cp:coreProperties>
</file>