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1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C44A6-8BBE-4305-B264-44405D892EC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AB78-4ACA-4EF3-9ACF-D5EDC3A6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Fishing pressure: ICES</a:t>
            </a:r>
          </a:p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Temperature: ISIMIP (The Inter-Sectoral Impact Model Intercomparison Project) or HADISST (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Hadley Centre Global Sea Ice and Sea Surface Temperature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4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Tools/ methodology/type of work that is planned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 the linear regression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424242"/>
                </a:solidFill>
                <a:effectLst/>
                <a:latin typeface="inherit"/>
              </a:rPr>
              <a:t>Tools/ methodology/type of work that is planned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 the linear regression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AB78-4ACA-4EF3-9ACF-D5EDC3A66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7768-1934-80D1-BA4E-46736C8E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079F-3736-D9A5-B9FE-D69DC544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A121-515B-72EF-D858-D3ECF0B4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4EC7-9F56-378E-37B1-669FE1F0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A6F2-E489-F4CA-017B-594F18F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D239-F022-BE42-F8C7-8CFFCCB3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1AB08-6333-DB0C-8144-2A5DF867F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7179-4562-2D84-26EC-B9565DD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548D-9576-B7E2-64D6-6908CD85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9823-E9A2-326D-454B-7F4B5B94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0F497-3E08-EFD8-BCF6-87E9A4A8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EABD5-96E6-C7BF-2A4A-AF13E493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CAF6-4796-3C19-0FFB-EDF57D53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FDEF-9554-EA30-40C1-C92FCBF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12E2-970D-2567-AB5D-6D0108D2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36DE-5A01-2E81-0083-4F2F3B5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E712-5356-7B98-2EAC-F499F407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BF55-C177-AAB1-760A-9D87B8C8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D122-766D-9ECA-AB8B-9EA800A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4EDE-CE3A-D689-8C49-2D9ECA3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AE6-1877-541C-EC1D-F013C50F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4A85F-4DC1-E983-99EF-89A10FB3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7032-DCA2-31E9-7B9B-1E7864E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DE7C-8052-9E13-441B-26663FA1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E90A-C481-4C34-E1B9-D3465A78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DD74-4253-AD8E-F54B-E618C599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C6B6-BA64-CF26-70BF-B3274A9B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2DE30-5923-686F-BB1B-74C32430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E797-8F42-9891-2DE1-5873B3BF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A3DD4-2DEB-731E-6B9F-929E06B8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DB79-27E6-3EFD-BF55-7A248F8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965C-626C-3AA8-80C0-C556AAC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1872-59A3-AA5B-E8BD-06C9E406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2520D-882D-B76C-E961-4D63DFBF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FCA29-A7A2-BA95-C754-972163855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C11B-45C8-12FE-0B8D-E625234D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A9B9-6081-B3D2-04E9-8633090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FB8-9682-1D67-F27F-52CF3D73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B4E09-07D0-6889-8928-EEA0E2C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9150-EFD6-C1C7-04BC-A77EE09F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22CA-4389-536C-CF3C-FFCDEDFA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65EB-E2E1-CCF0-B9FB-5A419D01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1ACBC-1F71-5168-FA77-F9E9FC5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14CD0-3470-6166-8F1B-B7529F6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D5D88-D06F-EEA2-A6E6-F424EBA9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52DF-379A-0108-3AFA-1BDBE53F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D01B-0230-B5E7-D773-28464125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78B7-F5B6-447B-B398-78793ED2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78FA-C00A-F4F1-F335-66D36745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F10E-5D84-98AD-62C6-6C70331F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502C3-D775-FB5A-354F-FE6682A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9AD7-768E-93E0-9DEF-53D2EC2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5F4-A0FE-C4F1-25B9-A45C520D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7F4F8-0DFE-F375-7A41-BB9D1267C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8DB6-BD50-54D6-7E84-DB8FBF65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ABAFB-EA7C-C301-2195-B29BD57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D175-05DF-52CC-4AB3-DE9889F1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382D-E6ED-99E7-107F-B49F4488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0BD9D-A6AF-0876-5108-2B4EAC8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CBC19-6BC3-CF62-185A-6944EE31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3FA7-FFA0-5588-590B-B6BD0283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C6A9-4DB8-4BE0-AA7B-24929A84038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0259-330F-C311-127B-9E1EC8B94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91C6-7FBC-9D1F-7B1F-F327F3D92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6F18-03AF-49A2-9BA6-801C07012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1E0CA-3A6C-C591-BC59-7F103EA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4500"/>
              <a:t>Are warming temperatures accelerating fish growth? A case study of Common sole in North East Atlantic waters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595-384B-AAE1-8F49-C8B75C73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Kelly Diaz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hent University">
            <a:extLst>
              <a:ext uri="{FF2B5EF4-FFF2-40B4-BE49-F238E27FC236}">
                <a16:creationId xmlns:a16="http://schemas.microsoft.com/office/drawing/2014/main" id="{946A5001-46C7-9090-D5FF-1214F07A41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6823" r="27307" b="22456"/>
          <a:stretch/>
        </p:blipFill>
        <p:spPr bwMode="auto">
          <a:xfrm>
            <a:off x="5394960" y="224377"/>
            <a:ext cx="1143000" cy="1014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Universiteit Antwerpen in lockdown">
            <a:extLst>
              <a:ext uri="{FF2B5EF4-FFF2-40B4-BE49-F238E27FC236}">
                <a16:creationId xmlns:a16="http://schemas.microsoft.com/office/drawing/2014/main" id="{DDF47EEA-C61B-E867-62B0-0EC64B390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224377"/>
            <a:ext cx="2230755" cy="63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Vrije Universiteit Brussel - Wikipedia">
            <a:extLst>
              <a:ext uri="{FF2B5EF4-FFF2-40B4-BE49-F238E27FC236}">
                <a16:creationId xmlns:a16="http://schemas.microsoft.com/office/drawing/2014/main" id="{AF6CC6E1-76FF-E093-EF30-F7337894A2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t="13223" r="4094" b="12011"/>
          <a:stretch/>
        </p:blipFill>
        <p:spPr bwMode="auto">
          <a:xfrm>
            <a:off x="3154680" y="224377"/>
            <a:ext cx="1958340" cy="700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PROJECT COORDINATOR - Institute for Agricultural, Fisheries and Food  Research (ILVO) - Disarm Project">
            <a:extLst>
              <a:ext uri="{FF2B5EF4-FFF2-40B4-BE49-F238E27FC236}">
                <a16:creationId xmlns:a16="http://schemas.microsoft.com/office/drawing/2014/main" id="{74E2E1F1-DD80-F99E-1603-C7C661545D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605" y="5374894"/>
            <a:ext cx="1623060" cy="87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Work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onthly calendar with solid fill">
            <a:extLst>
              <a:ext uri="{FF2B5EF4-FFF2-40B4-BE49-F238E27FC236}">
                <a16:creationId xmlns:a16="http://schemas.microsoft.com/office/drawing/2014/main" id="{B52C2988-4095-BEDE-3529-6F54AFD79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2429" cy="4351338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- September: otolith photo taking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- December: measuring otoliths + gather additional data (temperature and fishing pressure) + literature review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 - February: literature review corrections (January) + data analysis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March: discussion writing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April: first draft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May: corrections</a:t>
            </a:r>
          </a:p>
        </p:txBody>
      </p:sp>
    </p:spTree>
    <p:extLst>
      <p:ext uri="{BB962C8B-B14F-4D97-AF65-F5344CB8AC3E}">
        <p14:creationId xmlns:p14="http://schemas.microsoft.com/office/powerpoint/2010/main" val="122997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5" y="351443"/>
            <a:ext cx="4293184" cy="1622321"/>
          </a:xfrm>
        </p:spPr>
        <p:txBody>
          <a:bodyPr>
            <a:normAutofit/>
          </a:bodyPr>
          <a:lstStyle/>
          <a:p>
            <a:r>
              <a:rPr lang="en-US" dirty="0"/>
              <a:t>Total Pictures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6" y="2160577"/>
            <a:ext cx="4293183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ILVO otoliths: From ~6500 otoliths analyzed, 353 chosen, if</a:t>
            </a:r>
          </a:p>
          <a:p>
            <a:pPr lvl="1"/>
            <a:r>
              <a:rPr lang="en-US" sz="1600" dirty="0"/>
              <a:t>Not broken</a:t>
            </a:r>
          </a:p>
          <a:p>
            <a:pPr lvl="1"/>
            <a:r>
              <a:rPr lang="en-US" sz="1600" dirty="0"/>
              <a:t>Clear shape of nuclei</a:t>
            </a:r>
          </a:p>
          <a:p>
            <a:pPr lvl="1"/>
            <a:r>
              <a:rPr lang="en-US" sz="1600" dirty="0"/>
              <a:t>Clearly readable rings</a:t>
            </a:r>
          </a:p>
          <a:p>
            <a:pPr lvl="1"/>
            <a:r>
              <a:rPr lang="en-US" sz="1600" dirty="0"/>
              <a:t>Age read matches age declared in database</a:t>
            </a:r>
          </a:p>
          <a:p>
            <a:r>
              <a:rPr lang="en-US" sz="2000" dirty="0"/>
              <a:t>IFREMER otoliths: 2012 - 2017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F1DBC0-4195-9EBD-664D-3ADD55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162604"/>
            <a:ext cx="6019331" cy="4529546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8B80A8-36B4-F7CB-3679-CA7F09C9DEA6}"/>
              </a:ext>
            </a:extLst>
          </p:cNvPr>
          <p:cNvSpPr/>
          <p:nvPr/>
        </p:nvSpPr>
        <p:spPr>
          <a:xfrm>
            <a:off x="11070771" y="5531477"/>
            <a:ext cx="497679" cy="1730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115D-2E1E-8F3C-168E-A0CAACF4438B}"/>
              </a:ext>
            </a:extLst>
          </p:cNvPr>
          <p:cNvSpPr/>
          <p:nvPr/>
        </p:nvSpPr>
        <p:spPr>
          <a:xfrm>
            <a:off x="5405862" y="4256314"/>
            <a:ext cx="450652" cy="8708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outdoor, red, orange&#10;&#10;Description automatically generated">
            <a:extLst>
              <a:ext uri="{FF2B5EF4-FFF2-40B4-BE49-F238E27FC236}">
                <a16:creationId xmlns:a16="http://schemas.microsoft.com/office/drawing/2014/main" id="{9743DC4C-AE65-C248-8FD8-B3A5F0C154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24414" b="32164"/>
          <a:stretch/>
        </p:blipFill>
        <p:spPr>
          <a:xfrm>
            <a:off x="93886" y="4884237"/>
            <a:ext cx="4401913" cy="14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steps: 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617890"/>
            <a:ext cx="11035392" cy="4351338"/>
          </a:xfrm>
        </p:spPr>
        <p:txBody>
          <a:bodyPr/>
          <a:lstStyle/>
          <a:p>
            <a:r>
              <a:rPr lang="en-US" dirty="0"/>
              <a:t>Measurement: </a:t>
            </a:r>
            <a:r>
              <a:rPr lang="en-US" dirty="0" err="1"/>
              <a:t>SmartDots</a:t>
            </a:r>
            <a:r>
              <a:rPr lang="en-US" dirty="0"/>
              <a:t> software</a:t>
            </a:r>
          </a:p>
          <a:p>
            <a:r>
              <a:rPr lang="en-US" dirty="0"/>
              <a:t>Taking: total length of otolith + ring length (each side separately)</a:t>
            </a:r>
          </a:p>
          <a:p>
            <a:r>
              <a:rPr lang="en-US" dirty="0"/>
              <a:t>Considering if: nuclei has a clear round shape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3378FF-E91B-0FF7-B15A-B4B409BA1FB3}"/>
              </a:ext>
            </a:extLst>
          </p:cNvPr>
          <p:cNvGrpSpPr/>
          <p:nvPr/>
        </p:nvGrpSpPr>
        <p:grpSpPr>
          <a:xfrm>
            <a:off x="1869410" y="3333750"/>
            <a:ext cx="8453179" cy="3272402"/>
            <a:chOff x="309821" y="4539343"/>
            <a:chExt cx="5307208" cy="21828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052CC4-2C82-75CA-D0D3-CF65B05D8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9" t="-2" r="3449" b="86285"/>
            <a:stretch/>
          </p:blipFill>
          <p:spPr>
            <a:xfrm>
              <a:off x="309821" y="4539343"/>
              <a:ext cx="5307208" cy="5084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0316B3-2A6F-1623-1ABF-5FE1E5A01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1" t="40271" r="2326" b="10539"/>
            <a:stretch/>
          </p:blipFill>
          <p:spPr>
            <a:xfrm>
              <a:off x="309821" y="4898572"/>
              <a:ext cx="5307208" cy="1823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3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52" y="404112"/>
            <a:ext cx="3872251" cy="1326717"/>
          </a:xfrm>
        </p:spPr>
        <p:txBody>
          <a:bodyPr>
            <a:normAutofit/>
          </a:bodyPr>
          <a:lstStyle/>
          <a:p>
            <a:r>
              <a:rPr lang="en-US" sz="3200" dirty="0"/>
              <a:t>Total Measurements taken (approximation)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854062"/>
            <a:ext cx="3688873" cy="4442909"/>
          </a:xfrm>
        </p:spPr>
        <p:txBody>
          <a:bodyPr>
            <a:normAutofit/>
          </a:bodyPr>
          <a:lstStyle/>
          <a:p>
            <a:r>
              <a:rPr lang="en-US" sz="2000" dirty="0"/>
              <a:t>Measurements will be taken:</a:t>
            </a:r>
          </a:p>
          <a:p>
            <a:pPr lvl="1"/>
            <a:r>
              <a:rPr lang="en-US" sz="2000" dirty="0"/>
              <a:t>3 replicas per age category</a:t>
            </a:r>
          </a:p>
          <a:p>
            <a:pPr lvl="1"/>
            <a:r>
              <a:rPr lang="en-US" sz="2000" dirty="0"/>
              <a:t>Clear shape of nuclei</a:t>
            </a:r>
          </a:p>
          <a:p>
            <a:pPr lvl="1"/>
            <a:r>
              <a:rPr lang="en-US" sz="2000" dirty="0"/>
              <a:t>Clearly readable rings</a:t>
            </a:r>
          </a:p>
          <a:p>
            <a:r>
              <a:rPr lang="en-US" sz="2000" dirty="0"/>
              <a:t>IFREMER otoliths: 2012 – 2017 </a:t>
            </a:r>
          </a:p>
          <a:p>
            <a:r>
              <a:rPr lang="en-US" sz="2000" dirty="0"/>
              <a:t>Total approximate ~300. Ages mostly &lt;10 years old</a:t>
            </a:r>
          </a:p>
          <a:p>
            <a:endParaRPr lang="en-US" sz="2000" dirty="0"/>
          </a:p>
          <a:p>
            <a:r>
              <a:rPr lang="en-US" sz="2000" dirty="0"/>
              <a:t>Considering option: Returning to ILVO to take additional pictures (age read in otolith close to age in database) – possibly Jan or Feb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9003658-47E7-8F76-92B3-2EBAA2E0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215273"/>
            <a:ext cx="6019331" cy="442420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300A8F-BA3B-A5B9-E225-A161C8FE528E}"/>
              </a:ext>
            </a:extLst>
          </p:cNvPr>
          <p:cNvSpPr/>
          <p:nvPr/>
        </p:nvSpPr>
        <p:spPr>
          <a:xfrm>
            <a:off x="11116470" y="5486400"/>
            <a:ext cx="426599" cy="1530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F1FE6-DF49-E916-5671-A409BE9FA07C}"/>
              </a:ext>
            </a:extLst>
          </p:cNvPr>
          <p:cNvSpPr/>
          <p:nvPr/>
        </p:nvSpPr>
        <p:spPr>
          <a:xfrm>
            <a:off x="5471206" y="4285753"/>
            <a:ext cx="1645211" cy="8196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EEF-C729-6C4C-C69F-6FE6479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steps: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3012-9545-8CA2-A7B4-4F0F1E9A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617890"/>
            <a:ext cx="10515600" cy="4351338"/>
          </a:xfrm>
        </p:spPr>
        <p:txBody>
          <a:bodyPr/>
          <a:lstStyle/>
          <a:p>
            <a:r>
              <a:rPr lang="en-US" dirty="0"/>
              <a:t>First submission: 17 December 2022</a:t>
            </a:r>
          </a:p>
          <a:p>
            <a:endParaRPr lang="en-US" dirty="0"/>
          </a:p>
          <a:p>
            <a:r>
              <a:rPr lang="en-US" dirty="0"/>
              <a:t>Deadlines:</a:t>
            </a:r>
          </a:p>
          <a:p>
            <a:pPr lvl="1"/>
            <a:r>
              <a:rPr lang="en-US" dirty="0"/>
              <a:t>February: 3 February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288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inherit</vt:lpstr>
      <vt:lpstr>Symbol</vt:lpstr>
      <vt:lpstr>Office Theme</vt:lpstr>
      <vt:lpstr>Are warming temperatures accelerating fish growth? A case study of Common sole in North East Atlantic waters</vt:lpstr>
      <vt:lpstr>Work Plan</vt:lpstr>
      <vt:lpstr>Total Pictures taken</vt:lpstr>
      <vt:lpstr>Current steps: Measuring</vt:lpstr>
      <vt:lpstr>Total Measurements taken (approximation)</vt:lpstr>
      <vt:lpstr>Current steps: Literature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Sharlyn Diaz Diaz</dc:creator>
  <cp:lastModifiedBy>Kelly Sharlyn Diaz Diaz</cp:lastModifiedBy>
  <cp:revision>8</cp:revision>
  <dcterms:created xsi:type="dcterms:W3CDTF">2022-11-30T12:46:37Z</dcterms:created>
  <dcterms:modified xsi:type="dcterms:W3CDTF">2022-12-08T16:30:45Z</dcterms:modified>
</cp:coreProperties>
</file>