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9" r:id="rId12"/>
    <p:sldId id="266" r:id="rId13"/>
    <p:sldId id="267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71"/>
    <p:restoredTop sz="96364"/>
  </p:normalViewPr>
  <p:slideViewPr>
    <p:cSldViewPr snapToGrid="0" snapToObjects="1">
      <p:cViewPr varScale="1">
        <p:scale>
          <a:sx n="89" d="100"/>
          <a:sy n="89" d="100"/>
        </p:scale>
        <p:origin x="192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50" b="0" i="0">
                <a:latin typeface="Helvetica Light" panose="020B0403020202020204" pitchFamily="34" charset="0"/>
              </a:defRPr>
            </a:lvl1pPr>
          </a:lstStyle>
          <a:p>
            <a:endParaRPr lang="en-US" sz="1050">
              <a:latin typeface="Helvetica Light" panose="020B0403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50" b="0" i="0">
                <a:latin typeface="Helvetica Light" panose="020B0403020202020204" pitchFamily="34" charset="0"/>
              </a:defRPr>
            </a:lvl1pPr>
          </a:lstStyle>
          <a:p>
            <a:fld id="{019DD578-F4A9-054D-8A17-9071F0B54C2D}" type="datetimeFigureOut">
              <a:rPr lang="en-US" smtClean="0"/>
              <a:pPr/>
              <a:t>2/9/21</a:t>
            </a:fld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50" b="0" i="0">
                <a:latin typeface="Helvetica Light" panose="020B0403020202020204" pitchFamily="34" charset="0"/>
              </a:defRPr>
            </a:lvl1pPr>
          </a:lstStyle>
          <a:p>
            <a:endParaRPr lang="en-US" sz="1050">
              <a:latin typeface="Helvetica Light" panose="020B0403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 b="0" i="0">
                <a:latin typeface="Helvetica Light" panose="020B0403020202020204" pitchFamily="34" charset="0"/>
              </a:defRPr>
            </a:lvl1pPr>
          </a:lstStyle>
          <a:p>
            <a:fld id="{619BB24C-F20B-5049-8E78-98CAE157634C}" type="slidenum">
              <a:rPr lang="en-US" smtClean="0"/>
              <a:pPr/>
              <a:t>‹#›</a:t>
            </a:fld>
            <a:endParaRPr lang="en-US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720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50" b="0" i="0" kern="1200">
        <a:solidFill>
          <a:schemeClr val="tx1"/>
        </a:solidFill>
        <a:latin typeface="Helvetica Light" panose="020B0403020202020204" pitchFamily="34" charset="0"/>
        <a:ea typeface="+mn-ea"/>
        <a:cs typeface="+mn-cs"/>
      </a:defRPr>
    </a:lvl1pPr>
    <a:lvl2pPr marL="457200" algn="l" defTabSz="914400" rtl="0" eaLnBrk="1" latinLnBrk="0" hangingPunct="1">
      <a:defRPr sz="1050" b="0" i="0" kern="1200">
        <a:solidFill>
          <a:schemeClr val="tx1"/>
        </a:solidFill>
        <a:latin typeface="Helvetica Light" panose="020B0403020202020204" pitchFamily="34" charset="0"/>
        <a:ea typeface="+mn-ea"/>
        <a:cs typeface="+mn-cs"/>
      </a:defRPr>
    </a:lvl2pPr>
    <a:lvl3pPr marL="914400" algn="l" defTabSz="914400" rtl="0" eaLnBrk="1" latinLnBrk="0" hangingPunct="1">
      <a:defRPr sz="1050" b="0" i="0" kern="1200">
        <a:solidFill>
          <a:schemeClr val="tx1"/>
        </a:solidFill>
        <a:latin typeface="Helvetica Light" panose="020B0403020202020204" pitchFamily="34" charset="0"/>
        <a:ea typeface="+mn-ea"/>
        <a:cs typeface="+mn-cs"/>
      </a:defRPr>
    </a:lvl3pPr>
    <a:lvl4pPr marL="1371600" algn="l" defTabSz="914400" rtl="0" eaLnBrk="1" latinLnBrk="0" hangingPunct="1">
      <a:defRPr sz="1050" b="0" i="0" kern="1200">
        <a:solidFill>
          <a:schemeClr val="tx1"/>
        </a:solidFill>
        <a:latin typeface="Helvetica Light" panose="020B0403020202020204" pitchFamily="34" charset="0"/>
        <a:ea typeface="+mn-ea"/>
        <a:cs typeface="+mn-cs"/>
      </a:defRPr>
    </a:lvl4pPr>
    <a:lvl5pPr marL="1828800" algn="l" defTabSz="914400" rtl="0" eaLnBrk="1" latinLnBrk="0" hangingPunct="1">
      <a:defRPr sz="1050" b="0" i="0" kern="1200">
        <a:solidFill>
          <a:schemeClr val="tx1"/>
        </a:solidFill>
        <a:latin typeface="Helvetica Light" panose="020B0403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Drift, operating over time and in the absence of processes maintaining a stable ISD, may also result in size shifts and potentially a decoupling of E and 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BB24C-F20B-5049-8E78-98CAE157634C}" type="slidenum">
              <a:rPr lang="en-US" smtClean="0"/>
              <a:pPr/>
              <a:t>5</a:t>
            </a:fld>
            <a:endParaRPr lang="en-US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782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4ED9-DDA4-8A4E-B0B4-2801D566E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1D910-D5C9-014A-A329-E3CBC0ED5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245BE-14D0-F24A-B78B-89AE54A3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457BE-DF48-A044-82F8-A9027FDD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74746-2286-D441-993A-6FBE6196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0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A2D2-C1B1-8C48-888F-DEDCF2E7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4BBF2-E015-2744-903C-B7CD1A341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0343D-91AB-914B-807A-83A128E0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0E586-A05D-B847-9703-E1B29C71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67A35-7C96-EC46-A834-4AB201CD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7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F9FB7-7BE6-6E44-8249-9BD4E87C9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EAD85-AEDA-D342-B2E1-DC49DAEFB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D2AD8-8B0C-BF41-A2CE-722A571F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B3AD3-1BFC-894B-9DBF-9DDEA4D3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8679C-EB04-9B42-897E-91657712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0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08D0-60ED-364A-884C-0CB98B56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0" i="0">
                <a:latin typeface="Helvetica Light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A0CBF-6555-2444-949F-ED2C3ADDD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System Font Regular"/>
              <a:buChar char="&gt;"/>
              <a:defRPr sz="1800" b="0" i="0">
                <a:latin typeface="Helvetica Light" panose="020B0403020202020204" pitchFamily="34" charset="0"/>
              </a:defRPr>
            </a:lvl1pPr>
            <a:lvl2pPr>
              <a:buFont typeface="System Font Regular"/>
              <a:buChar char="&gt;"/>
              <a:defRPr sz="1600" b="0" i="0">
                <a:latin typeface="Helvetica Light" panose="020B0403020202020204" pitchFamily="34" charset="0"/>
              </a:defRPr>
            </a:lvl2pPr>
            <a:lvl3pPr>
              <a:buFont typeface="System Font Regular"/>
              <a:buChar char="&gt;"/>
              <a:defRPr sz="1400" b="0" i="0">
                <a:latin typeface="Helvetica Light" panose="020B0403020202020204" pitchFamily="34" charset="0"/>
              </a:defRPr>
            </a:lvl3pPr>
            <a:lvl4pPr>
              <a:buFont typeface="System Font Regular"/>
              <a:buChar char="&gt;"/>
              <a:defRPr sz="1200" b="0" i="0">
                <a:latin typeface="Helvetica Light" panose="020B0403020202020204" pitchFamily="34" charset="0"/>
              </a:defRPr>
            </a:lvl4pPr>
            <a:lvl5pPr>
              <a:buFont typeface="System Font Regular"/>
              <a:buChar char="&gt;"/>
              <a:defRPr sz="1200" b="0" i="0">
                <a:latin typeface="Helvetica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06FCF-AD8A-714C-978D-3DAAEB00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b="0" i="0">
                <a:latin typeface="Helvetica Light" panose="020B0403020202020204" pitchFamily="34" charset="0"/>
              </a:defRPr>
            </a:lvl1pPr>
          </a:lstStyle>
          <a:p>
            <a:fld id="{3A898231-2D74-0349-9AAC-971D3A5B13C4}" type="datetimeFigureOut">
              <a:rPr lang="en-US" smtClean="0"/>
              <a:pPr/>
              <a:t>2/9/21</a:t>
            </a:fld>
            <a:endParaRPr lang="en-US" sz="1000">
              <a:latin typeface="Helvetica Light" panose="020B0403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19230-BD33-FF45-9C82-313C2629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0" i="0">
                <a:latin typeface="Helvetica Light" panose="020B0403020202020204" pitchFamily="34" charset="0"/>
              </a:defRPr>
            </a:lvl1pPr>
          </a:lstStyle>
          <a:p>
            <a:endParaRPr lang="en-US" sz="1000">
              <a:latin typeface="Helvetica Light" panose="020B0403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57F60-7DBD-9041-AC4C-29E75E36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 b="0" i="0">
                <a:latin typeface="Helvetica Light" panose="020B0403020202020204" pitchFamily="34" charset="0"/>
              </a:defRPr>
            </a:lvl1pPr>
          </a:lstStyle>
          <a:p>
            <a:fld id="{FB811FF9-7C9C-0842-A352-EDF2714F71A0}" type="slidenum">
              <a:rPr lang="en-US" smtClean="0"/>
              <a:pPr/>
              <a:t>‹#›</a:t>
            </a:fld>
            <a:endParaRPr lang="en-US" sz="100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47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EA02-EEA6-3340-BA65-A0285EF7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6AEDC-919A-4640-86B5-9A4F7FA9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7AB94-5798-AD47-AD81-FB28BC34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7E70A-A1AC-3E48-B1D7-4F42634A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E9F2E-CCB4-154A-8462-0A8D149F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9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2CB6-F887-0C4E-9C2F-5DBBE6C5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0" i="0">
                <a:latin typeface="Helvetica Light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02BC8-FFB4-F248-A509-BEF2AB81E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1800" b="0" i="0">
                <a:latin typeface="Helvetica Light" panose="020B0403020202020204" pitchFamily="34" charset="0"/>
              </a:defRPr>
            </a:lvl1pPr>
            <a:lvl2pPr>
              <a:defRPr sz="1600" b="0" i="0">
                <a:latin typeface="Helvetica Light" panose="020B0403020202020204" pitchFamily="34" charset="0"/>
              </a:defRPr>
            </a:lvl2pPr>
            <a:lvl3pPr>
              <a:defRPr sz="1400" b="0" i="0">
                <a:latin typeface="Helvetica Light" panose="020B0403020202020204" pitchFamily="34" charset="0"/>
              </a:defRPr>
            </a:lvl3pPr>
            <a:lvl4pPr>
              <a:defRPr sz="1200" b="0" i="0">
                <a:latin typeface="Helvetica Light" panose="020B0403020202020204" pitchFamily="34" charset="0"/>
              </a:defRPr>
            </a:lvl4pPr>
            <a:lvl5pPr>
              <a:defRPr sz="1200" b="0" i="0">
                <a:latin typeface="Helvetica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A95C3-50D1-C34E-9DB1-98A52E058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1800" b="0" i="0">
                <a:latin typeface="Helvetica Light" panose="020B0403020202020204" pitchFamily="34" charset="0"/>
              </a:defRPr>
            </a:lvl1pPr>
            <a:lvl2pPr>
              <a:defRPr sz="1600" b="0" i="0">
                <a:latin typeface="Helvetica Light" panose="020B0403020202020204" pitchFamily="34" charset="0"/>
              </a:defRPr>
            </a:lvl2pPr>
            <a:lvl3pPr>
              <a:defRPr sz="1400" b="0" i="0">
                <a:latin typeface="Helvetica Light" panose="020B0403020202020204" pitchFamily="34" charset="0"/>
              </a:defRPr>
            </a:lvl3pPr>
            <a:lvl4pPr>
              <a:defRPr sz="1200" b="0" i="0">
                <a:latin typeface="Helvetica Light" panose="020B0403020202020204" pitchFamily="34" charset="0"/>
              </a:defRPr>
            </a:lvl4pPr>
            <a:lvl5pPr>
              <a:defRPr sz="1200" b="0" i="0">
                <a:latin typeface="Helvetica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D0622-7D85-7F45-AD83-E6D9922D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b="0" i="0">
                <a:latin typeface="Helvetica Light" panose="020B0403020202020204" pitchFamily="34" charset="0"/>
              </a:defRPr>
            </a:lvl1pPr>
          </a:lstStyle>
          <a:p>
            <a:fld id="{3A898231-2D74-0349-9AAC-971D3A5B13C4}" type="datetimeFigureOut">
              <a:rPr lang="en-US" smtClean="0"/>
              <a:pPr/>
              <a:t>2/9/21</a:t>
            </a:fld>
            <a:endParaRPr lang="en-US" sz="1000">
              <a:latin typeface="Helvetica Light" panose="020B0403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CF75F-BAB5-044A-BAF3-C80163D6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0" i="0">
                <a:latin typeface="Helvetica Light" panose="020B0403020202020204" pitchFamily="34" charset="0"/>
              </a:defRPr>
            </a:lvl1pPr>
          </a:lstStyle>
          <a:p>
            <a:endParaRPr lang="en-US" sz="1000">
              <a:latin typeface="Helvetica Light" panose="020B0403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B0FEC-8FEB-8746-A5C5-2A9AE9C5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 b="0" i="0">
                <a:latin typeface="Helvetica Light" panose="020B0403020202020204" pitchFamily="34" charset="0"/>
              </a:defRPr>
            </a:lvl1pPr>
          </a:lstStyle>
          <a:p>
            <a:fld id="{FB811FF9-7C9C-0842-A352-EDF2714F71A0}" type="slidenum">
              <a:rPr lang="en-US" smtClean="0"/>
              <a:pPr/>
              <a:t>‹#›</a:t>
            </a:fld>
            <a:endParaRPr lang="en-US" sz="100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14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FBA5B-014B-474F-A319-DD5C223D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83974-6F1D-5F44-807A-772AC638F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6AE99-0263-9744-BB08-418DF2534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CDE40-3D54-A149-A446-C3468623B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39FA0-8999-914B-8605-3A9794612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F14F8-67D7-AD44-842B-74F25D45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8C8CC-4B52-FB48-9BFD-523364D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FE9D60-534B-9240-9A80-A51122FB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4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E99E-B66A-D344-B7CF-72E75737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F90BB-1A2C-6943-BF66-EC97E27DE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F9ABC-C25F-AC42-A5C3-28ED742D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361EB-99DC-3240-9AE8-38213AD3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22104-AEEC-1440-900E-87C9FEA1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4D809-AFFF-A941-A56D-70B713A8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19C05-F6D8-F74F-9B8D-6D91B9A4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9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6861-0903-8948-9FC0-0470301CE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4391-AD6C-AF4D-B362-F237F8B92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E5095-7526-6E4B-A61C-0507C70EC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60D91-B215-7242-A9F6-B0745CCA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5F3BC-0B0C-BB41-8C65-F4A14F2C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F1115-9E98-A041-9E0B-DB9FDD7F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7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75F9-B780-3849-9DC5-7452EEA2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9EFEE-0214-134A-A70A-717BED64C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B7E0F-0BDE-254E-9993-05EDB554D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1AADD-DA83-EE4E-8A4C-AF247A25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C2955-C90B-504D-949B-605A2F55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0B039-BD1A-A843-A81E-98358C63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8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B8743-6B37-0C43-97C3-16EA7DF45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CAFE7-97A3-1B43-B935-01AE71DF9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875AB-A4B0-A84D-8997-22052844F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98231-2D74-0349-9AAC-971D3A5B13C4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41ED0-A0B7-E445-804B-73A40BF7A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E4B99-150A-3A47-8D05-6C7F695E3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3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ECDD-3603-9F49-B5C7-F7EB041F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4D2F1-ECFC-F743-BAA4-24E687732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abundance is distributed over the range of body sizes in a community (the ISD) provides insight into community structure and function.</a:t>
            </a:r>
          </a:p>
        </p:txBody>
      </p:sp>
    </p:spTree>
    <p:extLst>
      <p:ext uri="{BB962C8B-B14F-4D97-AF65-F5344CB8AC3E}">
        <p14:creationId xmlns:p14="http://schemas.microsoft.com/office/powerpoint/2010/main" val="1215972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DA2E-DDDD-1D4D-9A32-60640F1F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8FC34-8170-D246-9E82-01CDCD2FB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ISDs beginning-to-end:</a:t>
            </a:r>
          </a:p>
          <a:p>
            <a:pPr lvl="1"/>
            <a:r>
              <a:rPr lang="en-US" dirty="0"/>
              <a:t>Construct ISDs for the first and last 5 years of monitoring</a:t>
            </a:r>
          </a:p>
          <a:p>
            <a:pPr lvl="1"/>
            <a:r>
              <a:rPr lang="en-US" dirty="0"/>
              <a:t>Construct the pooled ISD combining the two time periods</a:t>
            </a:r>
          </a:p>
          <a:p>
            <a:pPr lvl="1"/>
            <a:r>
              <a:rPr lang="en-US" dirty="0"/>
              <a:t>Simulate many beginning-and-end ISDs from the pooled ISD</a:t>
            </a:r>
          </a:p>
          <a:p>
            <a:pPr lvl="1"/>
            <a:r>
              <a:rPr lang="en-US" dirty="0"/>
              <a:t>Calculate degree of overlap between pairs of simulated ISDs: yields expected distribution of overlap scores if the two ISDs come from the same distribution</a:t>
            </a:r>
          </a:p>
          <a:p>
            <a:pPr lvl="1"/>
            <a:r>
              <a:rPr lang="en-US" dirty="0"/>
              <a:t>Calculate overlap of actual ISDs: if they overlap less than 95% of pairs of simulated ISDs, consider them different</a:t>
            </a:r>
          </a:p>
        </p:txBody>
      </p:sp>
    </p:spTree>
    <p:extLst>
      <p:ext uri="{BB962C8B-B14F-4D97-AF65-F5344CB8AC3E}">
        <p14:creationId xmlns:p14="http://schemas.microsoft.com/office/powerpoint/2010/main" val="284214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FD273B9-83C8-CA4A-B249-A566A4C2C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96" y="1482296"/>
            <a:ext cx="2872559" cy="2051827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3B22048-3F5C-A548-87CB-6DB4F616E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01" y="1867016"/>
            <a:ext cx="5646236" cy="4033026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DF36F5F-3E3B-F84B-9438-F60E361D1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2080" y="1533291"/>
            <a:ext cx="2872558" cy="205182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CD3A71-05F5-9F45-BE8E-2F110ECF7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99855" y="4067288"/>
            <a:ext cx="5181600" cy="24078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Left: Simulated ISDs from the combined ISD, and actual ISDs (dotted lines)</a:t>
            </a:r>
          </a:p>
          <a:p>
            <a:pPr marL="0" indent="0">
              <a:buNone/>
            </a:pPr>
            <a:r>
              <a:rPr lang="en-US" dirty="0"/>
              <a:t>Upper left:  ISDs for first and last 5 years</a:t>
            </a:r>
          </a:p>
          <a:p>
            <a:pPr marL="0" indent="0">
              <a:buNone/>
            </a:pPr>
            <a:r>
              <a:rPr lang="en-US" dirty="0"/>
              <a:t>Upper right: Distribution of overlap for sims and actual overlap (red line). </a:t>
            </a:r>
          </a:p>
          <a:p>
            <a:pPr marL="0" indent="0">
              <a:buNone/>
            </a:pPr>
            <a:r>
              <a:rPr lang="en-US" dirty="0"/>
              <a:t>Actual overlap = .92 of a max of 1.</a:t>
            </a:r>
          </a:p>
          <a:p>
            <a:pPr marL="0" indent="0">
              <a:buNone/>
            </a:pPr>
            <a:r>
              <a:rPr lang="en-US" dirty="0"/>
              <a:t>The ISD has shifted detectably, although note that it’s a very small absolute shift!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43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BD12-BE38-9F45-8FEC-4846E803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3863-63DD-564B-8BD6-44ADE66EC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Detecting </a:t>
            </a:r>
            <a:r>
              <a:rPr lang="en-US" i="1" dirty="0"/>
              <a:t>directional </a:t>
            </a:r>
            <a:r>
              <a:rPr lang="en-US" dirty="0"/>
              <a:t>shifts in the ISD:</a:t>
            </a:r>
          </a:p>
          <a:p>
            <a:pPr lvl="1"/>
            <a:r>
              <a:rPr lang="en-US" dirty="0"/>
              <a:t>A directional shift results in a change in mean per capita energy use, E/ N. </a:t>
            </a:r>
          </a:p>
          <a:p>
            <a:pPr lvl="1"/>
            <a:r>
              <a:rPr lang="en-US" dirty="0"/>
              <a:t>To compare directly to ISD comparisons, compare E/N from first and last five year periods</a:t>
            </a:r>
          </a:p>
          <a:p>
            <a:pPr lvl="1"/>
            <a:r>
              <a:rPr lang="en-US" dirty="0"/>
              <a:t>For continuous time, use GAM method as with N and E separately (see next)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779ADD3E-D0DD-F34F-98E9-B7C882DE4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787" y="3429000"/>
            <a:ext cx="3900324" cy="2785946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49AFE2C5-513F-0C4F-9B07-B12DA669C90F}"/>
              </a:ext>
            </a:extLst>
          </p:cNvPr>
          <p:cNvSpPr txBox="1">
            <a:spLocks/>
          </p:cNvSpPr>
          <p:nvPr/>
        </p:nvSpPr>
        <p:spPr>
          <a:xfrm>
            <a:off x="6817111" y="4918927"/>
            <a:ext cx="5181600" cy="2407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System Font Regular"/>
              <a:buChar char="&gt;"/>
              <a:defRPr sz="1800" b="0" i="0" kern="1200">
                <a:solidFill>
                  <a:schemeClr val="tx1"/>
                </a:solidFill>
                <a:latin typeface="Helvetica Light" panose="020B04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 Regular"/>
              <a:buChar char="&gt;"/>
              <a:defRPr sz="1600" b="0" i="0" kern="1200">
                <a:solidFill>
                  <a:schemeClr val="tx1"/>
                </a:solidFill>
                <a:latin typeface="Helvetica Light" panose="020B04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 Regular"/>
              <a:buChar char="&gt;"/>
              <a:defRPr sz="1400" b="0" i="0" kern="1200">
                <a:solidFill>
                  <a:schemeClr val="tx1"/>
                </a:solidFill>
                <a:latin typeface="Helvetica Light" panose="020B04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 Regular"/>
              <a:buChar char="&gt;"/>
              <a:defRPr sz="1200" b="0" i="0" kern="1200">
                <a:solidFill>
                  <a:schemeClr val="tx1"/>
                </a:solidFill>
                <a:latin typeface="Helvetica Light" panose="020B04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 Regular"/>
              <a:buChar char="&gt;"/>
              <a:defRPr sz="1200" b="0" i="0" kern="1200">
                <a:solidFill>
                  <a:schemeClr val="tx1"/>
                </a:solidFill>
                <a:latin typeface="Helvetica Light" panose="020B04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Boxplot of first and last 5 years mean energy</a:t>
            </a:r>
          </a:p>
          <a:p>
            <a:pPr marL="0" indent="0">
              <a:buNone/>
            </a:pPr>
            <a:r>
              <a:rPr lang="en-US" dirty="0"/>
              <a:t>Wilcoxon p = 0.031, t-test p = 0.041</a:t>
            </a:r>
          </a:p>
          <a:p>
            <a:pPr marL="0" indent="0">
              <a:buNone/>
            </a:pPr>
            <a:r>
              <a:rPr lang="en-US" dirty="0"/>
              <a:t>Means = 219, 286; ~30% increase</a:t>
            </a:r>
          </a:p>
          <a:p>
            <a:pPr marL="0" indent="0">
              <a:buNone/>
            </a:pPr>
            <a:r>
              <a:rPr lang="en-US" dirty="0"/>
              <a:t>A directional shift means E is technically decoupled from N</a:t>
            </a:r>
          </a:p>
        </p:txBody>
      </p:sp>
    </p:spTree>
    <p:extLst>
      <p:ext uri="{BB962C8B-B14F-4D97-AF65-F5344CB8AC3E}">
        <p14:creationId xmlns:p14="http://schemas.microsoft.com/office/powerpoint/2010/main" val="2365677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0F4F-FFCA-4E43-B705-DDF4D2C1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BD11A-C686-AE41-A497-533CF133A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Detecting changes in E and N:</a:t>
            </a:r>
          </a:p>
          <a:p>
            <a:pPr lvl="1"/>
            <a:r>
              <a:rPr lang="en-US" dirty="0"/>
              <a:t>Fit a GAM to E or N</a:t>
            </a:r>
          </a:p>
          <a:p>
            <a:pPr lvl="1"/>
            <a:r>
              <a:rPr lang="en-US" dirty="0"/>
              <a:t>Extract the 95% CI for the variable at the beginning and end of the timeseries</a:t>
            </a:r>
          </a:p>
          <a:p>
            <a:pPr lvl="1"/>
            <a:r>
              <a:rPr lang="en-US" dirty="0"/>
              <a:t>Yields an estimate of the change, with uncertainty</a:t>
            </a:r>
          </a:p>
          <a:p>
            <a:pPr lvl="2"/>
            <a:r>
              <a:rPr lang="en-US" dirty="0"/>
              <a:t>Not biased to 0</a:t>
            </a:r>
          </a:p>
          <a:p>
            <a:pPr lvl="2"/>
            <a:r>
              <a:rPr lang="en-US" dirty="0"/>
              <a:t>Not constrained to a linear trend</a:t>
            </a:r>
          </a:p>
          <a:p>
            <a:pPr lvl="2"/>
            <a:r>
              <a:rPr lang="en-US" dirty="0"/>
              <a:t>Intuitive estimate of the magnitude of change</a:t>
            </a:r>
          </a:p>
          <a:p>
            <a:pPr lvl="2"/>
            <a:r>
              <a:rPr lang="en-US" dirty="0"/>
              <a:t>Comparable across different absolute values for E and N</a:t>
            </a:r>
          </a:p>
        </p:txBody>
      </p:sp>
    </p:spTree>
    <p:extLst>
      <p:ext uri="{BB962C8B-B14F-4D97-AF65-F5344CB8AC3E}">
        <p14:creationId xmlns:p14="http://schemas.microsoft.com/office/powerpoint/2010/main" val="1416435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4DE3182-6AE4-604C-A4A7-070528BD9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2513"/>
            <a:ext cx="6554315" cy="4681654"/>
          </a:xfrm>
          <a:prstGeom prst="rect">
            <a:avLst/>
          </a:prstGeom>
        </p:spPr>
      </p:pic>
      <p:pic>
        <p:nvPicPr>
          <p:cNvPr id="11" name="Picture 10" descr="Chart&#10;&#10;Description automatically generated with low confidence">
            <a:extLst>
              <a:ext uri="{FF2B5EF4-FFF2-40B4-BE49-F238E27FC236}">
                <a16:creationId xmlns:a16="http://schemas.microsoft.com/office/drawing/2014/main" id="{DC7175BD-4D73-C74C-B9C9-9991ACE928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637"/>
          <a:stretch/>
        </p:blipFill>
        <p:spPr>
          <a:xfrm>
            <a:off x="6467880" y="269487"/>
            <a:ext cx="5724120" cy="4904680"/>
          </a:xfrm>
          <a:prstGeom prst="rect">
            <a:avLst/>
          </a:prstGeom>
        </p:spPr>
      </p:pic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2FDBD6DF-3B5A-FD40-9157-F727C9EC25F9}"/>
              </a:ext>
            </a:extLst>
          </p:cNvPr>
          <p:cNvSpPr txBox="1">
            <a:spLocks/>
          </p:cNvSpPr>
          <p:nvPr/>
        </p:nvSpPr>
        <p:spPr>
          <a:xfrm>
            <a:off x="686357" y="5397193"/>
            <a:ext cx="10219536" cy="2407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System Font Regular"/>
              <a:buChar char="&gt;"/>
              <a:defRPr sz="1800" b="0" i="0" kern="1200">
                <a:solidFill>
                  <a:schemeClr val="tx1"/>
                </a:solidFill>
                <a:latin typeface="Helvetica Light" panose="020B04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 Regular"/>
              <a:buChar char="&gt;"/>
              <a:defRPr sz="1600" b="0" i="0" kern="1200">
                <a:solidFill>
                  <a:schemeClr val="tx1"/>
                </a:solidFill>
                <a:latin typeface="Helvetica Light" panose="020B04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 Regular"/>
              <a:buChar char="&gt;"/>
              <a:defRPr sz="1400" b="0" i="0" kern="1200">
                <a:solidFill>
                  <a:schemeClr val="tx1"/>
                </a:solidFill>
                <a:latin typeface="Helvetica Light" panose="020B04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 Regular"/>
              <a:buChar char="&gt;"/>
              <a:defRPr sz="1200" b="0" i="0" kern="1200">
                <a:solidFill>
                  <a:schemeClr val="tx1"/>
                </a:solidFill>
                <a:latin typeface="Helvetica Light" panose="020B04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 Regular"/>
              <a:buChar char="&gt;"/>
              <a:defRPr sz="1200" b="0" i="0" kern="1200">
                <a:solidFill>
                  <a:schemeClr val="tx1"/>
                </a:solidFill>
                <a:latin typeface="Helvetica Light" panose="020B04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Left: actual values for energy, abundance, and mean energy. Right: GAM fits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913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DE3182-6AE4-604C-A4A7-070528BD94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86358" y="537118"/>
            <a:ext cx="6273304" cy="4480931"/>
          </a:xfrm>
          <a:prstGeom prst="rect">
            <a:avLst/>
          </a:prstGeom>
        </p:spPr>
      </p:pic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2FDBD6DF-3B5A-FD40-9157-F727C9EC25F9}"/>
              </a:ext>
            </a:extLst>
          </p:cNvPr>
          <p:cNvSpPr txBox="1">
            <a:spLocks/>
          </p:cNvSpPr>
          <p:nvPr/>
        </p:nvSpPr>
        <p:spPr>
          <a:xfrm>
            <a:off x="6989399" y="1573656"/>
            <a:ext cx="10219536" cy="2407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System Font Regular"/>
              <a:buChar char="&gt;"/>
              <a:defRPr sz="1800" b="0" i="0" kern="1200">
                <a:solidFill>
                  <a:schemeClr val="tx1"/>
                </a:solidFill>
                <a:latin typeface="Helvetica Light" panose="020B04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 Regular"/>
              <a:buChar char="&gt;"/>
              <a:defRPr sz="1600" b="0" i="0" kern="1200">
                <a:solidFill>
                  <a:schemeClr val="tx1"/>
                </a:solidFill>
                <a:latin typeface="Helvetica Light" panose="020B04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 Regular"/>
              <a:buChar char="&gt;"/>
              <a:defRPr sz="1400" b="0" i="0" kern="1200">
                <a:solidFill>
                  <a:schemeClr val="tx1"/>
                </a:solidFill>
                <a:latin typeface="Helvetica Light" panose="020B04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 Regular"/>
              <a:buChar char="&gt;"/>
              <a:defRPr sz="1200" b="0" i="0" kern="1200">
                <a:solidFill>
                  <a:schemeClr val="tx1"/>
                </a:solidFill>
                <a:latin typeface="Helvetica Light" panose="020B04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 Regular"/>
              <a:buChar char="&gt;"/>
              <a:defRPr sz="1200" b="0" i="0" kern="1200">
                <a:solidFill>
                  <a:schemeClr val="tx1"/>
                </a:solidFill>
                <a:latin typeface="Helvetica Light" panose="020B04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Proportional change from GAM fits. </a:t>
            </a:r>
          </a:p>
          <a:p>
            <a:pPr marL="0" indent="0">
              <a:buNone/>
            </a:pPr>
            <a:r>
              <a:rPr lang="en-US" dirty="0"/>
              <a:t>Abundance: 17% decrease (9-23% decrease)</a:t>
            </a:r>
          </a:p>
          <a:p>
            <a:pPr marL="0" indent="0">
              <a:buNone/>
            </a:pPr>
            <a:r>
              <a:rPr lang="en-US" dirty="0"/>
              <a:t>Energy: 14% increase (13-15% increase)</a:t>
            </a:r>
          </a:p>
          <a:p>
            <a:pPr marL="0" indent="0">
              <a:buNone/>
            </a:pPr>
            <a:r>
              <a:rPr lang="en-US" dirty="0"/>
              <a:t>Mean energy: 38% increase (21-57% increase)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84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C553E1A7-DC5D-AD47-B520-69D18338E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8534400" cy="609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2F2323-9A33-E942-90F0-5FB499E2912B}"/>
              </a:ext>
            </a:extLst>
          </p:cNvPr>
          <p:cNvSpPr txBox="1"/>
          <p:nvPr/>
        </p:nvSpPr>
        <p:spPr>
          <a:xfrm>
            <a:off x="7543800" y="757237"/>
            <a:ext cx="3766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energy, Wilcox p = .3, t-test p = .34</a:t>
            </a:r>
          </a:p>
          <a:p>
            <a:r>
              <a:rPr lang="en-US" dirty="0"/>
              <a:t>For abundance, .24, .27</a:t>
            </a:r>
          </a:p>
          <a:p>
            <a:r>
              <a:rPr lang="en-US" dirty="0"/>
              <a:t>For mean energy, .03, .04</a:t>
            </a:r>
          </a:p>
        </p:txBody>
      </p:sp>
    </p:spTree>
    <p:extLst>
      <p:ext uri="{BB962C8B-B14F-4D97-AF65-F5344CB8AC3E}">
        <p14:creationId xmlns:p14="http://schemas.microsoft.com/office/powerpoint/2010/main" val="1343104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84BA-F10D-D84D-B1CA-7063A7FE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31F11-F720-EA4E-B7F7-D0D4ED34A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site (New Hartford, CT) has:</a:t>
            </a:r>
          </a:p>
          <a:p>
            <a:pPr lvl="1"/>
            <a:r>
              <a:rPr lang="en-US" dirty="0"/>
              <a:t>Had the ISD shift detectably – although note that a detectable shift is still very small!</a:t>
            </a:r>
          </a:p>
          <a:p>
            <a:pPr lvl="1"/>
            <a:r>
              <a:rPr lang="en-US" dirty="0"/>
              <a:t>The shift results in a slight </a:t>
            </a:r>
            <a:r>
              <a:rPr lang="en-US" i="1" dirty="0"/>
              <a:t>increase </a:t>
            </a:r>
            <a:r>
              <a:rPr lang="en-US" dirty="0"/>
              <a:t>in mean metabolic rate</a:t>
            </a:r>
          </a:p>
          <a:p>
            <a:pPr lvl="1"/>
            <a:r>
              <a:rPr lang="en-US" dirty="0"/>
              <a:t>Using GAMs, we find a slight increase in energy use compared to a decrease in abundance. (t-tests, </a:t>
            </a:r>
            <a:r>
              <a:rPr lang="en-US" dirty="0" err="1"/>
              <a:t>etc</a:t>
            </a:r>
            <a:r>
              <a:rPr lang="en-US" dirty="0"/>
              <a:t> not significant)</a:t>
            </a:r>
          </a:p>
          <a:p>
            <a:r>
              <a:rPr lang="en-US" dirty="0"/>
              <a:t>At scale, we can ask if</a:t>
            </a:r>
          </a:p>
          <a:p>
            <a:pPr lvl="1"/>
            <a:r>
              <a:rPr lang="en-US" dirty="0"/>
              <a:t>ISDs are shifting</a:t>
            </a:r>
          </a:p>
          <a:p>
            <a:pPr lvl="1"/>
            <a:r>
              <a:rPr lang="en-US" dirty="0"/>
              <a:t>Shifting ISDs are decoupling E from N</a:t>
            </a:r>
          </a:p>
          <a:p>
            <a:pPr lvl="1"/>
            <a:r>
              <a:rPr lang="en-US" dirty="0"/>
              <a:t>E and N are increasing or decreasing, and at what magnitude</a:t>
            </a:r>
          </a:p>
        </p:txBody>
      </p:sp>
    </p:spTree>
    <p:extLst>
      <p:ext uri="{BB962C8B-B14F-4D97-AF65-F5344CB8AC3E}">
        <p14:creationId xmlns:p14="http://schemas.microsoft.com/office/powerpoint/2010/main" val="346706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D424-FF16-0D40-8E17-3ECD947A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0066E-1151-C84B-A2C0-DBACBE083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 the extent that functional traits correlate with body size, the ISD reflects the functional composition of the community</a:t>
            </a:r>
          </a:p>
          <a:p>
            <a:r>
              <a:rPr lang="en-US" dirty="0"/>
              <a:t>Peaks in the ISD may reflect unevenness in how resources (or ecological opportunity more broadly) are available to species of certain sizes or with certain traits</a:t>
            </a:r>
          </a:p>
          <a:p>
            <a:r>
              <a:rPr lang="en-US" dirty="0"/>
              <a:t>“Opportunities” might derive from fundamental biological constraints, environmental conditions, species interactions, or a mix</a:t>
            </a:r>
          </a:p>
        </p:txBody>
      </p:sp>
    </p:spTree>
    <p:extLst>
      <p:ext uri="{BB962C8B-B14F-4D97-AF65-F5344CB8AC3E}">
        <p14:creationId xmlns:p14="http://schemas.microsoft.com/office/powerpoint/2010/main" val="177795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6C77-A2BF-1E4E-8A71-EF241C4B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014FA-EE66-D64E-984C-0A540A5D3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ISD is also the key link between community-level abundance and community </a:t>
            </a:r>
            <a:r>
              <a:rPr lang="en-US" b="1" dirty="0"/>
              <a:t>function</a:t>
            </a:r>
            <a:r>
              <a:rPr lang="en-US" dirty="0"/>
              <a:t> (energy use) </a:t>
            </a:r>
          </a:p>
          <a:p>
            <a:r>
              <a:rPr lang="en-US" dirty="0"/>
              <a:t>The total energy used by an assemblage of </a:t>
            </a:r>
            <a:r>
              <a:rPr lang="en-US" i="1" dirty="0"/>
              <a:t>N </a:t>
            </a:r>
            <a:r>
              <a:rPr lang="en-US" dirty="0"/>
              <a:t>individuals depends on how large those individuals are</a:t>
            </a:r>
          </a:p>
          <a:p>
            <a:r>
              <a:rPr lang="en-US" dirty="0"/>
              <a:t>Total energy is a more direct metric of community function that total abundance, and the two metrics are not necessarily interchangeable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43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5B6C-8DA4-BA44-9545-D8269D36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2EA65-8973-134C-BC34-47B7878D7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ISDs can be used to make substantive comparisons between communities that differ in species composition, total abundance, or other particulars</a:t>
            </a:r>
          </a:p>
          <a:p>
            <a:r>
              <a:rPr lang="en-US" dirty="0"/>
              <a:t>Comparing over two communities…</a:t>
            </a:r>
          </a:p>
          <a:p>
            <a:pPr lvl="1"/>
            <a:r>
              <a:rPr lang="en-US" dirty="0"/>
              <a:t>If the distribution of niche opportunities is similar, the ISDs may be consistent even when species differ (functional analogs/replacement)</a:t>
            </a:r>
          </a:p>
          <a:p>
            <a:pPr lvl="1"/>
            <a:r>
              <a:rPr lang="en-US" dirty="0"/>
              <a:t>Divergence between the ISDs may reflect differences in the functional composition of the communities</a:t>
            </a:r>
          </a:p>
          <a:p>
            <a:pPr lvl="1"/>
            <a:r>
              <a:rPr lang="en-US" dirty="0"/>
              <a:t>Divergent ISDs may decouple total energy use from total abundance</a:t>
            </a:r>
          </a:p>
          <a:p>
            <a:r>
              <a:rPr lang="en-US" dirty="0"/>
              <a:t>Most comparisons for terrestrial animal communities have focused on cross-community comparisons, aggregating observations over time or focusing on a single snapshot for a given locale</a:t>
            </a:r>
          </a:p>
        </p:txBody>
      </p:sp>
    </p:spTree>
    <p:extLst>
      <p:ext uri="{BB962C8B-B14F-4D97-AF65-F5344CB8AC3E}">
        <p14:creationId xmlns:p14="http://schemas.microsoft.com/office/powerpoint/2010/main" val="37904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6CFE-A51D-814F-B567-19C484E5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5A1E7-4C8A-5B4D-ACE9-8F08B2E27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Temporal changes in the ISD allow us to explore if, and how, community structure and function are changing</a:t>
            </a:r>
          </a:p>
          <a:p>
            <a:r>
              <a:rPr lang="en-US" dirty="0"/>
              <a:t>If ISDs are shaped by fundamental constraints or processes, or if they are shaped by local conditions that do not change over time, they may be relatively stable</a:t>
            </a:r>
          </a:p>
          <a:p>
            <a:pPr lvl="1"/>
            <a:r>
              <a:rPr lang="en-US" dirty="0"/>
              <a:t>Species may replace each other within size classes – functional replacement</a:t>
            </a:r>
          </a:p>
          <a:p>
            <a:pPr lvl="1"/>
            <a:r>
              <a:rPr lang="en-US" dirty="0"/>
              <a:t>Changes in total energy use will be proportional to total abundance</a:t>
            </a:r>
          </a:p>
          <a:p>
            <a:r>
              <a:rPr lang="en-US" dirty="0"/>
              <a:t>However, case studies (e.g. Portal) demonstrate that habitat &amp; species shifts can correspond to reorganization of the ISD and a decoupling of the trajectories of energy use and abundance</a:t>
            </a:r>
          </a:p>
        </p:txBody>
      </p:sp>
    </p:spTree>
    <p:extLst>
      <p:ext uri="{BB962C8B-B14F-4D97-AF65-F5344CB8AC3E}">
        <p14:creationId xmlns:p14="http://schemas.microsoft.com/office/powerpoint/2010/main" val="422531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545C0-5F99-0B40-B330-2ABAFEDA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47A36-FEFC-C145-B7EC-74AF0D6D2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Terrestrial animals, including birds, may be experiencing widespread declines in abundance and body size</a:t>
            </a:r>
          </a:p>
          <a:p>
            <a:r>
              <a:rPr lang="en-US" dirty="0"/>
              <a:t>ISDs allow us to test for size shifts, decoupling of E and N, and declining energy use at the community scale</a:t>
            </a:r>
          </a:p>
          <a:p>
            <a:pPr lvl="1"/>
            <a:r>
              <a:rPr lang="en-US" dirty="0"/>
              <a:t>Strong ecological changes may affect the traits and size classes that can thrive in a community</a:t>
            </a:r>
          </a:p>
          <a:p>
            <a:pPr lvl="1"/>
            <a:r>
              <a:rPr lang="en-US" dirty="0"/>
              <a:t>If these changes systematically advantage one end of the size spectrum – e.g. size-biased exploitation – there will be a directional shift in the ISD and a decoupling of E and N</a:t>
            </a:r>
          </a:p>
          <a:p>
            <a:pPr lvl="1"/>
            <a:r>
              <a:rPr lang="en-US" dirty="0"/>
              <a:t>Changes may not disproportionately affect any size class, meaning the ISD is stable and the relationship between E and N is conserved</a:t>
            </a:r>
          </a:p>
          <a:p>
            <a:r>
              <a:rPr lang="en-US" dirty="0"/>
              <a:t>To date, size data has been scarce – but see Thibault approach!</a:t>
            </a:r>
          </a:p>
        </p:txBody>
      </p:sp>
    </p:spTree>
    <p:extLst>
      <p:ext uri="{BB962C8B-B14F-4D97-AF65-F5344CB8AC3E}">
        <p14:creationId xmlns:p14="http://schemas.microsoft.com/office/powerpoint/2010/main" val="360687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98AA-7175-7349-8E11-07A45571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37A6F-CE4B-574F-9365-A5255084C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estimated ISDs for the Breeding Bird Survey…</a:t>
            </a:r>
          </a:p>
          <a:p>
            <a:pPr marL="342900" indent="-342900">
              <a:buAutoNum type="arabicPeriod"/>
            </a:pPr>
            <a:r>
              <a:rPr lang="en-US" dirty="0"/>
              <a:t>Have ISDs remained the same from the beginning to the most recent observations, or are the ISDs from the beginning and end detectably different from each other?</a:t>
            </a:r>
          </a:p>
          <a:p>
            <a:pPr marL="800100" lvl="1" indent="-342900">
              <a:buAutoNum type="arabicPeriod"/>
            </a:pPr>
            <a:r>
              <a:rPr lang="en-US" dirty="0"/>
              <a:t>If we can’t detect differences in ISDs over time, the factors that define ISDs may transcend species-level fluctuations. These could be habitat features that are stable over time, or more fundamental biological or evolutionary constraints.</a:t>
            </a:r>
          </a:p>
          <a:p>
            <a:pPr marL="800100" lvl="1" indent="-342900">
              <a:buAutoNum type="arabicPeriod"/>
            </a:pPr>
            <a:r>
              <a:rPr lang="en-US" dirty="0"/>
              <a:t>If the ISDs do differ from beginning to end, the changes may reflect changes in the functional composition of the community…</a:t>
            </a:r>
          </a:p>
          <a:p>
            <a:pPr marL="800100" lvl="1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7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98AA-7175-7349-8E11-07A45571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37A6F-CE4B-574F-9365-A5255084C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estimated ISDs for the Breeding Bird Survey…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If and where ISDs have changed, do the changes consistently favor one end of the size spectrum?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Consistent </a:t>
            </a:r>
            <a:r>
              <a:rPr lang="en-US" i="1" dirty="0"/>
              <a:t>declines </a:t>
            </a:r>
            <a:r>
              <a:rPr lang="en-US" dirty="0"/>
              <a:t>could be consistent with size-biased extinctions (although BBS may be on the other end of a disturbance-recovery trajectory, resulting in </a:t>
            </a:r>
            <a:r>
              <a:rPr lang="en-US" i="1" dirty="0"/>
              <a:t>increases</a:t>
            </a:r>
            <a:r>
              <a:rPr lang="en-US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Changes that disproportionately impact one end of the size spectrum decouple E from N.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78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98AA-7175-7349-8E11-07A45571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37A6F-CE4B-574F-9365-A5255084C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estimated ISDs for the Breeding Bird Survey…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dirty="0"/>
              <a:t>What are the general trends in energy use and abundance from beginning to end of monitoring?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3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DF0773C-8C2E-7A4C-B4FD-A578108CB816}" vid="{C098504F-0043-954D-85F2-0E07B6B55F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1196</Words>
  <Application>Microsoft Macintosh PowerPoint</Application>
  <PresentationFormat>Widescreen</PresentationFormat>
  <Paragraphs>80</Paragraphs>
  <Slides>17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Helvetica Light</vt:lpstr>
      <vt:lpstr>System Font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Diaz,Renata M</dc:creator>
  <cp:lastModifiedBy>Diaz,Renata M</cp:lastModifiedBy>
  <cp:revision>19</cp:revision>
  <dcterms:created xsi:type="dcterms:W3CDTF">2021-02-08T17:28:08Z</dcterms:created>
  <dcterms:modified xsi:type="dcterms:W3CDTF">2021-02-09T18:18:08Z</dcterms:modified>
</cp:coreProperties>
</file>