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4" r:id="rId11"/>
    <p:sldId id="269" r:id="rId12"/>
    <p:sldId id="266" r:id="rId13"/>
    <p:sldId id="267" r:id="rId14"/>
    <p:sldId id="270" r:id="rId15"/>
    <p:sldId id="271" r:id="rId16"/>
    <p:sldId id="27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z,Renata M" initials="DM" lastIdx="5" clrIdx="0">
    <p:extLst>
      <p:ext uri="{19B8F6BF-5375-455C-9EA6-DF929625EA0E}">
        <p15:presenceInfo xmlns:p15="http://schemas.microsoft.com/office/powerpoint/2012/main" userId="S::diaz.renata@ufl.edu::887f1fd4-2761-4d05-a769-649c729a9d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77"/>
    <p:restoredTop sz="96364"/>
  </p:normalViewPr>
  <p:slideViewPr>
    <p:cSldViewPr snapToGrid="0" snapToObjects="1">
      <p:cViewPr varScale="1">
        <p:scale>
          <a:sx n="48" d="100"/>
          <a:sy n="48" d="100"/>
        </p:scale>
        <p:origin x="200" y="2376"/>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8T08:40:21.044" idx="2">
    <p:pos x="10" y="10"/>
    <p:text>The drift thing is nontrivial. I don't think there is support here to parameterize a neutral model. Some ideas are to 1) do a kind of quasi neutral model where new individuals are equally likely to be of any body size, or 2) do a beta diversity inspired null model where we preserve species population dynamics but shuffle the species labels, approximating if the population dynamics and turnover had played out but orthogonal to the trait axis, except I think that's not quite orthogonal. </p:text>
    <p:extLst>
      <p:ext uri="{C676402C-5697-4E1C-873F-D02D1690AC5C}">
        <p15:threadingInfo xmlns:p15="http://schemas.microsoft.com/office/powerpoint/2012/main" timeZoneBias="300"/>
      </p:ext>
    </p:extLst>
  </p:cm>
  <p:cm authorId="1" dt="2021-02-28T08:42:59.179" idx="3">
    <p:pos x="106" y="106"/>
    <p:text>The wrong null model is worse than no null model.</p:text>
    <p:extLst>
      <p:ext uri="{C676402C-5697-4E1C-873F-D02D1690AC5C}">
        <p15:threadingInfo xmlns:p15="http://schemas.microsoft.com/office/powerpoint/2012/main" timeZoneBias="300"/>
      </p:ext>
    </p:extLst>
  </p:cm>
  <p:cm authorId="1" dt="2021-02-28T08:43:38.411" idx="4">
    <p:pos x="202" y="202"/>
    <p:text>You may not be able to null model yourself out of the change question, but possibly the direction of the change? Reshuffling, do we find increases/decreases in the mean body size that differ from the observation? But again, not sure. </p:text>
    <p:extLst>
      <p:ext uri="{C676402C-5697-4E1C-873F-D02D1690AC5C}">
        <p15:threadingInfo xmlns:p15="http://schemas.microsoft.com/office/powerpoint/2012/main" timeZoneBias="300"/>
      </p:ext>
    </p:extLst>
  </p:cm>
  <p:cm authorId="1" dt="2021-02-28T08:45:52.023" idx="5">
    <p:pos x="298" y="298"/>
    <p:text>Would be MUCH more comfortable not trying to address drift.</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28T08:38:04.182" idx="1">
    <p:pos x="10" y="10"/>
    <p:text>This is too precise of an estimate of the ur-ISD. Consider taking many 10yr samples from the whole and pooling them and then repeating. Or just something to get variation around the urISD. You don't need so many draws from each ur ISD because given the annual Ns observed in BBS you are getting a pretty tight estimate of the actual distribution.</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50" b="0" i="0">
                <a:latin typeface="Helvetica Light" panose="020B0403020202020204" pitchFamily="34" charset="0"/>
              </a:defRPr>
            </a:lvl1pPr>
          </a:lstStyle>
          <a:p>
            <a:endParaRPr lang="en-US" sz="1050">
              <a:latin typeface="Helvetica Light" panose="020B0403020202020204" pitchFamily="34"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50" b="0" i="0">
                <a:latin typeface="Helvetica Light" panose="020B0403020202020204" pitchFamily="34" charset="0"/>
              </a:defRPr>
            </a:lvl1pPr>
          </a:lstStyle>
          <a:p>
            <a:fld id="{019DD578-F4A9-054D-8A17-9071F0B54C2D}" type="datetimeFigureOut">
              <a:rPr lang="en-US" smtClean="0"/>
              <a:pPr/>
              <a:t>2/28/21</a:t>
            </a:fld>
            <a:endParaRPr lang="en-US">
              <a:latin typeface="Helvetica Light" panose="020B0403020202020204" pitchFamily="34" charset="0"/>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50" b="0" i="0">
                <a:latin typeface="Helvetica Light" panose="020B0403020202020204" pitchFamily="34" charset="0"/>
              </a:defRPr>
            </a:lvl1pPr>
          </a:lstStyle>
          <a:p>
            <a:endParaRPr lang="en-US" sz="1050">
              <a:latin typeface="Helvetica Light" panose="020B0403020202020204" pitchFamily="34" charset="0"/>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50" b="0" i="0">
                <a:latin typeface="Helvetica Light" panose="020B0403020202020204" pitchFamily="34" charset="0"/>
              </a:defRPr>
            </a:lvl1pPr>
          </a:lstStyle>
          <a:p>
            <a:fld id="{619BB24C-F20B-5049-8E78-98CAE157634C}" type="slidenum">
              <a:rPr lang="en-US" smtClean="0"/>
              <a:pPr/>
              <a:t>‹#›</a:t>
            </a:fld>
            <a:endParaRPr lang="en-US">
              <a:latin typeface="Helvetica Light" panose="020B0403020202020204" pitchFamily="34" charset="0"/>
            </a:endParaRPr>
          </a:p>
        </p:txBody>
      </p:sp>
    </p:spTree>
    <p:extLst>
      <p:ext uri="{BB962C8B-B14F-4D97-AF65-F5344CB8AC3E}">
        <p14:creationId xmlns:p14="http://schemas.microsoft.com/office/powerpoint/2010/main" val="3685720123"/>
      </p:ext>
    </p:extLst>
  </p:cSld>
  <p:clrMap bg1="lt1" tx1="dk1" bg2="lt2" tx2="dk2" accent1="accent1" accent2="accent2" accent3="accent3" accent4="accent4" accent5="accent5" accent6="accent6" hlink="hlink" folHlink="folHlink"/>
  <p:notesStyle>
    <a:lvl1pPr marL="0" algn="l" defTabSz="914400" rtl="0" eaLnBrk="1" latinLnBrk="0" hangingPunct="1">
      <a:defRPr sz="1050" b="0" i="0" kern="1200">
        <a:solidFill>
          <a:schemeClr val="tx1"/>
        </a:solidFill>
        <a:latin typeface="Helvetica Light" panose="020B0403020202020204" pitchFamily="34" charset="0"/>
        <a:ea typeface="+mn-ea"/>
        <a:cs typeface="+mn-cs"/>
      </a:defRPr>
    </a:lvl1pPr>
    <a:lvl2pPr marL="457200" algn="l" defTabSz="914400" rtl="0" eaLnBrk="1" latinLnBrk="0" hangingPunct="1">
      <a:defRPr sz="1050" b="0" i="0" kern="1200">
        <a:solidFill>
          <a:schemeClr val="tx1"/>
        </a:solidFill>
        <a:latin typeface="Helvetica Light" panose="020B0403020202020204" pitchFamily="34" charset="0"/>
        <a:ea typeface="+mn-ea"/>
        <a:cs typeface="+mn-cs"/>
      </a:defRPr>
    </a:lvl2pPr>
    <a:lvl3pPr marL="914400" algn="l" defTabSz="914400" rtl="0" eaLnBrk="1" latinLnBrk="0" hangingPunct="1">
      <a:defRPr sz="1050" b="0" i="0" kern="1200">
        <a:solidFill>
          <a:schemeClr val="tx1"/>
        </a:solidFill>
        <a:latin typeface="Helvetica Light" panose="020B0403020202020204" pitchFamily="34" charset="0"/>
        <a:ea typeface="+mn-ea"/>
        <a:cs typeface="+mn-cs"/>
      </a:defRPr>
    </a:lvl3pPr>
    <a:lvl4pPr marL="1371600" algn="l" defTabSz="914400" rtl="0" eaLnBrk="1" latinLnBrk="0" hangingPunct="1">
      <a:defRPr sz="1050" b="0" i="0" kern="1200">
        <a:solidFill>
          <a:schemeClr val="tx1"/>
        </a:solidFill>
        <a:latin typeface="Helvetica Light" panose="020B0403020202020204" pitchFamily="34" charset="0"/>
        <a:ea typeface="+mn-ea"/>
        <a:cs typeface="+mn-cs"/>
      </a:defRPr>
    </a:lvl4pPr>
    <a:lvl5pPr marL="1828800" algn="l" defTabSz="914400" rtl="0" eaLnBrk="1" latinLnBrk="0" hangingPunct="1">
      <a:defRPr sz="1050" b="0" i="0" kern="1200">
        <a:solidFill>
          <a:schemeClr val="tx1"/>
        </a:solidFill>
        <a:latin typeface="Helvetica Light" panose="020B0403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Drift, operating over time and in the absence of processes maintaining a stable ISD, may also result in size shifts and potentially a decoupling of E and N</a:t>
            </a:r>
          </a:p>
          <a:p>
            <a:endParaRPr lang="en-US" dirty="0"/>
          </a:p>
        </p:txBody>
      </p:sp>
      <p:sp>
        <p:nvSpPr>
          <p:cNvPr id="4" name="Slide Number Placeholder 3"/>
          <p:cNvSpPr>
            <a:spLocks noGrp="1"/>
          </p:cNvSpPr>
          <p:nvPr>
            <p:ph type="sldNum" sz="quarter" idx="5"/>
          </p:nvPr>
        </p:nvSpPr>
        <p:spPr/>
        <p:txBody>
          <a:bodyPr/>
          <a:lstStyle/>
          <a:p>
            <a:fld id="{619BB24C-F20B-5049-8E78-98CAE157634C}" type="slidenum">
              <a:rPr lang="en-US" smtClean="0"/>
              <a:pPr/>
              <a:t>5</a:t>
            </a:fld>
            <a:endParaRPr lang="en-US">
              <a:latin typeface="Helvetica Light" panose="020B0403020202020204" pitchFamily="34" charset="0"/>
            </a:endParaRPr>
          </a:p>
        </p:txBody>
      </p:sp>
    </p:spTree>
    <p:extLst>
      <p:ext uri="{BB962C8B-B14F-4D97-AF65-F5344CB8AC3E}">
        <p14:creationId xmlns:p14="http://schemas.microsoft.com/office/powerpoint/2010/main" val="275078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4ED9-DDA4-8A4E-B0B4-2801D566E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A1D910-D5C9-014A-A329-E3CBC0ED5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F245BE-14D0-F24A-B78B-89AE54A3B9CA}"/>
              </a:ext>
            </a:extLst>
          </p:cNvPr>
          <p:cNvSpPr>
            <a:spLocks noGrp="1"/>
          </p:cNvSpPr>
          <p:nvPr>
            <p:ph type="dt" sz="half" idx="10"/>
          </p:nvPr>
        </p:nvSpPr>
        <p:spPr/>
        <p:txBody>
          <a:bodyPr/>
          <a:lstStyle/>
          <a:p>
            <a:fld id="{3A898231-2D74-0349-9AAC-971D3A5B13C4}" type="datetimeFigureOut">
              <a:rPr lang="en-US" smtClean="0"/>
              <a:t>2/28/21</a:t>
            </a:fld>
            <a:endParaRPr lang="en-US"/>
          </a:p>
        </p:txBody>
      </p:sp>
      <p:sp>
        <p:nvSpPr>
          <p:cNvPr id="5" name="Footer Placeholder 4">
            <a:extLst>
              <a:ext uri="{FF2B5EF4-FFF2-40B4-BE49-F238E27FC236}">
                <a16:creationId xmlns:a16="http://schemas.microsoft.com/office/drawing/2014/main" id="{C5E457BE-DF48-A044-82F8-A9027FDD5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74746-2286-D441-993A-6FBE61969DAB}"/>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348550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A2D2-C1B1-8C48-888F-DEDCF2E7C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B4BBF2-E015-2744-903C-B7CD1A341B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0343D-91AB-914B-807A-83A128E064AF}"/>
              </a:ext>
            </a:extLst>
          </p:cNvPr>
          <p:cNvSpPr>
            <a:spLocks noGrp="1"/>
          </p:cNvSpPr>
          <p:nvPr>
            <p:ph type="dt" sz="half" idx="10"/>
          </p:nvPr>
        </p:nvSpPr>
        <p:spPr/>
        <p:txBody>
          <a:bodyPr/>
          <a:lstStyle/>
          <a:p>
            <a:fld id="{3A898231-2D74-0349-9AAC-971D3A5B13C4}" type="datetimeFigureOut">
              <a:rPr lang="en-US" smtClean="0"/>
              <a:t>2/28/21</a:t>
            </a:fld>
            <a:endParaRPr lang="en-US"/>
          </a:p>
        </p:txBody>
      </p:sp>
      <p:sp>
        <p:nvSpPr>
          <p:cNvPr id="5" name="Footer Placeholder 4">
            <a:extLst>
              <a:ext uri="{FF2B5EF4-FFF2-40B4-BE49-F238E27FC236}">
                <a16:creationId xmlns:a16="http://schemas.microsoft.com/office/drawing/2014/main" id="{D830E586-A05D-B847-9703-E1B29C719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67A35-7C96-EC46-A834-4AB201CD32BF}"/>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241207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F9FB7-7BE6-6E44-8249-9BD4E87C9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EAD85-AEDA-D342-B2E1-DC49DAEFB7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D2AD8-8B0C-BF41-A2CE-722A571F4A23}"/>
              </a:ext>
            </a:extLst>
          </p:cNvPr>
          <p:cNvSpPr>
            <a:spLocks noGrp="1"/>
          </p:cNvSpPr>
          <p:nvPr>
            <p:ph type="dt" sz="half" idx="10"/>
          </p:nvPr>
        </p:nvSpPr>
        <p:spPr/>
        <p:txBody>
          <a:bodyPr/>
          <a:lstStyle/>
          <a:p>
            <a:fld id="{3A898231-2D74-0349-9AAC-971D3A5B13C4}" type="datetimeFigureOut">
              <a:rPr lang="en-US" smtClean="0"/>
              <a:t>2/28/21</a:t>
            </a:fld>
            <a:endParaRPr lang="en-US"/>
          </a:p>
        </p:txBody>
      </p:sp>
      <p:sp>
        <p:nvSpPr>
          <p:cNvPr id="5" name="Footer Placeholder 4">
            <a:extLst>
              <a:ext uri="{FF2B5EF4-FFF2-40B4-BE49-F238E27FC236}">
                <a16:creationId xmlns:a16="http://schemas.microsoft.com/office/drawing/2014/main" id="{938B3AD3-1BFC-894B-9DBF-9DDEA4D3C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8679C-EB04-9B42-897E-91657712B78D}"/>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265880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08D0-60ED-364A-884C-0CB98B5658AC}"/>
              </a:ext>
            </a:extLst>
          </p:cNvPr>
          <p:cNvSpPr>
            <a:spLocks noGrp="1"/>
          </p:cNvSpPr>
          <p:nvPr>
            <p:ph type="title"/>
          </p:nvPr>
        </p:nvSpPr>
        <p:spPr/>
        <p:txBody>
          <a:bodyPr/>
          <a:lstStyle>
            <a:lvl1pPr>
              <a:defRPr sz="3200" b="0" i="0">
                <a:latin typeface="Helvetica Light" panose="020B0403020202020204"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FA0CBF-6555-2444-949F-ED2C3ADDDFD7}"/>
              </a:ext>
            </a:extLst>
          </p:cNvPr>
          <p:cNvSpPr>
            <a:spLocks noGrp="1"/>
          </p:cNvSpPr>
          <p:nvPr>
            <p:ph idx="1"/>
          </p:nvPr>
        </p:nvSpPr>
        <p:spPr/>
        <p:txBody>
          <a:bodyPr/>
          <a:lstStyle>
            <a:lvl1pPr>
              <a:buFont typeface="System Font Regular"/>
              <a:buChar char="&gt;"/>
              <a:defRPr sz="1800" b="0" i="0">
                <a:latin typeface="Helvetica Light" panose="020B0403020202020204" pitchFamily="34" charset="0"/>
              </a:defRPr>
            </a:lvl1pPr>
            <a:lvl2pPr>
              <a:buFont typeface="System Font Regular"/>
              <a:buChar char="&gt;"/>
              <a:defRPr sz="1600" b="0" i="0">
                <a:latin typeface="Helvetica Light" panose="020B0403020202020204" pitchFamily="34" charset="0"/>
              </a:defRPr>
            </a:lvl2pPr>
            <a:lvl3pPr>
              <a:buFont typeface="System Font Regular"/>
              <a:buChar char="&gt;"/>
              <a:defRPr sz="1400" b="0" i="0">
                <a:latin typeface="Helvetica Light" panose="020B0403020202020204" pitchFamily="34" charset="0"/>
              </a:defRPr>
            </a:lvl3pPr>
            <a:lvl4pPr>
              <a:buFont typeface="System Font Regular"/>
              <a:buChar char="&gt;"/>
              <a:defRPr sz="1200" b="0" i="0">
                <a:latin typeface="Helvetica Light" panose="020B0403020202020204" pitchFamily="34" charset="0"/>
              </a:defRPr>
            </a:lvl4pPr>
            <a:lvl5pPr>
              <a:buFont typeface="System Font Regular"/>
              <a:buChar char="&gt;"/>
              <a:defRPr sz="1200" b="0" i="0">
                <a:latin typeface="Helvetica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B106FCF-AD8A-714C-978D-3DAAEB00F9BF}"/>
              </a:ext>
            </a:extLst>
          </p:cNvPr>
          <p:cNvSpPr>
            <a:spLocks noGrp="1"/>
          </p:cNvSpPr>
          <p:nvPr>
            <p:ph type="dt" sz="half" idx="10"/>
          </p:nvPr>
        </p:nvSpPr>
        <p:spPr/>
        <p:txBody>
          <a:bodyPr/>
          <a:lstStyle>
            <a:lvl1pPr>
              <a:defRPr sz="1000" b="0" i="0">
                <a:latin typeface="Helvetica Light" panose="020B0403020202020204" pitchFamily="34" charset="0"/>
              </a:defRPr>
            </a:lvl1pPr>
          </a:lstStyle>
          <a:p>
            <a:fld id="{3A898231-2D74-0349-9AAC-971D3A5B13C4}" type="datetimeFigureOut">
              <a:rPr lang="en-US" smtClean="0"/>
              <a:pPr/>
              <a:t>2/28/21</a:t>
            </a:fld>
            <a:endParaRPr lang="en-US" sz="1000">
              <a:latin typeface="Helvetica Light" panose="020B0403020202020204" pitchFamily="34" charset="0"/>
            </a:endParaRPr>
          </a:p>
        </p:txBody>
      </p:sp>
      <p:sp>
        <p:nvSpPr>
          <p:cNvPr id="5" name="Footer Placeholder 4">
            <a:extLst>
              <a:ext uri="{FF2B5EF4-FFF2-40B4-BE49-F238E27FC236}">
                <a16:creationId xmlns:a16="http://schemas.microsoft.com/office/drawing/2014/main" id="{C7C19230-BD33-FF45-9C82-313C26296493}"/>
              </a:ext>
            </a:extLst>
          </p:cNvPr>
          <p:cNvSpPr>
            <a:spLocks noGrp="1"/>
          </p:cNvSpPr>
          <p:nvPr>
            <p:ph type="ftr" sz="quarter" idx="11"/>
          </p:nvPr>
        </p:nvSpPr>
        <p:spPr/>
        <p:txBody>
          <a:bodyPr/>
          <a:lstStyle>
            <a:lvl1pPr>
              <a:defRPr sz="1000" b="0" i="0">
                <a:latin typeface="Helvetica Light" panose="020B0403020202020204" pitchFamily="34" charset="0"/>
              </a:defRPr>
            </a:lvl1pPr>
          </a:lstStyle>
          <a:p>
            <a:endParaRPr lang="en-US" sz="1000">
              <a:latin typeface="Helvetica Light" panose="020B0403020202020204" pitchFamily="34" charset="0"/>
            </a:endParaRPr>
          </a:p>
        </p:txBody>
      </p:sp>
      <p:sp>
        <p:nvSpPr>
          <p:cNvPr id="6" name="Slide Number Placeholder 5">
            <a:extLst>
              <a:ext uri="{FF2B5EF4-FFF2-40B4-BE49-F238E27FC236}">
                <a16:creationId xmlns:a16="http://schemas.microsoft.com/office/drawing/2014/main" id="{DCA57F60-7DBD-9041-AC4C-29E75E366355}"/>
              </a:ext>
            </a:extLst>
          </p:cNvPr>
          <p:cNvSpPr>
            <a:spLocks noGrp="1"/>
          </p:cNvSpPr>
          <p:nvPr>
            <p:ph type="sldNum" sz="quarter" idx="12"/>
          </p:nvPr>
        </p:nvSpPr>
        <p:spPr/>
        <p:txBody>
          <a:bodyPr/>
          <a:lstStyle>
            <a:lvl1pPr>
              <a:defRPr sz="1000" b="0" i="0">
                <a:latin typeface="Helvetica Light" panose="020B0403020202020204" pitchFamily="34" charset="0"/>
              </a:defRPr>
            </a:lvl1pPr>
          </a:lstStyle>
          <a:p>
            <a:fld id="{FB811FF9-7C9C-0842-A352-EDF2714F71A0}" type="slidenum">
              <a:rPr lang="en-US" smtClean="0"/>
              <a:pPr/>
              <a:t>‹#›</a:t>
            </a:fld>
            <a:endParaRPr lang="en-US" sz="1000">
              <a:latin typeface="Helvetica Light" panose="020B0403020202020204" pitchFamily="34" charset="0"/>
            </a:endParaRPr>
          </a:p>
        </p:txBody>
      </p:sp>
    </p:spTree>
    <p:extLst>
      <p:ext uri="{BB962C8B-B14F-4D97-AF65-F5344CB8AC3E}">
        <p14:creationId xmlns:p14="http://schemas.microsoft.com/office/powerpoint/2010/main" val="107147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EA02-EEA6-3340-BA65-A0285EF7DF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B66AEDC-919A-4640-86B5-9A4F7FA90F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97AB94-5798-AD47-AD81-FB28BC34DAD6}"/>
              </a:ext>
            </a:extLst>
          </p:cNvPr>
          <p:cNvSpPr>
            <a:spLocks noGrp="1"/>
          </p:cNvSpPr>
          <p:nvPr>
            <p:ph type="dt" sz="half" idx="10"/>
          </p:nvPr>
        </p:nvSpPr>
        <p:spPr/>
        <p:txBody>
          <a:bodyPr/>
          <a:lstStyle/>
          <a:p>
            <a:fld id="{3A898231-2D74-0349-9AAC-971D3A5B13C4}" type="datetimeFigureOut">
              <a:rPr lang="en-US" smtClean="0"/>
              <a:t>2/28/21</a:t>
            </a:fld>
            <a:endParaRPr lang="en-US"/>
          </a:p>
        </p:txBody>
      </p:sp>
      <p:sp>
        <p:nvSpPr>
          <p:cNvPr id="5" name="Footer Placeholder 4">
            <a:extLst>
              <a:ext uri="{FF2B5EF4-FFF2-40B4-BE49-F238E27FC236}">
                <a16:creationId xmlns:a16="http://schemas.microsoft.com/office/drawing/2014/main" id="{23F7E70A-A1AC-3E48-B1D7-4F42634A6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E9F2E-CCB4-154A-8462-0A8D149FD092}"/>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182549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2CB6-F887-0C4E-9C2F-5DBBE6C5FF01}"/>
              </a:ext>
            </a:extLst>
          </p:cNvPr>
          <p:cNvSpPr>
            <a:spLocks noGrp="1"/>
          </p:cNvSpPr>
          <p:nvPr>
            <p:ph type="title"/>
          </p:nvPr>
        </p:nvSpPr>
        <p:spPr/>
        <p:txBody>
          <a:bodyPr/>
          <a:lstStyle>
            <a:lvl1pPr>
              <a:defRPr sz="3200" b="0" i="0">
                <a:latin typeface="Helvetica Light" panose="020B0403020202020204"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AB02BC8-FFB4-F248-A509-BEF2AB81E573}"/>
              </a:ext>
            </a:extLst>
          </p:cNvPr>
          <p:cNvSpPr>
            <a:spLocks noGrp="1"/>
          </p:cNvSpPr>
          <p:nvPr>
            <p:ph sz="half" idx="1"/>
          </p:nvPr>
        </p:nvSpPr>
        <p:spPr>
          <a:xfrm>
            <a:off x="838200" y="1825625"/>
            <a:ext cx="5181600" cy="4351338"/>
          </a:xfrm>
        </p:spPr>
        <p:txBody>
          <a:bodyPr/>
          <a:lstStyle>
            <a:lvl1pPr>
              <a:defRPr sz="1800" b="0" i="0">
                <a:latin typeface="Helvetica Light" panose="020B0403020202020204" pitchFamily="34" charset="0"/>
              </a:defRPr>
            </a:lvl1pPr>
            <a:lvl2pPr>
              <a:defRPr sz="1600" b="0" i="0">
                <a:latin typeface="Helvetica Light" panose="020B0403020202020204" pitchFamily="34" charset="0"/>
              </a:defRPr>
            </a:lvl2pPr>
            <a:lvl3pPr>
              <a:defRPr sz="1400" b="0" i="0">
                <a:latin typeface="Helvetica Light" panose="020B0403020202020204" pitchFamily="34" charset="0"/>
              </a:defRPr>
            </a:lvl3pPr>
            <a:lvl4pPr>
              <a:defRPr sz="1200" b="0" i="0">
                <a:latin typeface="Helvetica Light" panose="020B0403020202020204" pitchFamily="34" charset="0"/>
              </a:defRPr>
            </a:lvl4pPr>
            <a:lvl5pPr>
              <a:defRPr sz="1200" b="0" i="0">
                <a:latin typeface="Helvetica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08A95C3-50D1-C34E-9DB1-98A52E058C2C}"/>
              </a:ext>
            </a:extLst>
          </p:cNvPr>
          <p:cNvSpPr>
            <a:spLocks noGrp="1"/>
          </p:cNvSpPr>
          <p:nvPr>
            <p:ph sz="half" idx="2"/>
          </p:nvPr>
        </p:nvSpPr>
        <p:spPr>
          <a:xfrm>
            <a:off x="6172200" y="1825625"/>
            <a:ext cx="5181600" cy="4351338"/>
          </a:xfrm>
        </p:spPr>
        <p:txBody>
          <a:bodyPr/>
          <a:lstStyle>
            <a:lvl1pPr>
              <a:defRPr sz="1800" b="0" i="0">
                <a:latin typeface="Helvetica Light" panose="020B0403020202020204" pitchFamily="34" charset="0"/>
              </a:defRPr>
            </a:lvl1pPr>
            <a:lvl2pPr>
              <a:defRPr sz="1600" b="0" i="0">
                <a:latin typeface="Helvetica Light" panose="020B0403020202020204" pitchFamily="34" charset="0"/>
              </a:defRPr>
            </a:lvl2pPr>
            <a:lvl3pPr>
              <a:defRPr sz="1400" b="0" i="0">
                <a:latin typeface="Helvetica Light" panose="020B0403020202020204" pitchFamily="34" charset="0"/>
              </a:defRPr>
            </a:lvl3pPr>
            <a:lvl4pPr>
              <a:defRPr sz="1200" b="0" i="0">
                <a:latin typeface="Helvetica Light" panose="020B0403020202020204" pitchFamily="34" charset="0"/>
              </a:defRPr>
            </a:lvl4pPr>
            <a:lvl5pPr>
              <a:defRPr sz="1200" b="0" i="0">
                <a:latin typeface="Helvetica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ED0622-7D85-7F45-AD83-E6D9922DFCB3}"/>
              </a:ext>
            </a:extLst>
          </p:cNvPr>
          <p:cNvSpPr>
            <a:spLocks noGrp="1"/>
          </p:cNvSpPr>
          <p:nvPr>
            <p:ph type="dt" sz="half" idx="10"/>
          </p:nvPr>
        </p:nvSpPr>
        <p:spPr/>
        <p:txBody>
          <a:bodyPr/>
          <a:lstStyle>
            <a:lvl1pPr>
              <a:defRPr sz="1000" b="0" i="0">
                <a:latin typeface="Helvetica Light" panose="020B0403020202020204" pitchFamily="34" charset="0"/>
              </a:defRPr>
            </a:lvl1pPr>
          </a:lstStyle>
          <a:p>
            <a:fld id="{3A898231-2D74-0349-9AAC-971D3A5B13C4}" type="datetimeFigureOut">
              <a:rPr lang="en-US" smtClean="0"/>
              <a:pPr/>
              <a:t>2/28/21</a:t>
            </a:fld>
            <a:endParaRPr lang="en-US" sz="1000">
              <a:latin typeface="Helvetica Light" panose="020B0403020202020204" pitchFamily="34" charset="0"/>
            </a:endParaRPr>
          </a:p>
        </p:txBody>
      </p:sp>
      <p:sp>
        <p:nvSpPr>
          <p:cNvPr id="6" name="Footer Placeholder 5">
            <a:extLst>
              <a:ext uri="{FF2B5EF4-FFF2-40B4-BE49-F238E27FC236}">
                <a16:creationId xmlns:a16="http://schemas.microsoft.com/office/drawing/2014/main" id="{F9ACF75F-BAB5-044A-BAF3-C80163D6BED5}"/>
              </a:ext>
            </a:extLst>
          </p:cNvPr>
          <p:cNvSpPr>
            <a:spLocks noGrp="1"/>
          </p:cNvSpPr>
          <p:nvPr>
            <p:ph type="ftr" sz="quarter" idx="11"/>
          </p:nvPr>
        </p:nvSpPr>
        <p:spPr/>
        <p:txBody>
          <a:bodyPr/>
          <a:lstStyle>
            <a:lvl1pPr>
              <a:defRPr sz="1000" b="0" i="0">
                <a:latin typeface="Helvetica Light" panose="020B0403020202020204" pitchFamily="34" charset="0"/>
              </a:defRPr>
            </a:lvl1pPr>
          </a:lstStyle>
          <a:p>
            <a:endParaRPr lang="en-US" sz="1000">
              <a:latin typeface="Helvetica Light" panose="020B0403020202020204" pitchFamily="34" charset="0"/>
            </a:endParaRPr>
          </a:p>
        </p:txBody>
      </p:sp>
      <p:sp>
        <p:nvSpPr>
          <p:cNvPr id="7" name="Slide Number Placeholder 6">
            <a:extLst>
              <a:ext uri="{FF2B5EF4-FFF2-40B4-BE49-F238E27FC236}">
                <a16:creationId xmlns:a16="http://schemas.microsoft.com/office/drawing/2014/main" id="{84AB0FEC-8FEB-8746-A5C5-2A9AE9C5BFFA}"/>
              </a:ext>
            </a:extLst>
          </p:cNvPr>
          <p:cNvSpPr>
            <a:spLocks noGrp="1"/>
          </p:cNvSpPr>
          <p:nvPr>
            <p:ph type="sldNum" sz="quarter" idx="12"/>
          </p:nvPr>
        </p:nvSpPr>
        <p:spPr/>
        <p:txBody>
          <a:bodyPr/>
          <a:lstStyle>
            <a:lvl1pPr>
              <a:defRPr sz="1000" b="0" i="0">
                <a:latin typeface="Helvetica Light" panose="020B0403020202020204" pitchFamily="34" charset="0"/>
              </a:defRPr>
            </a:lvl1pPr>
          </a:lstStyle>
          <a:p>
            <a:fld id="{FB811FF9-7C9C-0842-A352-EDF2714F71A0}" type="slidenum">
              <a:rPr lang="en-US" smtClean="0"/>
              <a:pPr/>
              <a:t>‹#›</a:t>
            </a:fld>
            <a:endParaRPr lang="en-US" sz="1000">
              <a:latin typeface="Helvetica Light" panose="020B0403020202020204" pitchFamily="34" charset="0"/>
            </a:endParaRPr>
          </a:p>
        </p:txBody>
      </p:sp>
    </p:spTree>
    <p:extLst>
      <p:ext uri="{BB962C8B-B14F-4D97-AF65-F5344CB8AC3E}">
        <p14:creationId xmlns:p14="http://schemas.microsoft.com/office/powerpoint/2010/main" val="2141142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BA5B-014B-474F-A319-DD5C223DAE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383974-6F1D-5F44-807A-772AC638F8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F6AE99-0263-9744-BB08-418DF2534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1CDE40-3D54-A149-A446-C3468623B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339FA0-8999-914B-8605-3A9794612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F14F8-67D7-AD44-842B-74F25D45E25A}"/>
              </a:ext>
            </a:extLst>
          </p:cNvPr>
          <p:cNvSpPr>
            <a:spLocks noGrp="1"/>
          </p:cNvSpPr>
          <p:nvPr>
            <p:ph type="dt" sz="half" idx="10"/>
          </p:nvPr>
        </p:nvSpPr>
        <p:spPr/>
        <p:txBody>
          <a:bodyPr/>
          <a:lstStyle/>
          <a:p>
            <a:fld id="{3A898231-2D74-0349-9AAC-971D3A5B13C4}" type="datetimeFigureOut">
              <a:rPr lang="en-US" smtClean="0"/>
              <a:t>2/28/21</a:t>
            </a:fld>
            <a:endParaRPr lang="en-US"/>
          </a:p>
        </p:txBody>
      </p:sp>
      <p:sp>
        <p:nvSpPr>
          <p:cNvPr id="8" name="Footer Placeholder 7">
            <a:extLst>
              <a:ext uri="{FF2B5EF4-FFF2-40B4-BE49-F238E27FC236}">
                <a16:creationId xmlns:a16="http://schemas.microsoft.com/office/drawing/2014/main" id="{0608C8CC-4B52-FB48-9BFD-523364D5AA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FE9D60-534B-9240-9A80-A51122FBB700}"/>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405104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E99E-B66A-D344-B7CF-72E75737A6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2F90BB-1A2C-6943-BF66-EC97E27DE35D}"/>
              </a:ext>
            </a:extLst>
          </p:cNvPr>
          <p:cNvSpPr>
            <a:spLocks noGrp="1"/>
          </p:cNvSpPr>
          <p:nvPr>
            <p:ph type="dt" sz="half" idx="10"/>
          </p:nvPr>
        </p:nvSpPr>
        <p:spPr/>
        <p:txBody>
          <a:bodyPr/>
          <a:lstStyle/>
          <a:p>
            <a:fld id="{3A898231-2D74-0349-9AAC-971D3A5B13C4}" type="datetimeFigureOut">
              <a:rPr lang="en-US" smtClean="0"/>
              <a:t>2/28/21</a:t>
            </a:fld>
            <a:endParaRPr lang="en-US"/>
          </a:p>
        </p:txBody>
      </p:sp>
      <p:sp>
        <p:nvSpPr>
          <p:cNvPr id="4" name="Footer Placeholder 3">
            <a:extLst>
              <a:ext uri="{FF2B5EF4-FFF2-40B4-BE49-F238E27FC236}">
                <a16:creationId xmlns:a16="http://schemas.microsoft.com/office/drawing/2014/main" id="{ACCF9ABC-C25F-AC42-A5C3-28ED742DEC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361EB-99DC-3240-9AE8-38213AD34AA8}"/>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319070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2104-AEEC-1440-900E-87C9FEA145D3}"/>
              </a:ext>
            </a:extLst>
          </p:cNvPr>
          <p:cNvSpPr>
            <a:spLocks noGrp="1"/>
          </p:cNvSpPr>
          <p:nvPr>
            <p:ph type="dt" sz="half" idx="10"/>
          </p:nvPr>
        </p:nvSpPr>
        <p:spPr/>
        <p:txBody>
          <a:bodyPr/>
          <a:lstStyle/>
          <a:p>
            <a:fld id="{3A898231-2D74-0349-9AAC-971D3A5B13C4}" type="datetimeFigureOut">
              <a:rPr lang="en-US" smtClean="0"/>
              <a:t>2/28/21</a:t>
            </a:fld>
            <a:endParaRPr lang="en-US"/>
          </a:p>
        </p:txBody>
      </p:sp>
      <p:sp>
        <p:nvSpPr>
          <p:cNvPr id="3" name="Footer Placeholder 2">
            <a:extLst>
              <a:ext uri="{FF2B5EF4-FFF2-40B4-BE49-F238E27FC236}">
                <a16:creationId xmlns:a16="http://schemas.microsoft.com/office/drawing/2014/main" id="{4554D809-AFFF-A941-A56D-70B713A89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A19C05-F6D8-F74F-9B8D-6D91B9A4AE8A}"/>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153429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6861-0903-8948-9FC0-0470301CE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B14391-AD6C-AF4D-B362-F237F8B92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7E5095-7526-6E4B-A61C-0507C70EC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60D91-B215-7242-A9F6-B0745CCA1966}"/>
              </a:ext>
            </a:extLst>
          </p:cNvPr>
          <p:cNvSpPr>
            <a:spLocks noGrp="1"/>
          </p:cNvSpPr>
          <p:nvPr>
            <p:ph type="dt" sz="half" idx="10"/>
          </p:nvPr>
        </p:nvSpPr>
        <p:spPr/>
        <p:txBody>
          <a:bodyPr/>
          <a:lstStyle/>
          <a:p>
            <a:fld id="{3A898231-2D74-0349-9AAC-971D3A5B13C4}" type="datetimeFigureOut">
              <a:rPr lang="en-US" smtClean="0"/>
              <a:t>2/28/21</a:t>
            </a:fld>
            <a:endParaRPr lang="en-US"/>
          </a:p>
        </p:txBody>
      </p:sp>
      <p:sp>
        <p:nvSpPr>
          <p:cNvPr id="6" name="Footer Placeholder 5">
            <a:extLst>
              <a:ext uri="{FF2B5EF4-FFF2-40B4-BE49-F238E27FC236}">
                <a16:creationId xmlns:a16="http://schemas.microsoft.com/office/drawing/2014/main" id="{78C5F3BC-0B0C-BB41-8C65-F4A14F2C9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F1115-9E98-A041-9E0B-DB9FDD7F6BB1}"/>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187837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75F9-B780-3849-9DC5-7452EEA23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9EFEE-0214-134A-A70A-717BED64C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1B7E0F-0BDE-254E-9993-05EDB554D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1AADD-DA83-EE4E-8A4C-AF247A253A27}"/>
              </a:ext>
            </a:extLst>
          </p:cNvPr>
          <p:cNvSpPr>
            <a:spLocks noGrp="1"/>
          </p:cNvSpPr>
          <p:nvPr>
            <p:ph type="dt" sz="half" idx="10"/>
          </p:nvPr>
        </p:nvSpPr>
        <p:spPr/>
        <p:txBody>
          <a:bodyPr/>
          <a:lstStyle/>
          <a:p>
            <a:fld id="{3A898231-2D74-0349-9AAC-971D3A5B13C4}" type="datetimeFigureOut">
              <a:rPr lang="en-US" smtClean="0"/>
              <a:t>2/28/21</a:t>
            </a:fld>
            <a:endParaRPr lang="en-US"/>
          </a:p>
        </p:txBody>
      </p:sp>
      <p:sp>
        <p:nvSpPr>
          <p:cNvPr id="6" name="Footer Placeholder 5">
            <a:extLst>
              <a:ext uri="{FF2B5EF4-FFF2-40B4-BE49-F238E27FC236}">
                <a16:creationId xmlns:a16="http://schemas.microsoft.com/office/drawing/2014/main" id="{C07C2955-C90B-504D-949B-605A2F556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0B039-BD1A-A843-A81E-98358C63B7A0}"/>
              </a:ext>
            </a:extLst>
          </p:cNvPr>
          <p:cNvSpPr>
            <a:spLocks noGrp="1"/>
          </p:cNvSpPr>
          <p:nvPr>
            <p:ph type="sldNum" sz="quarter" idx="12"/>
          </p:nvPr>
        </p:nvSpPr>
        <p:spPr/>
        <p:txBody>
          <a:bodyPr/>
          <a:lstStyle/>
          <a:p>
            <a:fld id="{FB811FF9-7C9C-0842-A352-EDF2714F71A0}" type="slidenum">
              <a:rPr lang="en-US" smtClean="0"/>
              <a:t>‹#›</a:t>
            </a:fld>
            <a:endParaRPr lang="en-US"/>
          </a:p>
        </p:txBody>
      </p:sp>
    </p:spTree>
    <p:extLst>
      <p:ext uri="{BB962C8B-B14F-4D97-AF65-F5344CB8AC3E}">
        <p14:creationId xmlns:p14="http://schemas.microsoft.com/office/powerpoint/2010/main" val="389668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B8743-6B37-0C43-97C3-16EA7DF45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0CAFE7-97A3-1B43-B935-01AE71DF9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875AB-A4B0-A84D-8997-22052844F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98231-2D74-0349-9AAC-971D3A5B13C4}" type="datetimeFigureOut">
              <a:rPr lang="en-US" smtClean="0"/>
              <a:t>2/28/21</a:t>
            </a:fld>
            <a:endParaRPr lang="en-US"/>
          </a:p>
        </p:txBody>
      </p:sp>
      <p:sp>
        <p:nvSpPr>
          <p:cNvPr id="5" name="Footer Placeholder 4">
            <a:extLst>
              <a:ext uri="{FF2B5EF4-FFF2-40B4-BE49-F238E27FC236}">
                <a16:creationId xmlns:a16="http://schemas.microsoft.com/office/drawing/2014/main" id="{09F41ED0-A0B7-E445-804B-73A40BF7A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E4B99-150A-3A47-8D05-6C7F695E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11FF9-7C9C-0842-A352-EDF2714F71A0}" type="slidenum">
              <a:rPr lang="en-US" smtClean="0"/>
              <a:t>‹#›</a:t>
            </a:fld>
            <a:endParaRPr lang="en-US"/>
          </a:p>
        </p:txBody>
      </p:sp>
    </p:spTree>
    <p:extLst>
      <p:ext uri="{BB962C8B-B14F-4D97-AF65-F5344CB8AC3E}">
        <p14:creationId xmlns:p14="http://schemas.microsoft.com/office/powerpoint/2010/main" val="1072336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ECDD-3603-9F49-B5C7-F7EB041F4E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34D2F1-ECFC-F743-BAA4-24E687732595}"/>
              </a:ext>
            </a:extLst>
          </p:cNvPr>
          <p:cNvSpPr>
            <a:spLocks noGrp="1"/>
          </p:cNvSpPr>
          <p:nvPr>
            <p:ph idx="1"/>
          </p:nvPr>
        </p:nvSpPr>
        <p:spPr/>
        <p:txBody>
          <a:bodyPr/>
          <a:lstStyle/>
          <a:p>
            <a:r>
              <a:rPr lang="en-US" dirty="0"/>
              <a:t>How abundance is distributed over the range of body sizes in a community (the ISD) provides insight into community structure and function.</a:t>
            </a:r>
          </a:p>
        </p:txBody>
      </p:sp>
    </p:spTree>
    <p:extLst>
      <p:ext uri="{BB962C8B-B14F-4D97-AF65-F5344CB8AC3E}">
        <p14:creationId xmlns:p14="http://schemas.microsoft.com/office/powerpoint/2010/main" val="121597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DA2E-DDDD-1D4D-9A32-60640F1F529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418FC34-8170-D246-9E82-01CDCD2FB0DF}"/>
              </a:ext>
            </a:extLst>
          </p:cNvPr>
          <p:cNvSpPr>
            <a:spLocks noGrp="1"/>
          </p:cNvSpPr>
          <p:nvPr>
            <p:ph idx="1"/>
          </p:nvPr>
        </p:nvSpPr>
        <p:spPr/>
        <p:txBody>
          <a:bodyPr/>
          <a:lstStyle/>
          <a:p>
            <a:r>
              <a:rPr lang="en-US" dirty="0"/>
              <a:t>Comparing ISDs beginning-to-end:</a:t>
            </a:r>
          </a:p>
          <a:p>
            <a:pPr lvl="1"/>
            <a:r>
              <a:rPr lang="en-US" dirty="0"/>
              <a:t>Construct ISDs for the first and last 5 years of monitoring</a:t>
            </a:r>
          </a:p>
          <a:p>
            <a:pPr lvl="1"/>
            <a:r>
              <a:rPr lang="en-US" dirty="0"/>
              <a:t>Construct the pooled ISD combining the two time periods</a:t>
            </a:r>
          </a:p>
          <a:p>
            <a:pPr lvl="1"/>
            <a:r>
              <a:rPr lang="en-US" dirty="0"/>
              <a:t>Simulate many beginning-and-end ISDs from the pooled ISD</a:t>
            </a:r>
          </a:p>
          <a:p>
            <a:pPr lvl="1"/>
            <a:r>
              <a:rPr lang="en-US" dirty="0"/>
              <a:t>Calculate degree of overlap between pairs of simulated ISDs: yields expected distribution of overlap scores if the two ISDs come from the same distribution</a:t>
            </a:r>
          </a:p>
          <a:p>
            <a:pPr lvl="1"/>
            <a:r>
              <a:rPr lang="en-US" dirty="0"/>
              <a:t>Calculate overlap of actual ISDs: if they overlap less than 95% of pairs of simulated ISDs, consider them different</a:t>
            </a:r>
          </a:p>
        </p:txBody>
      </p:sp>
    </p:spTree>
    <p:extLst>
      <p:ext uri="{BB962C8B-B14F-4D97-AF65-F5344CB8AC3E}">
        <p14:creationId xmlns:p14="http://schemas.microsoft.com/office/powerpoint/2010/main" val="284214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FD273B9-83C8-CA4A-B249-A566A4C2C2D7}"/>
              </a:ext>
            </a:extLst>
          </p:cNvPr>
          <p:cNvPicPr>
            <a:picLocks noChangeAspect="1"/>
          </p:cNvPicPr>
          <p:nvPr/>
        </p:nvPicPr>
        <p:blipFill>
          <a:blip r:embed="rId2"/>
          <a:stretch>
            <a:fillRect/>
          </a:stretch>
        </p:blipFill>
        <p:spPr>
          <a:xfrm>
            <a:off x="6218096" y="1482296"/>
            <a:ext cx="2872559" cy="2051827"/>
          </a:xfrm>
          <a:prstGeom prst="rect">
            <a:avLst/>
          </a:prstGeom>
        </p:spPr>
      </p:pic>
      <p:pic>
        <p:nvPicPr>
          <p:cNvPr id="5" name="Picture 4" descr="Chart, line chart&#10;&#10;Description automatically generated">
            <a:extLst>
              <a:ext uri="{FF2B5EF4-FFF2-40B4-BE49-F238E27FC236}">
                <a16:creationId xmlns:a16="http://schemas.microsoft.com/office/drawing/2014/main" id="{93B22048-3F5C-A548-87CB-6DB4F616EDC0}"/>
              </a:ext>
            </a:extLst>
          </p:cNvPr>
          <p:cNvPicPr>
            <a:picLocks noChangeAspect="1"/>
          </p:cNvPicPr>
          <p:nvPr/>
        </p:nvPicPr>
        <p:blipFill>
          <a:blip r:embed="rId3"/>
          <a:stretch>
            <a:fillRect/>
          </a:stretch>
        </p:blipFill>
        <p:spPr>
          <a:xfrm>
            <a:off x="621301" y="1867016"/>
            <a:ext cx="5646236" cy="4033026"/>
          </a:xfrm>
          <a:prstGeom prst="rect">
            <a:avLst/>
          </a:prstGeom>
        </p:spPr>
      </p:pic>
      <p:pic>
        <p:nvPicPr>
          <p:cNvPr id="7" name="Picture 6" descr="Chart, line chart&#10;&#10;Description automatically generated">
            <a:extLst>
              <a:ext uri="{FF2B5EF4-FFF2-40B4-BE49-F238E27FC236}">
                <a16:creationId xmlns:a16="http://schemas.microsoft.com/office/drawing/2014/main" id="{2DF36F5F-3E3B-F84B-9438-F60E361D1F44}"/>
              </a:ext>
            </a:extLst>
          </p:cNvPr>
          <p:cNvPicPr>
            <a:picLocks noChangeAspect="1"/>
          </p:cNvPicPr>
          <p:nvPr/>
        </p:nvPicPr>
        <p:blipFill>
          <a:blip r:embed="rId4"/>
          <a:stretch>
            <a:fillRect/>
          </a:stretch>
        </p:blipFill>
        <p:spPr>
          <a:xfrm>
            <a:off x="8872080" y="1533291"/>
            <a:ext cx="2872558" cy="2051827"/>
          </a:xfrm>
          <a:prstGeom prst="rect">
            <a:avLst/>
          </a:prstGeom>
        </p:spPr>
      </p:pic>
      <p:sp>
        <p:nvSpPr>
          <p:cNvPr id="9" name="Content Placeholder 8">
            <a:extLst>
              <a:ext uri="{FF2B5EF4-FFF2-40B4-BE49-F238E27FC236}">
                <a16:creationId xmlns:a16="http://schemas.microsoft.com/office/drawing/2014/main" id="{43CD3A71-05F5-9F45-BE8E-2F110ECF75BD}"/>
              </a:ext>
            </a:extLst>
          </p:cNvPr>
          <p:cNvSpPr>
            <a:spLocks noGrp="1"/>
          </p:cNvSpPr>
          <p:nvPr>
            <p:ph sz="half" idx="1"/>
          </p:nvPr>
        </p:nvSpPr>
        <p:spPr>
          <a:xfrm>
            <a:off x="6499855" y="4067288"/>
            <a:ext cx="5181600" cy="2407853"/>
          </a:xfrm>
        </p:spPr>
        <p:txBody>
          <a:bodyPr>
            <a:normAutofit lnSpcReduction="10000"/>
          </a:bodyPr>
          <a:lstStyle/>
          <a:p>
            <a:pPr marL="0" indent="0">
              <a:buNone/>
            </a:pPr>
            <a:r>
              <a:rPr lang="en-US" dirty="0"/>
              <a:t>Left: Simulated ISDs from the combined ISD, and actual ISDs (dotted lines)</a:t>
            </a:r>
          </a:p>
          <a:p>
            <a:pPr marL="0" indent="0">
              <a:buNone/>
            </a:pPr>
            <a:r>
              <a:rPr lang="en-US" dirty="0"/>
              <a:t>Upper left:  ISDs for first and last 5 years</a:t>
            </a:r>
          </a:p>
          <a:p>
            <a:pPr marL="0" indent="0">
              <a:buNone/>
            </a:pPr>
            <a:r>
              <a:rPr lang="en-US" dirty="0"/>
              <a:t>Upper right: Distribution of overlap for sims and actual overlap (red line). </a:t>
            </a:r>
          </a:p>
          <a:p>
            <a:pPr marL="0" indent="0">
              <a:buNone/>
            </a:pPr>
            <a:r>
              <a:rPr lang="en-US" dirty="0"/>
              <a:t>Actual overlap = .92 of a max of 1.</a:t>
            </a:r>
          </a:p>
          <a:p>
            <a:pPr marL="0" indent="0">
              <a:buNone/>
            </a:pPr>
            <a:r>
              <a:rPr lang="en-US" dirty="0"/>
              <a:t>The ISD has shifted detectably, although note that it’s a very small absolute shift!</a:t>
            </a:r>
          </a:p>
          <a:p>
            <a:pPr marL="0" indent="0">
              <a:buNone/>
            </a:pPr>
            <a:endParaRPr lang="en-US" dirty="0"/>
          </a:p>
        </p:txBody>
      </p:sp>
    </p:spTree>
    <p:extLst>
      <p:ext uri="{BB962C8B-B14F-4D97-AF65-F5344CB8AC3E}">
        <p14:creationId xmlns:p14="http://schemas.microsoft.com/office/powerpoint/2010/main" val="66574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BD12-BE38-9F45-8FEC-4846E8033F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E33863-63DD-564B-8BD6-44ADE66EC81F}"/>
              </a:ext>
            </a:extLst>
          </p:cNvPr>
          <p:cNvSpPr>
            <a:spLocks noGrp="1"/>
          </p:cNvSpPr>
          <p:nvPr>
            <p:ph idx="1"/>
          </p:nvPr>
        </p:nvSpPr>
        <p:spPr/>
        <p:txBody>
          <a:bodyPr/>
          <a:lstStyle/>
          <a:p>
            <a:r>
              <a:rPr lang="en-US" dirty="0"/>
              <a:t>Detecting </a:t>
            </a:r>
            <a:r>
              <a:rPr lang="en-US" i="1" dirty="0"/>
              <a:t>directional </a:t>
            </a:r>
            <a:r>
              <a:rPr lang="en-US" dirty="0"/>
              <a:t>shifts in the ISD:</a:t>
            </a:r>
          </a:p>
          <a:p>
            <a:pPr lvl="1"/>
            <a:r>
              <a:rPr lang="en-US" dirty="0"/>
              <a:t>A directional shift results in a change in mean per capita energy use, E/ N. </a:t>
            </a:r>
          </a:p>
          <a:p>
            <a:pPr lvl="1"/>
            <a:r>
              <a:rPr lang="en-US" dirty="0"/>
              <a:t>To compare directly to ISD comparisons, compare E/N from first and last five year periods</a:t>
            </a:r>
          </a:p>
          <a:p>
            <a:pPr lvl="1"/>
            <a:r>
              <a:rPr lang="en-US" dirty="0"/>
              <a:t>For continuous time, use GAM method as with N and E separately (see next)</a:t>
            </a:r>
          </a:p>
        </p:txBody>
      </p:sp>
      <p:pic>
        <p:nvPicPr>
          <p:cNvPr id="5" name="Picture 4" descr="Chart, box and whisker chart&#10;&#10;Description automatically generated">
            <a:extLst>
              <a:ext uri="{FF2B5EF4-FFF2-40B4-BE49-F238E27FC236}">
                <a16:creationId xmlns:a16="http://schemas.microsoft.com/office/drawing/2014/main" id="{779ADD3E-D0DD-F34F-98E9-B7C882DE4D67}"/>
              </a:ext>
            </a:extLst>
          </p:cNvPr>
          <p:cNvPicPr>
            <a:picLocks noChangeAspect="1"/>
          </p:cNvPicPr>
          <p:nvPr/>
        </p:nvPicPr>
        <p:blipFill>
          <a:blip r:embed="rId2"/>
          <a:stretch>
            <a:fillRect/>
          </a:stretch>
        </p:blipFill>
        <p:spPr>
          <a:xfrm>
            <a:off x="2916787" y="3429000"/>
            <a:ext cx="3900324" cy="2785946"/>
          </a:xfrm>
          <a:prstGeom prst="rect">
            <a:avLst/>
          </a:prstGeom>
        </p:spPr>
      </p:pic>
      <p:sp>
        <p:nvSpPr>
          <p:cNvPr id="8" name="Content Placeholder 8">
            <a:extLst>
              <a:ext uri="{FF2B5EF4-FFF2-40B4-BE49-F238E27FC236}">
                <a16:creationId xmlns:a16="http://schemas.microsoft.com/office/drawing/2014/main" id="{49AFE2C5-513F-0C4F-9B07-B12DA669C90F}"/>
              </a:ext>
            </a:extLst>
          </p:cNvPr>
          <p:cNvSpPr txBox="1">
            <a:spLocks/>
          </p:cNvSpPr>
          <p:nvPr/>
        </p:nvSpPr>
        <p:spPr>
          <a:xfrm>
            <a:off x="6817111" y="4918927"/>
            <a:ext cx="5181600" cy="2407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System Font Regular"/>
              <a:buChar char="&gt;"/>
              <a:defRPr sz="1800" b="0" i="0" kern="1200">
                <a:solidFill>
                  <a:schemeClr val="tx1"/>
                </a:solidFill>
                <a:latin typeface="Helvetica Light" panose="020B0403020202020204" pitchFamily="34" charset="0"/>
                <a:ea typeface="+mn-ea"/>
                <a:cs typeface="+mn-cs"/>
              </a:defRPr>
            </a:lvl1pPr>
            <a:lvl2pPr marL="685800" indent="-228600" algn="l" defTabSz="914400" rtl="0" eaLnBrk="1" latinLnBrk="0" hangingPunct="1">
              <a:lnSpc>
                <a:spcPct val="90000"/>
              </a:lnSpc>
              <a:spcBef>
                <a:spcPts val="500"/>
              </a:spcBef>
              <a:buFont typeface="System Font Regular"/>
              <a:buChar char="&gt;"/>
              <a:defRPr sz="1600" b="0" i="0" kern="1200">
                <a:solidFill>
                  <a:schemeClr val="tx1"/>
                </a:solidFill>
                <a:latin typeface="Helvetica Light" panose="020B0403020202020204" pitchFamily="34" charset="0"/>
                <a:ea typeface="+mn-ea"/>
                <a:cs typeface="+mn-cs"/>
              </a:defRPr>
            </a:lvl2pPr>
            <a:lvl3pPr marL="1143000" indent="-228600" algn="l" defTabSz="914400" rtl="0" eaLnBrk="1" latinLnBrk="0" hangingPunct="1">
              <a:lnSpc>
                <a:spcPct val="9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90000"/>
              </a:lnSpc>
              <a:spcBef>
                <a:spcPts val="500"/>
              </a:spcBef>
              <a:buFont typeface="System Font Regular"/>
              <a:buChar char="&gt;"/>
              <a:defRPr sz="1200" b="0" i="0" kern="1200">
                <a:solidFill>
                  <a:schemeClr val="tx1"/>
                </a:solidFill>
                <a:latin typeface="Helvetica Light" panose="020B0403020202020204" pitchFamily="34" charset="0"/>
                <a:ea typeface="+mn-ea"/>
                <a:cs typeface="+mn-cs"/>
              </a:defRPr>
            </a:lvl4pPr>
            <a:lvl5pPr marL="2057400" indent="-228600" algn="l" defTabSz="914400" rtl="0" eaLnBrk="1" latinLnBrk="0" hangingPunct="1">
              <a:lnSpc>
                <a:spcPct val="90000"/>
              </a:lnSpc>
              <a:spcBef>
                <a:spcPts val="500"/>
              </a:spcBef>
              <a:buFont typeface="System Font Regular"/>
              <a:buChar char="&gt;"/>
              <a:defRPr sz="1200" b="0" i="0" kern="1200">
                <a:solidFill>
                  <a:schemeClr val="tx1"/>
                </a:solidFill>
                <a:latin typeface="Helvetica Light"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Boxplot of first and last 5 years mean energy</a:t>
            </a:r>
          </a:p>
          <a:p>
            <a:pPr marL="0" indent="0">
              <a:buNone/>
            </a:pPr>
            <a:r>
              <a:rPr lang="en-US" dirty="0"/>
              <a:t>Wilcoxon p = 0.031, t-test p = 0.041</a:t>
            </a:r>
          </a:p>
          <a:p>
            <a:pPr marL="0" indent="0">
              <a:buNone/>
            </a:pPr>
            <a:r>
              <a:rPr lang="en-US" dirty="0"/>
              <a:t>Means = 219, 286; ~30% increase</a:t>
            </a:r>
          </a:p>
          <a:p>
            <a:pPr marL="0" indent="0">
              <a:buNone/>
            </a:pPr>
            <a:r>
              <a:rPr lang="en-US" dirty="0"/>
              <a:t>A directional shift means E is technically decoupled from N</a:t>
            </a:r>
          </a:p>
        </p:txBody>
      </p:sp>
    </p:spTree>
    <p:extLst>
      <p:ext uri="{BB962C8B-B14F-4D97-AF65-F5344CB8AC3E}">
        <p14:creationId xmlns:p14="http://schemas.microsoft.com/office/powerpoint/2010/main" val="236567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0F4F-FFCA-4E43-B705-DDF4D2C1EC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FBD11A-C686-AE41-A497-533CF133A4B1}"/>
              </a:ext>
            </a:extLst>
          </p:cNvPr>
          <p:cNvSpPr>
            <a:spLocks noGrp="1"/>
          </p:cNvSpPr>
          <p:nvPr>
            <p:ph idx="1"/>
          </p:nvPr>
        </p:nvSpPr>
        <p:spPr/>
        <p:txBody>
          <a:bodyPr/>
          <a:lstStyle/>
          <a:p>
            <a:r>
              <a:rPr lang="en-US" dirty="0"/>
              <a:t>Detecting changes in E and N:</a:t>
            </a:r>
          </a:p>
          <a:p>
            <a:pPr lvl="1"/>
            <a:r>
              <a:rPr lang="en-US" dirty="0"/>
              <a:t>Fit a GAM to E or N</a:t>
            </a:r>
          </a:p>
          <a:p>
            <a:pPr lvl="1"/>
            <a:r>
              <a:rPr lang="en-US" dirty="0"/>
              <a:t>Extract the 95% CI for the variable at the beginning and end of the timeseries</a:t>
            </a:r>
          </a:p>
          <a:p>
            <a:pPr lvl="1"/>
            <a:r>
              <a:rPr lang="en-US" dirty="0"/>
              <a:t>Yields an estimate of the change, with uncertainty</a:t>
            </a:r>
          </a:p>
          <a:p>
            <a:pPr lvl="2"/>
            <a:r>
              <a:rPr lang="en-US" dirty="0"/>
              <a:t>Not biased to 0</a:t>
            </a:r>
          </a:p>
          <a:p>
            <a:pPr lvl="2"/>
            <a:r>
              <a:rPr lang="en-US" dirty="0"/>
              <a:t>Not constrained to a linear trend</a:t>
            </a:r>
          </a:p>
          <a:p>
            <a:pPr lvl="2"/>
            <a:r>
              <a:rPr lang="en-US" dirty="0"/>
              <a:t>Intuitive estimate of the magnitude of change</a:t>
            </a:r>
          </a:p>
          <a:p>
            <a:pPr lvl="2"/>
            <a:r>
              <a:rPr lang="en-US" dirty="0"/>
              <a:t>Comparable across different absolute values for E and N</a:t>
            </a:r>
          </a:p>
        </p:txBody>
      </p:sp>
    </p:spTree>
    <p:extLst>
      <p:ext uri="{BB962C8B-B14F-4D97-AF65-F5344CB8AC3E}">
        <p14:creationId xmlns:p14="http://schemas.microsoft.com/office/powerpoint/2010/main" val="141643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F4DE3182-6AE4-604C-A4A7-070528BD94F7}"/>
              </a:ext>
            </a:extLst>
          </p:cNvPr>
          <p:cNvPicPr>
            <a:picLocks noChangeAspect="1"/>
          </p:cNvPicPr>
          <p:nvPr/>
        </p:nvPicPr>
        <p:blipFill>
          <a:blip r:embed="rId2"/>
          <a:stretch>
            <a:fillRect/>
          </a:stretch>
        </p:blipFill>
        <p:spPr>
          <a:xfrm>
            <a:off x="0" y="492513"/>
            <a:ext cx="6554315" cy="4681654"/>
          </a:xfrm>
          <a:prstGeom prst="rect">
            <a:avLst/>
          </a:prstGeom>
        </p:spPr>
      </p:pic>
      <p:pic>
        <p:nvPicPr>
          <p:cNvPr id="11" name="Picture 10" descr="Chart&#10;&#10;Description automatically generated with low confidence">
            <a:extLst>
              <a:ext uri="{FF2B5EF4-FFF2-40B4-BE49-F238E27FC236}">
                <a16:creationId xmlns:a16="http://schemas.microsoft.com/office/drawing/2014/main" id="{DC7175BD-4D73-C74C-B9C9-9991ACE928D9}"/>
              </a:ext>
            </a:extLst>
          </p:cNvPr>
          <p:cNvPicPr>
            <a:picLocks noChangeAspect="1"/>
          </p:cNvPicPr>
          <p:nvPr/>
        </p:nvPicPr>
        <p:blipFill rotWithShape="1">
          <a:blip r:embed="rId3"/>
          <a:srcRect r="16637"/>
          <a:stretch/>
        </p:blipFill>
        <p:spPr>
          <a:xfrm>
            <a:off x="6467880" y="269487"/>
            <a:ext cx="5724120" cy="4904680"/>
          </a:xfrm>
          <a:prstGeom prst="rect">
            <a:avLst/>
          </a:prstGeom>
        </p:spPr>
      </p:pic>
      <p:sp>
        <p:nvSpPr>
          <p:cNvPr id="13" name="Content Placeholder 8">
            <a:extLst>
              <a:ext uri="{FF2B5EF4-FFF2-40B4-BE49-F238E27FC236}">
                <a16:creationId xmlns:a16="http://schemas.microsoft.com/office/drawing/2014/main" id="{2FDBD6DF-3B5A-FD40-9157-F727C9EC25F9}"/>
              </a:ext>
            </a:extLst>
          </p:cNvPr>
          <p:cNvSpPr txBox="1">
            <a:spLocks/>
          </p:cNvSpPr>
          <p:nvPr/>
        </p:nvSpPr>
        <p:spPr>
          <a:xfrm>
            <a:off x="686357" y="5397193"/>
            <a:ext cx="10219536" cy="2407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System Font Regular"/>
              <a:buChar char="&gt;"/>
              <a:defRPr sz="1800" b="0" i="0" kern="1200">
                <a:solidFill>
                  <a:schemeClr val="tx1"/>
                </a:solidFill>
                <a:latin typeface="Helvetica Light" panose="020B0403020202020204" pitchFamily="34" charset="0"/>
                <a:ea typeface="+mn-ea"/>
                <a:cs typeface="+mn-cs"/>
              </a:defRPr>
            </a:lvl1pPr>
            <a:lvl2pPr marL="685800" indent="-228600" algn="l" defTabSz="914400" rtl="0" eaLnBrk="1" latinLnBrk="0" hangingPunct="1">
              <a:lnSpc>
                <a:spcPct val="90000"/>
              </a:lnSpc>
              <a:spcBef>
                <a:spcPts val="500"/>
              </a:spcBef>
              <a:buFont typeface="System Font Regular"/>
              <a:buChar char="&gt;"/>
              <a:defRPr sz="1600" b="0" i="0" kern="1200">
                <a:solidFill>
                  <a:schemeClr val="tx1"/>
                </a:solidFill>
                <a:latin typeface="Helvetica Light" panose="020B0403020202020204" pitchFamily="34" charset="0"/>
                <a:ea typeface="+mn-ea"/>
                <a:cs typeface="+mn-cs"/>
              </a:defRPr>
            </a:lvl2pPr>
            <a:lvl3pPr marL="1143000" indent="-228600" algn="l" defTabSz="914400" rtl="0" eaLnBrk="1" latinLnBrk="0" hangingPunct="1">
              <a:lnSpc>
                <a:spcPct val="9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90000"/>
              </a:lnSpc>
              <a:spcBef>
                <a:spcPts val="500"/>
              </a:spcBef>
              <a:buFont typeface="System Font Regular"/>
              <a:buChar char="&gt;"/>
              <a:defRPr sz="1200" b="0" i="0" kern="1200">
                <a:solidFill>
                  <a:schemeClr val="tx1"/>
                </a:solidFill>
                <a:latin typeface="Helvetica Light" panose="020B0403020202020204" pitchFamily="34" charset="0"/>
                <a:ea typeface="+mn-ea"/>
                <a:cs typeface="+mn-cs"/>
              </a:defRPr>
            </a:lvl4pPr>
            <a:lvl5pPr marL="2057400" indent="-228600" algn="l" defTabSz="914400" rtl="0" eaLnBrk="1" latinLnBrk="0" hangingPunct="1">
              <a:lnSpc>
                <a:spcPct val="90000"/>
              </a:lnSpc>
              <a:spcBef>
                <a:spcPts val="500"/>
              </a:spcBef>
              <a:buFont typeface="System Font Regular"/>
              <a:buChar char="&gt;"/>
              <a:defRPr sz="1200" b="0" i="0" kern="1200">
                <a:solidFill>
                  <a:schemeClr val="tx1"/>
                </a:solidFill>
                <a:latin typeface="Helvetica Light"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Left: actual values for energy, abundance, and mean energy. Right: GAM fits</a:t>
            </a:r>
          </a:p>
          <a:p>
            <a:pPr marL="0" indent="0">
              <a:buNone/>
            </a:pPr>
            <a:endParaRPr lang="en-US" dirty="0"/>
          </a:p>
        </p:txBody>
      </p:sp>
    </p:spTree>
    <p:extLst>
      <p:ext uri="{BB962C8B-B14F-4D97-AF65-F5344CB8AC3E}">
        <p14:creationId xmlns:p14="http://schemas.microsoft.com/office/powerpoint/2010/main" val="350491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DE3182-6AE4-604C-A4A7-070528BD94F7}"/>
              </a:ext>
            </a:extLst>
          </p:cNvPr>
          <p:cNvPicPr>
            <a:picLocks noChangeAspect="1"/>
          </p:cNvPicPr>
          <p:nvPr/>
        </p:nvPicPr>
        <p:blipFill>
          <a:blip r:embed="rId2"/>
          <a:srcRect/>
          <a:stretch/>
        </p:blipFill>
        <p:spPr>
          <a:xfrm>
            <a:off x="686358" y="537118"/>
            <a:ext cx="6273304" cy="4480931"/>
          </a:xfrm>
          <a:prstGeom prst="rect">
            <a:avLst/>
          </a:prstGeom>
        </p:spPr>
      </p:pic>
      <p:sp>
        <p:nvSpPr>
          <p:cNvPr id="13" name="Content Placeholder 8">
            <a:extLst>
              <a:ext uri="{FF2B5EF4-FFF2-40B4-BE49-F238E27FC236}">
                <a16:creationId xmlns:a16="http://schemas.microsoft.com/office/drawing/2014/main" id="{2FDBD6DF-3B5A-FD40-9157-F727C9EC25F9}"/>
              </a:ext>
            </a:extLst>
          </p:cNvPr>
          <p:cNvSpPr txBox="1">
            <a:spLocks/>
          </p:cNvSpPr>
          <p:nvPr/>
        </p:nvSpPr>
        <p:spPr>
          <a:xfrm>
            <a:off x="6989399" y="1573656"/>
            <a:ext cx="10219536" cy="2407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System Font Regular"/>
              <a:buChar char="&gt;"/>
              <a:defRPr sz="1800" b="0" i="0" kern="1200">
                <a:solidFill>
                  <a:schemeClr val="tx1"/>
                </a:solidFill>
                <a:latin typeface="Helvetica Light" panose="020B0403020202020204" pitchFamily="34" charset="0"/>
                <a:ea typeface="+mn-ea"/>
                <a:cs typeface="+mn-cs"/>
              </a:defRPr>
            </a:lvl1pPr>
            <a:lvl2pPr marL="685800" indent="-228600" algn="l" defTabSz="914400" rtl="0" eaLnBrk="1" latinLnBrk="0" hangingPunct="1">
              <a:lnSpc>
                <a:spcPct val="90000"/>
              </a:lnSpc>
              <a:spcBef>
                <a:spcPts val="500"/>
              </a:spcBef>
              <a:buFont typeface="System Font Regular"/>
              <a:buChar char="&gt;"/>
              <a:defRPr sz="1600" b="0" i="0" kern="1200">
                <a:solidFill>
                  <a:schemeClr val="tx1"/>
                </a:solidFill>
                <a:latin typeface="Helvetica Light" panose="020B0403020202020204" pitchFamily="34" charset="0"/>
                <a:ea typeface="+mn-ea"/>
                <a:cs typeface="+mn-cs"/>
              </a:defRPr>
            </a:lvl2pPr>
            <a:lvl3pPr marL="1143000" indent="-228600" algn="l" defTabSz="914400" rtl="0" eaLnBrk="1" latinLnBrk="0" hangingPunct="1">
              <a:lnSpc>
                <a:spcPct val="9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90000"/>
              </a:lnSpc>
              <a:spcBef>
                <a:spcPts val="500"/>
              </a:spcBef>
              <a:buFont typeface="System Font Regular"/>
              <a:buChar char="&gt;"/>
              <a:defRPr sz="1200" b="0" i="0" kern="1200">
                <a:solidFill>
                  <a:schemeClr val="tx1"/>
                </a:solidFill>
                <a:latin typeface="Helvetica Light" panose="020B0403020202020204" pitchFamily="34" charset="0"/>
                <a:ea typeface="+mn-ea"/>
                <a:cs typeface="+mn-cs"/>
              </a:defRPr>
            </a:lvl4pPr>
            <a:lvl5pPr marL="2057400" indent="-228600" algn="l" defTabSz="914400" rtl="0" eaLnBrk="1" latinLnBrk="0" hangingPunct="1">
              <a:lnSpc>
                <a:spcPct val="90000"/>
              </a:lnSpc>
              <a:spcBef>
                <a:spcPts val="500"/>
              </a:spcBef>
              <a:buFont typeface="System Font Regular"/>
              <a:buChar char="&gt;"/>
              <a:defRPr sz="1200" b="0" i="0" kern="1200">
                <a:solidFill>
                  <a:schemeClr val="tx1"/>
                </a:solidFill>
                <a:latin typeface="Helvetica Light"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Proportional change from GAM fits. </a:t>
            </a:r>
          </a:p>
          <a:p>
            <a:pPr marL="0" indent="0">
              <a:buNone/>
            </a:pPr>
            <a:r>
              <a:rPr lang="en-US" dirty="0"/>
              <a:t>Abundance: 17% decrease (9-23% decrease)</a:t>
            </a:r>
          </a:p>
          <a:p>
            <a:pPr marL="0" indent="0">
              <a:buNone/>
            </a:pPr>
            <a:r>
              <a:rPr lang="en-US" dirty="0"/>
              <a:t>Energy: 14% increase (13-15% increase)</a:t>
            </a:r>
          </a:p>
          <a:p>
            <a:pPr marL="0" indent="0">
              <a:buNone/>
            </a:pPr>
            <a:r>
              <a:rPr lang="en-US" dirty="0"/>
              <a:t>Mean energy: 38% increase (21-57% increase)</a:t>
            </a:r>
          </a:p>
          <a:p>
            <a:pPr marL="0" indent="0">
              <a:buNone/>
            </a:pPr>
            <a:endParaRPr lang="en-US" dirty="0"/>
          </a:p>
        </p:txBody>
      </p:sp>
    </p:spTree>
    <p:extLst>
      <p:ext uri="{BB962C8B-B14F-4D97-AF65-F5344CB8AC3E}">
        <p14:creationId xmlns:p14="http://schemas.microsoft.com/office/powerpoint/2010/main" val="1571384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C553E1A7-DC5D-AD47-B520-69D18338EB1B}"/>
              </a:ext>
            </a:extLst>
          </p:cNvPr>
          <p:cNvPicPr>
            <a:picLocks noChangeAspect="1"/>
          </p:cNvPicPr>
          <p:nvPr/>
        </p:nvPicPr>
        <p:blipFill>
          <a:blip r:embed="rId2"/>
          <a:stretch>
            <a:fillRect/>
          </a:stretch>
        </p:blipFill>
        <p:spPr>
          <a:xfrm>
            <a:off x="0" y="381000"/>
            <a:ext cx="8534400" cy="6096000"/>
          </a:xfrm>
          <a:prstGeom prst="rect">
            <a:avLst/>
          </a:prstGeom>
        </p:spPr>
      </p:pic>
      <p:sp>
        <p:nvSpPr>
          <p:cNvPr id="4" name="TextBox 3">
            <a:extLst>
              <a:ext uri="{FF2B5EF4-FFF2-40B4-BE49-F238E27FC236}">
                <a16:creationId xmlns:a16="http://schemas.microsoft.com/office/drawing/2014/main" id="{B62F2323-9A33-E942-90F0-5FB499E2912B}"/>
              </a:ext>
            </a:extLst>
          </p:cNvPr>
          <p:cNvSpPr txBox="1"/>
          <p:nvPr/>
        </p:nvSpPr>
        <p:spPr>
          <a:xfrm>
            <a:off x="7543800" y="757237"/>
            <a:ext cx="3766096" cy="923330"/>
          </a:xfrm>
          <a:prstGeom prst="rect">
            <a:avLst/>
          </a:prstGeom>
          <a:noFill/>
        </p:spPr>
        <p:txBody>
          <a:bodyPr wrap="none" rtlCol="0">
            <a:spAutoFit/>
          </a:bodyPr>
          <a:lstStyle/>
          <a:p>
            <a:r>
              <a:rPr lang="en-US" dirty="0"/>
              <a:t>For energy, Wilcox p = .3, t-test p = .34</a:t>
            </a:r>
          </a:p>
          <a:p>
            <a:r>
              <a:rPr lang="en-US" dirty="0"/>
              <a:t>For abundance, .24, .27</a:t>
            </a:r>
          </a:p>
          <a:p>
            <a:r>
              <a:rPr lang="en-US" dirty="0"/>
              <a:t>For mean energy, .03, .04</a:t>
            </a:r>
          </a:p>
        </p:txBody>
      </p:sp>
    </p:spTree>
    <p:extLst>
      <p:ext uri="{BB962C8B-B14F-4D97-AF65-F5344CB8AC3E}">
        <p14:creationId xmlns:p14="http://schemas.microsoft.com/office/powerpoint/2010/main" val="134310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84BA-F10D-D84D-B1CA-7063A7FEF3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D31F11-F720-EA4E-B7F7-D0D4ED34A875}"/>
              </a:ext>
            </a:extLst>
          </p:cNvPr>
          <p:cNvSpPr>
            <a:spLocks noGrp="1"/>
          </p:cNvSpPr>
          <p:nvPr>
            <p:ph idx="1"/>
          </p:nvPr>
        </p:nvSpPr>
        <p:spPr/>
        <p:txBody>
          <a:bodyPr/>
          <a:lstStyle/>
          <a:p>
            <a:r>
              <a:rPr lang="en-US" dirty="0"/>
              <a:t>This site (New Hartford, CT) has:</a:t>
            </a:r>
          </a:p>
          <a:p>
            <a:pPr lvl="1"/>
            <a:r>
              <a:rPr lang="en-US" dirty="0"/>
              <a:t>Had the ISD shift detectably – although note that a detectable shift is still very small!</a:t>
            </a:r>
          </a:p>
          <a:p>
            <a:pPr lvl="1"/>
            <a:r>
              <a:rPr lang="en-US" dirty="0"/>
              <a:t>The shift results in a slight </a:t>
            </a:r>
            <a:r>
              <a:rPr lang="en-US" i="1" dirty="0"/>
              <a:t>increase </a:t>
            </a:r>
            <a:r>
              <a:rPr lang="en-US" dirty="0"/>
              <a:t>in mean metabolic rate</a:t>
            </a:r>
          </a:p>
          <a:p>
            <a:pPr lvl="1"/>
            <a:r>
              <a:rPr lang="en-US" dirty="0"/>
              <a:t>Using GAMs, we find a slight increase in energy use compared to a decrease in abundance. (t-tests, </a:t>
            </a:r>
            <a:r>
              <a:rPr lang="en-US" dirty="0" err="1"/>
              <a:t>etc</a:t>
            </a:r>
            <a:r>
              <a:rPr lang="en-US" dirty="0"/>
              <a:t> not significant)</a:t>
            </a:r>
          </a:p>
          <a:p>
            <a:r>
              <a:rPr lang="en-US" dirty="0"/>
              <a:t>At scale, we can ask if</a:t>
            </a:r>
          </a:p>
          <a:p>
            <a:pPr lvl="1"/>
            <a:r>
              <a:rPr lang="en-US" dirty="0"/>
              <a:t>ISDs are shifting</a:t>
            </a:r>
          </a:p>
          <a:p>
            <a:pPr lvl="1"/>
            <a:r>
              <a:rPr lang="en-US" dirty="0"/>
              <a:t>Shifting ISDs are decoupling E from N</a:t>
            </a:r>
          </a:p>
          <a:p>
            <a:pPr lvl="1"/>
            <a:r>
              <a:rPr lang="en-US" dirty="0"/>
              <a:t>E and N are increasing or decreasing, and at what magnitude</a:t>
            </a:r>
          </a:p>
        </p:txBody>
      </p:sp>
    </p:spTree>
    <p:extLst>
      <p:ext uri="{BB962C8B-B14F-4D97-AF65-F5344CB8AC3E}">
        <p14:creationId xmlns:p14="http://schemas.microsoft.com/office/powerpoint/2010/main" val="346706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D424-FF16-0D40-8E17-3ECD947A50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C0066E-1151-C84B-A2C0-DBACBE083A4F}"/>
              </a:ext>
            </a:extLst>
          </p:cNvPr>
          <p:cNvSpPr>
            <a:spLocks noGrp="1"/>
          </p:cNvSpPr>
          <p:nvPr>
            <p:ph idx="1"/>
          </p:nvPr>
        </p:nvSpPr>
        <p:spPr/>
        <p:txBody>
          <a:bodyPr/>
          <a:lstStyle/>
          <a:p>
            <a:endParaRPr lang="en-US" dirty="0"/>
          </a:p>
          <a:p>
            <a:r>
              <a:rPr lang="en-US" dirty="0"/>
              <a:t>To the extent that functional traits correlate with body size, the ISD reflects the functional composition of the community</a:t>
            </a:r>
          </a:p>
          <a:p>
            <a:r>
              <a:rPr lang="en-US" dirty="0"/>
              <a:t>Peaks in the ISD may reflect unevenness in how resources (or ecological opportunity more broadly) are available to species of certain sizes or with certain traits</a:t>
            </a:r>
          </a:p>
          <a:p>
            <a:r>
              <a:rPr lang="en-US" dirty="0"/>
              <a:t>“Opportunities” might derive from fundamental biological constraints, environmental conditions, species interactions, or a mix</a:t>
            </a:r>
          </a:p>
        </p:txBody>
      </p:sp>
    </p:spTree>
    <p:extLst>
      <p:ext uri="{BB962C8B-B14F-4D97-AF65-F5344CB8AC3E}">
        <p14:creationId xmlns:p14="http://schemas.microsoft.com/office/powerpoint/2010/main" val="177795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6C77-A2BF-1E4E-8A71-EF241C4BF2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F014FA-EE66-D64E-984C-0A540A5D32B6}"/>
              </a:ext>
            </a:extLst>
          </p:cNvPr>
          <p:cNvSpPr>
            <a:spLocks noGrp="1"/>
          </p:cNvSpPr>
          <p:nvPr>
            <p:ph idx="1"/>
          </p:nvPr>
        </p:nvSpPr>
        <p:spPr/>
        <p:txBody>
          <a:bodyPr/>
          <a:lstStyle/>
          <a:p>
            <a:r>
              <a:rPr lang="en-US" dirty="0"/>
              <a:t>The ISD is also the key link between community-level abundance and community </a:t>
            </a:r>
            <a:r>
              <a:rPr lang="en-US" b="1" dirty="0"/>
              <a:t>function</a:t>
            </a:r>
            <a:r>
              <a:rPr lang="en-US" dirty="0"/>
              <a:t> (energy use) </a:t>
            </a:r>
          </a:p>
          <a:p>
            <a:r>
              <a:rPr lang="en-US" dirty="0"/>
              <a:t>The total energy used by an assemblage of </a:t>
            </a:r>
            <a:r>
              <a:rPr lang="en-US" i="1" dirty="0"/>
              <a:t>N </a:t>
            </a:r>
            <a:r>
              <a:rPr lang="en-US" dirty="0"/>
              <a:t>individuals depends on how large those individuals are</a:t>
            </a:r>
          </a:p>
          <a:p>
            <a:r>
              <a:rPr lang="en-US" dirty="0"/>
              <a:t>Total energy is a more direct metric of community function that total abundance, and the two metrics are not necessarily interchangeable</a:t>
            </a:r>
          </a:p>
          <a:p>
            <a:pPr marL="0" indent="0">
              <a:buNone/>
            </a:pPr>
            <a:endParaRPr lang="en-US" dirty="0"/>
          </a:p>
        </p:txBody>
      </p:sp>
    </p:spTree>
    <p:extLst>
      <p:ext uri="{BB962C8B-B14F-4D97-AF65-F5344CB8AC3E}">
        <p14:creationId xmlns:p14="http://schemas.microsoft.com/office/powerpoint/2010/main" val="53543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5B6C-8DA4-BA44-9545-D8269D364F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42EA65-8973-134C-BC34-47B7878D729D}"/>
              </a:ext>
            </a:extLst>
          </p:cNvPr>
          <p:cNvSpPr>
            <a:spLocks noGrp="1"/>
          </p:cNvSpPr>
          <p:nvPr>
            <p:ph idx="1"/>
          </p:nvPr>
        </p:nvSpPr>
        <p:spPr/>
        <p:txBody>
          <a:bodyPr/>
          <a:lstStyle/>
          <a:p>
            <a:r>
              <a:rPr lang="en-US" dirty="0"/>
              <a:t>ISDs can be used to make substantive comparisons between communities that differ in species composition, total abundance, or other particulars</a:t>
            </a:r>
          </a:p>
          <a:p>
            <a:r>
              <a:rPr lang="en-US" dirty="0"/>
              <a:t>Comparing over two communities…</a:t>
            </a:r>
          </a:p>
          <a:p>
            <a:pPr lvl="1"/>
            <a:r>
              <a:rPr lang="en-US" dirty="0"/>
              <a:t>If the distribution of niche opportunities is similar, the ISDs may be consistent even when species differ (functional analogs/replacement)</a:t>
            </a:r>
          </a:p>
          <a:p>
            <a:pPr lvl="1"/>
            <a:r>
              <a:rPr lang="en-US" dirty="0"/>
              <a:t>Divergence between the ISDs may reflect differences in the functional composition of the communities</a:t>
            </a:r>
          </a:p>
          <a:p>
            <a:pPr lvl="1"/>
            <a:r>
              <a:rPr lang="en-US" dirty="0"/>
              <a:t>Divergent ISDs may decouple total energy use from total abundance</a:t>
            </a:r>
          </a:p>
          <a:p>
            <a:r>
              <a:rPr lang="en-US" dirty="0"/>
              <a:t>Most comparisons for terrestrial animal communities have focused on cross-community comparisons, aggregating observations over time or focusing on a single snapshot for a given locale</a:t>
            </a:r>
          </a:p>
        </p:txBody>
      </p:sp>
    </p:spTree>
    <p:extLst>
      <p:ext uri="{BB962C8B-B14F-4D97-AF65-F5344CB8AC3E}">
        <p14:creationId xmlns:p14="http://schemas.microsoft.com/office/powerpoint/2010/main" val="37904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6CFE-A51D-814F-B567-19C484E5D4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C5A1E7-4C8A-5B4D-ACE9-8F08B2E27C37}"/>
              </a:ext>
            </a:extLst>
          </p:cNvPr>
          <p:cNvSpPr>
            <a:spLocks noGrp="1"/>
          </p:cNvSpPr>
          <p:nvPr>
            <p:ph idx="1"/>
          </p:nvPr>
        </p:nvSpPr>
        <p:spPr/>
        <p:txBody>
          <a:bodyPr/>
          <a:lstStyle/>
          <a:p>
            <a:r>
              <a:rPr lang="en-US" dirty="0"/>
              <a:t>Temporal changes in the ISD allow us to explore if, and how, community structure and function are changing</a:t>
            </a:r>
          </a:p>
          <a:p>
            <a:r>
              <a:rPr lang="en-US" dirty="0"/>
              <a:t>If ISDs are shaped by fundamental constraints or processes, or if they are shaped by local conditions that do not change over time, they may be relatively stable</a:t>
            </a:r>
          </a:p>
          <a:p>
            <a:pPr lvl="1"/>
            <a:r>
              <a:rPr lang="en-US" dirty="0"/>
              <a:t>Species may replace each other within size classes – functional replacement</a:t>
            </a:r>
          </a:p>
          <a:p>
            <a:pPr lvl="1"/>
            <a:r>
              <a:rPr lang="en-US" dirty="0"/>
              <a:t>Changes in total energy use will be proportional to total abundance</a:t>
            </a:r>
          </a:p>
          <a:p>
            <a:r>
              <a:rPr lang="en-US" dirty="0"/>
              <a:t>However, case studies (e.g. Portal) demonstrate that habitat &amp; species shifts can correspond to reorganization of the ISD and a decoupling of the trajectories of energy use and abundance</a:t>
            </a:r>
          </a:p>
        </p:txBody>
      </p:sp>
    </p:spTree>
    <p:extLst>
      <p:ext uri="{BB962C8B-B14F-4D97-AF65-F5344CB8AC3E}">
        <p14:creationId xmlns:p14="http://schemas.microsoft.com/office/powerpoint/2010/main" val="422531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45C0-5F99-0B40-B330-2ABAFEDA8F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047A36-FEFC-C145-B7EC-74AF0D6D2742}"/>
              </a:ext>
            </a:extLst>
          </p:cNvPr>
          <p:cNvSpPr>
            <a:spLocks noGrp="1"/>
          </p:cNvSpPr>
          <p:nvPr>
            <p:ph idx="1"/>
          </p:nvPr>
        </p:nvSpPr>
        <p:spPr/>
        <p:txBody>
          <a:bodyPr/>
          <a:lstStyle/>
          <a:p>
            <a:r>
              <a:rPr lang="en-US" dirty="0"/>
              <a:t>Terrestrial animals, including birds, may be experiencing widespread declines in abundance and body size</a:t>
            </a:r>
          </a:p>
          <a:p>
            <a:r>
              <a:rPr lang="en-US" dirty="0"/>
              <a:t>ISDs allow us to test for size shifts, decoupling of E and N, and declining energy use at the community scale</a:t>
            </a:r>
          </a:p>
          <a:p>
            <a:pPr lvl="1"/>
            <a:r>
              <a:rPr lang="en-US" dirty="0"/>
              <a:t>Strong ecological changes may affect the traits and size classes that can thrive in a community</a:t>
            </a:r>
          </a:p>
          <a:p>
            <a:pPr lvl="1"/>
            <a:r>
              <a:rPr lang="en-US" dirty="0"/>
              <a:t>If these changes systematically advantage one end of the size spectrum – e.g. size-biased exploitation – there will be a directional shift in the ISD and a decoupling of E and N</a:t>
            </a:r>
          </a:p>
          <a:p>
            <a:pPr lvl="1"/>
            <a:r>
              <a:rPr lang="en-US" dirty="0"/>
              <a:t>Changes may not disproportionately affect any size class, meaning the ISD is stable and the relationship between E and N is conserved</a:t>
            </a:r>
          </a:p>
          <a:p>
            <a:r>
              <a:rPr lang="en-US" dirty="0"/>
              <a:t>To date, size data has been scarce – but see Thibault approach!</a:t>
            </a:r>
          </a:p>
        </p:txBody>
      </p:sp>
    </p:spTree>
    <p:extLst>
      <p:ext uri="{BB962C8B-B14F-4D97-AF65-F5344CB8AC3E}">
        <p14:creationId xmlns:p14="http://schemas.microsoft.com/office/powerpoint/2010/main" val="360687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98AA-7175-7349-8E11-07A455719E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A37A6F-CE4B-574F-9365-A5255084C821}"/>
              </a:ext>
            </a:extLst>
          </p:cNvPr>
          <p:cNvSpPr>
            <a:spLocks noGrp="1"/>
          </p:cNvSpPr>
          <p:nvPr>
            <p:ph idx="1"/>
          </p:nvPr>
        </p:nvSpPr>
        <p:spPr/>
        <p:txBody>
          <a:bodyPr/>
          <a:lstStyle/>
          <a:p>
            <a:pPr marL="0" indent="0">
              <a:buNone/>
            </a:pPr>
            <a:r>
              <a:rPr lang="en-US" dirty="0"/>
              <a:t>Using estimated ISDs for the Breeding Bird Survey…</a:t>
            </a:r>
          </a:p>
          <a:p>
            <a:pPr marL="342900" indent="-342900">
              <a:buAutoNum type="arabicPeriod"/>
            </a:pPr>
            <a:r>
              <a:rPr lang="en-US" dirty="0"/>
              <a:t>Have ISDs remained the same from the beginning to the most recent observations, or are the ISDs from the beginning and end detectably different from each other?</a:t>
            </a:r>
          </a:p>
          <a:p>
            <a:pPr marL="800100" lvl="1" indent="-342900">
              <a:buAutoNum type="arabicPeriod"/>
            </a:pPr>
            <a:r>
              <a:rPr lang="en-US" dirty="0"/>
              <a:t>If we can’t detect differences in ISDs over time, the factors that define ISDs may transcend species-level fluctuations. These could be habitat features that are stable over time, or more fundamental biological or evolutionary constraints.</a:t>
            </a:r>
          </a:p>
          <a:p>
            <a:pPr marL="800100" lvl="1" indent="-342900">
              <a:buAutoNum type="arabicPeriod"/>
            </a:pPr>
            <a:r>
              <a:rPr lang="en-US" dirty="0"/>
              <a:t>If the ISDs do differ from beginning to end, the changes may reflect changes in the functional composition of the community…</a:t>
            </a:r>
          </a:p>
          <a:p>
            <a:pPr marL="800100" lvl="1" indent="-342900">
              <a:buAutoNum type="arabicPeriod"/>
            </a:pPr>
            <a:endParaRPr lang="en-US" dirty="0"/>
          </a:p>
        </p:txBody>
      </p:sp>
    </p:spTree>
    <p:extLst>
      <p:ext uri="{BB962C8B-B14F-4D97-AF65-F5344CB8AC3E}">
        <p14:creationId xmlns:p14="http://schemas.microsoft.com/office/powerpoint/2010/main" val="190607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98AA-7175-7349-8E11-07A455719E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A37A6F-CE4B-574F-9365-A5255084C821}"/>
              </a:ext>
            </a:extLst>
          </p:cNvPr>
          <p:cNvSpPr>
            <a:spLocks noGrp="1"/>
          </p:cNvSpPr>
          <p:nvPr>
            <p:ph idx="1"/>
          </p:nvPr>
        </p:nvSpPr>
        <p:spPr/>
        <p:txBody>
          <a:bodyPr/>
          <a:lstStyle/>
          <a:p>
            <a:pPr marL="0" indent="0">
              <a:buNone/>
            </a:pPr>
            <a:r>
              <a:rPr lang="en-US" dirty="0"/>
              <a:t>Using estimated ISDs for the Breeding Bird Survey…</a:t>
            </a:r>
          </a:p>
          <a:p>
            <a:pPr marL="342900" indent="-342900">
              <a:buFont typeface="+mj-lt"/>
              <a:buAutoNum type="arabicPeriod" startAt="2"/>
            </a:pPr>
            <a:r>
              <a:rPr lang="en-US" dirty="0"/>
              <a:t>If and where ISDs have changed, do the changes consistently favor one end of the size spectrum?</a:t>
            </a:r>
          </a:p>
          <a:p>
            <a:pPr marL="800100" lvl="1" indent="-342900">
              <a:buFont typeface="+mj-lt"/>
              <a:buAutoNum type="arabicPeriod"/>
            </a:pPr>
            <a:r>
              <a:rPr lang="en-US" dirty="0"/>
              <a:t>Consistent </a:t>
            </a:r>
            <a:r>
              <a:rPr lang="en-US" i="1" dirty="0"/>
              <a:t>declines </a:t>
            </a:r>
            <a:r>
              <a:rPr lang="en-US" dirty="0"/>
              <a:t>could be consistent with size-biased extinctions (although BBS may be on the other end of a disturbance-recovery trajectory, resulting in </a:t>
            </a:r>
            <a:r>
              <a:rPr lang="en-US" i="1" dirty="0"/>
              <a:t>increases</a:t>
            </a:r>
            <a:r>
              <a:rPr lang="en-US" dirty="0"/>
              <a:t>)</a:t>
            </a:r>
          </a:p>
          <a:p>
            <a:pPr marL="800100" lvl="1" indent="-342900">
              <a:buFont typeface="+mj-lt"/>
              <a:buAutoNum type="arabicPeriod"/>
            </a:pPr>
            <a:r>
              <a:rPr lang="en-US" dirty="0"/>
              <a:t>Changes that disproportionately impact one end of the size spectrum decouple E from N.</a:t>
            </a:r>
          </a:p>
          <a:p>
            <a:pPr marL="800100" lvl="1" indent="-342900">
              <a:buFont typeface="+mj-lt"/>
              <a:buAutoNum type="arabicPeriod"/>
            </a:pPr>
            <a:endParaRPr lang="en-US" dirty="0"/>
          </a:p>
        </p:txBody>
      </p:sp>
    </p:spTree>
    <p:extLst>
      <p:ext uri="{BB962C8B-B14F-4D97-AF65-F5344CB8AC3E}">
        <p14:creationId xmlns:p14="http://schemas.microsoft.com/office/powerpoint/2010/main" val="326017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98AA-7175-7349-8E11-07A455719E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A37A6F-CE4B-574F-9365-A5255084C821}"/>
              </a:ext>
            </a:extLst>
          </p:cNvPr>
          <p:cNvSpPr>
            <a:spLocks noGrp="1"/>
          </p:cNvSpPr>
          <p:nvPr>
            <p:ph idx="1"/>
          </p:nvPr>
        </p:nvSpPr>
        <p:spPr/>
        <p:txBody>
          <a:bodyPr/>
          <a:lstStyle/>
          <a:p>
            <a:pPr marL="0" indent="0">
              <a:buNone/>
            </a:pPr>
            <a:r>
              <a:rPr lang="en-US" dirty="0"/>
              <a:t>Using estimated ISDs for the Breeding Bird Survey…</a:t>
            </a:r>
          </a:p>
          <a:p>
            <a:pPr marL="342900" indent="-342900">
              <a:buFont typeface="+mj-lt"/>
              <a:buAutoNum type="arabicPeriod" startAt="3"/>
            </a:pPr>
            <a:r>
              <a:rPr lang="en-US" dirty="0"/>
              <a:t>What are the general trends in energy use and abundance from beginning to end of monitoring?</a:t>
            </a:r>
          </a:p>
          <a:p>
            <a:pPr marL="800100" lvl="1" indent="-342900">
              <a:buFont typeface="+mj-lt"/>
              <a:buAutoNum type="arabicPeriod"/>
            </a:pPr>
            <a:endParaRPr lang="en-US" dirty="0"/>
          </a:p>
        </p:txBody>
      </p:sp>
    </p:spTree>
    <p:extLst>
      <p:ext uri="{BB962C8B-B14F-4D97-AF65-F5344CB8AC3E}">
        <p14:creationId xmlns:p14="http://schemas.microsoft.com/office/powerpoint/2010/main" val="2679936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DF0773C-8C2E-7A4C-B4FD-A578108CB816}" vid="{C098504F-0043-954D-85F2-0E07B6B55F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TotalTime>
  <Words>1196</Words>
  <Application>Microsoft Macintosh PowerPoint</Application>
  <PresentationFormat>Widescreen</PresentationFormat>
  <Paragraphs>80</Paragraphs>
  <Slides>17</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Helvetica Light</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Diaz,Renata M</dc:creator>
  <cp:lastModifiedBy>Diaz,Renata M</cp:lastModifiedBy>
  <cp:revision>20</cp:revision>
  <dcterms:created xsi:type="dcterms:W3CDTF">2021-02-08T17:28:08Z</dcterms:created>
  <dcterms:modified xsi:type="dcterms:W3CDTF">2021-02-28T13:46:08Z</dcterms:modified>
</cp:coreProperties>
</file>