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80" r:id="rId24"/>
    <p:sldId id="281"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p:scale>
          <a:sx n="67" d="100"/>
          <a:sy n="67" d="100"/>
        </p:scale>
        <p:origin x="69" y="441"/>
      </p:cViewPr>
      <p:guideLst/>
    </p:cSldViewPr>
  </p:slideViewPr>
  <p:outlineViewPr>
    <p:cViewPr>
      <p:scale>
        <a:sx n="33" d="100"/>
        <a:sy n="33" d="100"/>
      </p:scale>
      <p:origin x="0" y="-24690"/>
    </p:cViewPr>
  </p:outlineViewPr>
  <p:notesTextViewPr>
    <p:cViewPr>
      <p:scale>
        <a:sx n="1" d="1"/>
        <a:sy n="1" d="1"/>
      </p:scale>
      <p:origin x="0" y="0"/>
    </p:cViewPr>
  </p:notesTextViewPr>
  <p:sorterViewPr>
    <p:cViewPr>
      <p:scale>
        <a:sx n="100" d="100"/>
        <a:sy n="10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77CC-311D-4175-B4B7-FC0E708971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102D06-D8A9-43E3-A306-5757B9924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30268-CD2A-49F8-8843-FE92FC6DD7D9}"/>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5" name="Footer Placeholder 4">
            <a:extLst>
              <a:ext uri="{FF2B5EF4-FFF2-40B4-BE49-F238E27FC236}">
                <a16:creationId xmlns:a16="http://schemas.microsoft.com/office/drawing/2014/main" id="{B14F7DB6-9A62-48AC-869F-6F1B796B7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8D24D-B6FA-4107-A353-2F38F84D12B6}"/>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336381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90A2D-E287-46CB-87CA-E9FB8BCCE3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90A84D-C1D0-40D1-8D3C-8B46992DE2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4E63C-3C65-4155-A781-09A7EC5E6122}"/>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5" name="Footer Placeholder 4">
            <a:extLst>
              <a:ext uri="{FF2B5EF4-FFF2-40B4-BE49-F238E27FC236}">
                <a16:creationId xmlns:a16="http://schemas.microsoft.com/office/drawing/2014/main" id="{68DD0129-F42A-436B-99ED-459836EF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B4C20-AE37-4DDA-8109-37C0053C1697}"/>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8329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85BC3-C6F9-466E-B302-929F83362D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E3DE32-B2B3-4299-A01C-0F08FCF4E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46F4F-4B34-4222-8449-C49B5B5A44BE}"/>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5" name="Footer Placeholder 4">
            <a:extLst>
              <a:ext uri="{FF2B5EF4-FFF2-40B4-BE49-F238E27FC236}">
                <a16:creationId xmlns:a16="http://schemas.microsoft.com/office/drawing/2014/main" id="{6401D2E9-3AE1-4B59-BD82-CE652EFBA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5A23F-C216-449F-887F-20F15734BFF3}"/>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20224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E1D1-75CD-4583-BDFE-E583F0967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6537B-9C33-45A6-BD16-43B40B8C45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F68C0-A6C4-4D16-A363-A4AE90FA2202}"/>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5" name="Footer Placeholder 4">
            <a:extLst>
              <a:ext uri="{FF2B5EF4-FFF2-40B4-BE49-F238E27FC236}">
                <a16:creationId xmlns:a16="http://schemas.microsoft.com/office/drawing/2014/main" id="{6CA432E4-BE9C-4E3A-8D96-1511D095E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FBEB8-07B2-408C-ADB8-11D15D71A4CE}"/>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5277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10D4-2E6D-41F4-AC4F-C1C820A1B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11A4E7-8D53-498C-90D5-AE2D82EE6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59A38-A612-4C2B-B46D-C2135490B3F5}"/>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5" name="Footer Placeholder 4">
            <a:extLst>
              <a:ext uri="{FF2B5EF4-FFF2-40B4-BE49-F238E27FC236}">
                <a16:creationId xmlns:a16="http://schemas.microsoft.com/office/drawing/2014/main" id="{6A3E6009-4354-4A97-B6FD-D84C26E36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FD526-A44C-4C48-B864-1F2FC568BF55}"/>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398979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6961-F5FB-4FD8-A26A-4EC0724D6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4B8900-9A06-45AB-B827-52340FD2B8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D49D63-3FC9-43E3-B294-E6A9D3FB7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D8299-F744-4994-8B26-0E6D926CAE8C}"/>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6" name="Footer Placeholder 5">
            <a:extLst>
              <a:ext uri="{FF2B5EF4-FFF2-40B4-BE49-F238E27FC236}">
                <a16:creationId xmlns:a16="http://schemas.microsoft.com/office/drawing/2014/main" id="{339EE4E0-B901-4328-A313-69B7B60DA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E87CE-79DD-45A0-B28F-BA1F037165C9}"/>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92362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8274-56C6-4B28-AFE6-70196557E1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ABDAA5-3635-4908-9307-B867ED57A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E0053-6DC3-42BD-A6BC-FCC870ECF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7C4020-0C85-4225-BA8F-89AAD91AA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4FA410-BB2A-45CE-A2D0-3E483EF36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C297E0-A547-4BC3-916A-75620D253C84}"/>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8" name="Footer Placeholder 7">
            <a:extLst>
              <a:ext uri="{FF2B5EF4-FFF2-40B4-BE49-F238E27FC236}">
                <a16:creationId xmlns:a16="http://schemas.microsoft.com/office/drawing/2014/main" id="{4D47ED8C-8B74-4B32-9A6B-8DC5F708CB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99F554-730A-42CE-921D-2FFF949489E0}"/>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28787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27F0-AA0A-4FFF-B17B-0C8648A976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EDF1BC-FE2F-41C8-BC43-03A4EB3CF4CF}"/>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4" name="Footer Placeholder 3">
            <a:extLst>
              <a:ext uri="{FF2B5EF4-FFF2-40B4-BE49-F238E27FC236}">
                <a16:creationId xmlns:a16="http://schemas.microsoft.com/office/drawing/2014/main" id="{7CC463C1-039D-4284-BABE-240F29764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4DE4D9-C2BC-4B0A-9E29-AB3E88150796}"/>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45063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F1F6F-73A6-47D3-BF92-54047BB7A85D}"/>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3" name="Footer Placeholder 2">
            <a:extLst>
              <a:ext uri="{FF2B5EF4-FFF2-40B4-BE49-F238E27FC236}">
                <a16:creationId xmlns:a16="http://schemas.microsoft.com/office/drawing/2014/main" id="{3E3C6B82-A4D3-42D7-8851-A80DF53A0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AB9237-30D6-45F3-A9C6-04EA7593AE30}"/>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34480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B317-EAEF-4B84-9F69-FD606B436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3B72EB-1BCB-4BEB-9A83-74A5A3A0E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90640-5D6B-4FB1-AF86-BA2AAC34F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9DEBB-F4C9-41D0-BF4E-1A15D76B263E}"/>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6" name="Footer Placeholder 5">
            <a:extLst>
              <a:ext uri="{FF2B5EF4-FFF2-40B4-BE49-F238E27FC236}">
                <a16:creationId xmlns:a16="http://schemas.microsoft.com/office/drawing/2014/main" id="{E8182BB1-1141-41E2-BEEF-6E8EC4EBB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21E00-BAEE-4BB3-A514-C479E101CBAE}"/>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127943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849D-4701-4AC3-AB6F-6F022505E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AD7906-905F-4E5D-8D21-135E13B49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D6E37-EE22-4360-B5BE-80E4C6143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8F1ED-52D6-4EFF-9F98-7D6F53CC8FD2}"/>
              </a:ext>
            </a:extLst>
          </p:cNvPr>
          <p:cNvSpPr>
            <a:spLocks noGrp="1"/>
          </p:cNvSpPr>
          <p:nvPr>
            <p:ph type="dt" sz="half" idx="10"/>
          </p:nvPr>
        </p:nvSpPr>
        <p:spPr/>
        <p:txBody>
          <a:bodyPr/>
          <a:lstStyle/>
          <a:p>
            <a:fld id="{29CDE8F9-AC38-47E3-B3A4-004EDA973D6A}" type="datetimeFigureOut">
              <a:rPr lang="en-US" smtClean="0"/>
              <a:t>10/16/2020</a:t>
            </a:fld>
            <a:endParaRPr lang="en-US"/>
          </a:p>
        </p:txBody>
      </p:sp>
      <p:sp>
        <p:nvSpPr>
          <p:cNvPr id="6" name="Footer Placeholder 5">
            <a:extLst>
              <a:ext uri="{FF2B5EF4-FFF2-40B4-BE49-F238E27FC236}">
                <a16:creationId xmlns:a16="http://schemas.microsoft.com/office/drawing/2014/main" id="{1B8C70F9-2505-4972-BBDE-B4FADEF76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409F6-22A3-4635-B0F0-95314C474E3C}"/>
              </a:ext>
            </a:extLst>
          </p:cNvPr>
          <p:cNvSpPr>
            <a:spLocks noGrp="1"/>
          </p:cNvSpPr>
          <p:nvPr>
            <p:ph type="sldNum" sz="quarter" idx="12"/>
          </p:nvPr>
        </p:nvSpPr>
        <p:spPr/>
        <p:txBody>
          <a:bodyPr/>
          <a:lstStyle/>
          <a:p>
            <a:fld id="{FA93DD09-4EC3-4FE3-A5B6-95E478A561E1}" type="slidenum">
              <a:rPr lang="en-US" smtClean="0"/>
              <a:t>‹#›</a:t>
            </a:fld>
            <a:endParaRPr lang="en-US"/>
          </a:p>
        </p:txBody>
      </p:sp>
    </p:spTree>
    <p:extLst>
      <p:ext uri="{BB962C8B-B14F-4D97-AF65-F5344CB8AC3E}">
        <p14:creationId xmlns:p14="http://schemas.microsoft.com/office/powerpoint/2010/main" val="4249805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CE995-2631-49C1-8DCF-08A90E5B0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9855CB-5A66-4AB0-BE29-8EAA8148C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81BE5-88C7-4A90-AC8F-28E7610023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DE8F9-AC38-47E3-B3A4-004EDA973D6A}" type="datetimeFigureOut">
              <a:rPr lang="en-US" smtClean="0"/>
              <a:t>10/16/2020</a:t>
            </a:fld>
            <a:endParaRPr lang="en-US"/>
          </a:p>
        </p:txBody>
      </p:sp>
      <p:sp>
        <p:nvSpPr>
          <p:cNvPr id="5" name="Footer Placeholder 4">
            <a:extLst>
              <a:ext uri="{FF2B5EF4-FFF2-40B4-BE49-F238E27FC236}">
                <a16:creationId xmlns:a16="http://schemas.microsoft.com/office/drawing/2014/main" id="{87769CAB-08A1-4341-B3B3-CB4C3DC96D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2202B4-9606-4015-A299-7A49E33C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3DD09-4EC3-4FE3-A5B6-95E478A561E1}" type="slidenum">
              <a:rPr lang="en-US" smtClean="0"/>
              <a:t>‹#›</a:t>
            </a:fld>
            <a:endParaRPr lang="en-US"/>
          </a:p>
        </p:txBody>
      </p:sp>
    </p:spTree>
    <p:extLst>
      <p:ext uri="{BB962C8B-B14F-4D97-AF65-F5344CB8AC3E}">
        <p14:creationId xmlns:p14="http://schemas.microsoft.com/office/powerpoint/2010/main" val="152620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B9A6-CD2D-4061-958A-7E42CB5BC835}"/>
              </a:ext>
            </a:extLst>
          </p:cNvPr>
          <p:cNvSpPr>
            <a:spLocks noGrp="1"/>
          </p:cNvSpPr>
          <p:nvPr>
            <p:ph type="ctrTitle"/>
          </p:nvPr>
        </p:nvSpPr>
        <p:spPr/>
        <p:txBody>
          <a:bodyPr>
            <a:normAutofit/>
          </a:bodyPr>
          <a:lstStyle/>
          <a:p>
            <a:r>
              <a:rPr lang="en-US" dirty="0"/>
              <a:t>LDATS-BBS</a:t>
            </a:r>
          </a:p>
        </p:txBody>
      </p:sp>
      <p:sp>
        <p:nvSpPr>
          <p:cNvPr id="3" name="Subtitle 2">
            <a:extLst>
              <a:ext uri="{FF2B5EF4-FFF2-40B4-BE49-F238E27FC236}">
                <a16:creationId xmlns:a16="http://schemas.microsoft.com/office/drawing/2014/main" id="{70C96961-2B6A-4182-9F08-57FBDE993C7B}"/>
              </a:ext>
            </a:extLst>
          </p:cNvPr>
          <p:cNvSpPr>
            <a:spLocks noGrp="1"/>
          </p:cNvSpPr>
          <p:nvPr>
            <p:ph type="subTitle" idx="1"/>
          </p:nvPr>
        </p:nvSpPr>
        <p:spPr/>
        <p:txBody>
          <a:bodyPr/>
          <a:lstStyle/>
          <a:p>
            <a:r>
              <a:rPr lang="en-US" dirty="0"/>
              <a:t>Community</a:t>
            </a:r>
            <a:r>
              <a:rPr lang="en-US" baseline="0" dirty="0"/>
              <a:t> change for N. American birds using topic modelling and Bayesian change point analysis</a:t>
            </a:r>
          </a:p>
        </p:txBody>
      </p:sp>
    </p:spTree>
    <p:extLst>
      <p:ext uri="{BB962C8B-B14F-4D97-AF65-F5344CB8AC3E}">
        <p14:creationId xmlns:p14="http://schemas.microsoft.com/office/powerpoint/2010/main" val="190525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1E34-C01F-4DF3-AB34-5E47B2204C27}"/>
              </a:ext>
            </a:extLst>
          </p:cNvPr>
          <p:cNvSpPr>
            <a:spLocks noGrp="1"/>
          </p:cNvSpPr>
          <p:nvPr>
            <p:ph type="title"/>
          </p:nvPr>
        </p:nvSpPr>
        <p:spPr/>
        <p:txBody>
          <a:bodyPr/>
          <a:lstStyle/>
          <a:p>
            <a:r>
              <a:rPr lang="en-US" dirty="0"/>
              <a:t>Building on Christensen et al 2017</a:t>
            </a:r>
          </a:p>
        </p:txBody>
      </p:sp>
      <p:sp>
        <p:nvSpPr>
          <p:cNvPr id="3" name="Content Placeholder 2">
            <a:extLst>
              <a:ext uri="{FF2B5EF4-FFF2-40B4-BE49-F238E27FC236}">
                <a16:creationId xmlns:a16="http://schemas.microsoft.com/office/drawing/2014/main" id="{F93EBE29-8118-40D6-86EA-135D8F914CA4}"/>
              </a:ext>
            </a:extLst>
          </p:cNvPr>
          <p:cNvSpPr>
            <a:spLocks noGrp="1"/>
          </p:cNvSpPr>
          <p:nvPr>
            <p:ph idx="1"/>
          </p:nvPr>
        </p:nvSpPr>
        <p:spPr/>
        <p:txBody>
          <a:bodyPr/>
          <a:lstStyle/>
          <a:p>
            <a:r>
              <a:rPr lang="en-US" dirty="0"/>
              <a:t>Expanded scientific scope: BBS</a:t>
            </a:r>
          </a:p>
          <a:p>
            <a:pPr lvl="1"/>
            <a:r>
              <a:rPr lang="en-US" dirty="0"/>
              <a:t>2700 communities; approximately 40 years</a:t>
            </a:r>
          </a:p>
          <a:p>
            <a:pPr lvl="1"/>
            <a:r>
              <a:rPr lang="en-US" dirty="0"/>
              <a:t>What signatures of </a:t>
            </a:r>
            <a:r>
              <a:rPr lang="en-US" b="1" dirty="0"/>
              <a:t>topic structure </a:t>
            </a:r>
            <a:r>
              <a:rPr lang="en-US" dirty="0"/>
              <a:t>and </a:t>
            </a:r>
            <a:r>
              <a:rPr lang="en-US" b="1" dirty="0"/>
              <a:t>community change </a:t>
            </a:r>
            <a:r>
              <a:rPr lang="en-US" dirty="0"/>
              <a:t>are common?</a:t>
            </a:r>
          </a:p>
          <a:p>
            <a:r>
              <a:rPr lang="en-US" dirty="0"/>
              <a:t>Improved infrastructure</a:t>
            </a:r>
          </a:p>
          <a:p>
            <a:pPr lvl="1"/>
            <a:r>
              <a:rPr lang="en-US" dirty="0"/>
              <a:t>LDATS: R package to flexibly and sophisticatedly implement LDA + TS models</a:t>
            </a:r>
          </a:p>
          <a:p>
            <a:pPr lvl="1"/>
            <a:r>
              <a:rPr lang="en-US" dirty="0"/>
              <a:t>MATSS: R package to manage large numbers of ecological time series datasets and analysis</a:t>
            </a:r>
          </a:p>
        </p:txBody>
      </p:sp>
    </p:spTree>
    <p:extLst>
      <p:ext uri="{BB962C8B-B14F-4D97-AF65-F5344CB8AC3E}">
        <p14:creationId xmlns:p14="http://schemas.microsoft.com/office/powerpoint/2010/main" val="290958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B37A-CF94-4FCC-BC71-12D2E6E6DDA9}"/>
              </a:ext>
            </a:extLst>
          </p:cNvPr>
          <p:cNvSpPr>
            <a:spLocks noGrp="1"/>
          </p:cNvSpPr>
          <p:nvPr>
            <p:ph type="title"/>
          </p:nvPr>
        </p:nvSpPr>
        <p:spPr/>
        <p:txBody>
          <a:bodyPr/>
          <a:lstStyle/>
          <a:p>
            <a:r>
              <a:rPr lang="en-US" dirty="0"/>
              <a:t>Challenges to scaling</a:t>
            </a:r>
            <a:r>
              <a:rPr lang="en-US" baseline="0" dirty="0"/>
              <a:t> up</a:t>
            </a:r>
            <a:endParaRPr lang="en-US" dirty="0"/>
          </a:p>
        </p:txBody>
      </p:sp>
      <p:sp>
        <p:nvSpPr>
          <p:cNvPr id="3" name="Content Placeholder 2">
            <a:extLst>
              <a:ext uri="{FF2B5EF4-FFF2-40B4-BE49-F238E27FC236}">
                <a16:creationId xmlns:a16="http://schemas.microsoft.com/office/drawing/2014/main" id="{00AE4EE5-161C-4A72-AD1B-C0C6875FA645}"/>
              </a:ext>
            </a:extLst>
          </p:cNvPr>
          <p:cNvSpPr>
            <a:spLocks noGrp="1"/>
          </p:cNvSpPr>
          <p:nvPr>
            <p:ph idx="1"/>
          </p:nvPr>
        </p:nvSpPr>
        <p:spPr/>
        <p:txBody>
          <a:bodyPr/>
          <a:lstStyle/>
          <a:p>
            <a:r>
              <a:rPr lang="en-US" dirty="0"/>
              <a:t>Infrastructure </a:t>
            </a:r>
            <a:r>
              <a:rPr lang="en-US" dirty="0">
                <a:sym typeface="Wingdings 2" panose="05020102010507070707" pitchFamily="18" charset="2"/>
              </a:rPr>
              <a:t></a:t>
            </a:r>
          </a:p>
          <a:p>
            <a:pPr lvl="1"/>
            <a:r>
              <a:rPr lang="en-US" dirty="0">
                <a:sym typeface="Wingdings 2" panose="05020102010507070707" pitchFamily="18" charset="2"/>
              </a:rPr>
              <a:t>MATSS, LDATS, HPC, drake….</a:t>
            </a:r>
          </a:p>
          <a:p>
            <a:r>
              <a:rPr lang="en-US" b="1" dirty="0">
                <a:sym typeface="Wingdings 2" panose="05020102010507070707" pitchFamily="18" charset="2"/>
              </a:rPr>
              <a:t>Differences between BBS and Portal</a:t>
            </a:r>
            <a:endParaRPr lang="en-US" dirty="0">
              <a:sym typeface="Wingdings 2" panose="05020102010507070707" pitchFamily="18" charset="2"/>
            </a:endParaRPr>
          </a:p>
          <a:p>
            <a:pPr lvl="1"/>
            <a:r>
              <a:rPr lang="en-US" dirty="0">
                <a:sym typeface="Wingdings 2" panose="05020102010507070707" pitchFamily="18" charset="2"/>
              </a:rPr>
              <a:t>More species</a:t>
            </a:r>
          </a:p>
          <a:p>
            <a:pPr lvl="1"/>
            <a:r>
              <a:rPr lang="en-US" dirty="0">
                <a:sym typeface="Wingdings 2" panose="05020102010507070707" pitchFamily="18" charset="2"/>
              </a:rPr>
              <a:t>Fewer time steps</a:t>
            </a:r>
          </a:p>
          <a:p>
            <a:pPr lvl="1"/>
            <a:r>
              <a:rPr lang="en-US" dirty="0">
                <a:sym typeface="Wingdings 2" panose="05020102010507070707" pitchFamily="18" charset="2"/>
              </a:rPr>
              <a:t>We don’t have deep natural history on every community</a:t>
            </a:r>
          </a:p>
        </p:txBody>
      </p:sp>
    </p:spTree>
    <p:extLst>
      <p:ext uri="{BB962C8B-B14F-4D97-AF65-F5344CB8AC3E}">
        <p14:creationId xmlns:p14="http://schemas.microsoft.com/office/powerpoint/2010/main" val="348423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4AB9-AE7C-47F3-8978-065782B4BE92}"/>
              </a:ext>
            </a:extLst>
          </p:cNvPr>
          <p:cNvSpPr>
            <a:spLocks noGrp="1"/>
          </p:cNvSpPr>
          <p:nvPr>
            <p:ph type="title"/>
          </p:nvPr>
        </p:nvSpPr>
        <p:spPr/>
        <p:txBody>
          <a:bodyPr/>
          <a:lstStyle/>
          <a:p>
            <a:r>
              <a:rPr lang="en-US" dirty="0"/>
              <a:t>Modelling challenges 1: high k</a:t>
            </a:r>
          </a:p>
        </p:txBody>
      </p:sp>
      <p:sp>
        <p:nvSpPr>
          <p:cNvPr id="3" name="Content Placeholder 2">
            <a:extLst>
              <a:ext uri="{FF2B5EF4-FFF2-40B4-BE49-F238E27FC236}">
                <a16:creationId xmlns:a16="http://schemas.microsoft.com/office/drawing/2014/main" id="{7AD4FDED-2402-4B22-8E5C-6AAC7CA666FC}"/>
              </a:ext>
            </a:extLst>
          </p:cNvPr>
          <p:cNvSpPr>
            <a:spLocks noGrp="1"/>
          </p:cNvSpPr>
          <p:nvPr>
            <p:ph idx="1"/>
          </p:nvPr>
        </p:nvSpPr>
        <p:spPr/>
        <p:txBody>
          <a:bodyPr>
            <a:normAutofit lnSpcReduction="10000"/>
          </a:bodyPr>
          <a:lstStyle/>
          <a:p>
            <a:pPr lvl="0"/>
            <a:r>
              <a:rPr lang="en-US" b="0" dirty="0">
                <a:sym typeface="Wingdings 2" panose="05020102010507070707" pitchFamily="18" charset="2"/>
              </a:rPr>
              <a:t>Runs</a:t>
            </a:r>
            <a:r>
              <a:rPr lang="en-US" b="0" baseline="0" dirty="0">
                <a:sym typeface="Wingdings 2" panose="05020102010507070707" pitchFamily="18" charset="2"/>
              </a:rPr>
              <a:t> on BBS (and other) TS often veer into selecting large numbers of topics</a:t>
            </a:r>
          </a:p>
          <a:p>
            <a:pPr lvl="1"/>
            <a:r>
              <a:rPr lang="en-US" b="0" dirty="0">
                <a:sym typeface="Wingdings 2" panose="05020102010507070707" pitchFamily="18" charset="2"/>
              </a:rPr>
              <a:t>Reduces</a:t>
            </a:r>
            <a:r>
              <a:rPr lang="en-US" b="0" baseline="0" dirty="0">
                <a:sym typeface="Wingdings 2" panose="05020102010507070707" pitchFamily="18" charset="2"/>
              </a:rPr>
              <a:t> usefulness of LDA for dimensionality reduction + interpretability</a:t>
            </a:r>
          </a:p>
          <a:p>
            <a:pPr lvl="1"/>
            <a:r>
              <a:rPr lang="en-US" b="0" baseline="0" dirty="0">
                <a:sym typeface="Wingdings 2" panose="05020102010507070707" pitchFamily="18" charset="2"/>
              </a:rPr>
              <a:t>Overfits TS</a:t>
            </a:r>
          </a:p>
          <a:p>
            <a:pPr lvl="1"/>
            <a:r>
              <a:rPr lang="en-US" b="0" baseline="0" dirty="0">
                <a:sym typeface="Wingdings 2" panose="05020102010507070707" pitchFamily="18" charset="2"/>
              </a:rPr>
              <a:t>Appears to often be assigning 1 topic per time step</a:t>
            </a:r>
          </a:p>
          <a:p>
            <a:pPr lvl="1"/>
            <a:r>
              <a:rPr lang="en-US" dirty="0">
                <a:sym typeface="Wingdings 2" panose="05020102010507070707" pitchFamily="18" charset="2"/>
              </a:rPr>
              <a:t>Why here but not Portal: might have to do with high S/sparse T, but that’s speculation</a:t>
            </a:r>
            <a:endParaRPr lang="en-US" b="0" baseline="0" dirty="0">
              <a:sym typeface="Wingdings 2" panose="05020102010507070707" pitchFamily="18" charset="2"/>
            </a:endParaRPr>
          </a:p>
          <a:p>
            <a:r>
              <a:rPr lang="en-US" dirty="0">
                <a:sym typeface="Wingdings 2" panose="05020102010507070707" pitchFamily="18" charset="2"/>
              </a:rPr>
              <a:t>May be facilitated by two-stage approach to model selection</a:t>
            </a:r>
          </a:p>
          <a:p>
            <a:pPr lvl="1"/>
            <a:r>
              <a:rPr lang="en-US" dirty="0">
                <a:sym typeface="Wingdings 2" panose="05020102010507070707" pitchFamily="18" charset="2"/>
              </a:rPr>
              <a:t>Following Christensen et al, we </a:t>
            </a:r>
            <a:r>
              <a:rPr lang="en-US" b="1" dirty="0">
                <a:sym typeface="Wingdings 2" panose="05020102010507070707" pitchFamily="18" charset="2"/>
              </a:rPr>
              <a:t>first select the best-fitting LDA </a:t>
            </a:r>
            <a:r>
              <a:rPr lang="en-US" dirty="0">
                <a:sym typeface="Wingdings 2" panose="05020102010507070707" pitchFamily="18" charset="2"/>
              </a:rPr>
              <a:t>and </a:t>
            </a:r>
            <a:r>
              <a:rPr lang="en-US" b="1" dirty="0">
                <a:sym typeface="Wingdings 2" panose="05020102010507070707" pitchFamily="18" charset="2"/>
              </a:rPr>
              <a:t>second fit the TS to that LDA</a:t>
            </a:r>
            <a:endParaRPr lang="en-US" dirty="0">
              <a:sym typeface="Wingdings 2" panose="05020102010507070707" pitchFamily="18" charset="2"/>
            </a:endParaRPr>
          </a:p>
          <a:p>
            <a:pPr lvl="1"/>
            <a:r>
              <a:rPr lang="en-US" dirty="0">
                <a:sym typeface="Wingdings 2" panose="05020102010507070707" pitchFamily="18" charset="2"/>
              </a:rPr>
              <a:t>This forces the TS to work with whatever LDA wins based only on its ability to fit the data</a:t>
            </a:r>
          </a:p>
        </p:txBody>
      </p:sp>
    </p:spTree>
    <p:extLst>
      <p:ext uri="{BB962C8B-B14F-4D97-AF65-F5344CB8AC3E}">
        <p14:creationId xmlns:p14="http://schemas.microsoft.com/office/powerpoint/2010/main" val="3556929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9CA4-AA00-492E-A521-6CF75BE3DF0F}"/>
              </a:ext>
            </a:extLst>
          </p:cNvPr>
          <p:cNvSpPr>
            <a:spLocks noGrp="1"/>
          </p:cNvSpPr>
          <p:nvPr>
            <p:ph type="title"/>
          </p:nvPr>
        </p:nvSpPr>
        <p:spPr/>
        <p:txBody>
          <a:bodyPr/>
          <a:lstStyle/>
          <a:p>
            <a:r>
              <a:rPr lang="en-US" dirty="0"/>
              <a:t>Addressing high k:</a:t>
            </a:r>
            <a:r>
              <a:rPr lang="en-US" baseline="0" dirty="0"/>
              <a:t> evaluate models holistically</a:t>
            </a:r>
            <a:endParaRPr lang="en-US" dirty="0"/>
          </a:p>
        </p:txBody>
      </p:sp>
      <p:sp>
        <p:nvSpPr>
          <p:cNvPr id="3" name="Content Placeholder 2">
            <a:extLst>
              <a:ext uri="{FF2B5EF4-FFF2-40B4-BE49-F238E27FC236}">
                <a16:creationId xmlns:a16="http://schemas.microsoft.com/office/drawing/2014/main" id="{B418D9CE-8862-45B4-8B57-047B6B582F9A}"/>
              </a:ext>
            </a:extLst>
          </p:cNvPr>
          <p:cNvSpPr>
            <a:spLocks noGrp="1"/>
          </p:cNvSpPr>
          <p:nvPr>
            <p:ph idx="1"/>
          </p:nvPr>
        </p:nvSpPr>
        <p:spPr/>
        <p:txBody>
          <a:bodyPr>
            <a:normAutofit lnSpcReduction="10000"/>
          </a:bodyPr>
          <a:lstStyle/>
          <a:p>
            <a:r>
              <a:rPr lang="en-US" dirty="0"/>
              <a:t>An LDATS model is a </a:t>
            </a:r>
            <a:r>
              <a:rPr lang="en-US" b="1" dirty="0"/>
              <a:t>combination </a:t>
            </a:r>
            <a:r>
              <a:rPr lang="en-US" dirty="0"/>
              <a:t>of LDA + TS models that allows us to</a:t>
            </a:r>
          </a:p>
          <a:p>
            <a:pPr lvl="1"/>
            <a:r>
              <a:rPr lang="en-US" dirty="0"/>
              <a:t>Distill high dimensional community data into relatively few topics that allow us to fit a time series model describing how the configuration of those topics has behaved over time</a:t>
            </a:r>
          </a:p>
          <a:p>
            <a:r>
              <a:rPr lang="en-US" dirty="0"/>
              <a:t>We want the combination of models that sets up the TS model to do the best job of fitting the data, trading off a “good fit” with overfitting.</a:t>
            </a:r>
          </a:p>
          <a:p>
            <a:r>
              <a:rPr lang="en-US" dirty="0"/>
              <a:t>Rather than using only the LDA that is the best at being an LDA, run the </a:t>
            </a:r>
            <a:r>
              <a:rPr lang="en-US" b="1" dirty="0"/>
              <a:t>entire </a:t>
            </a:r>
            <a:r>
              <a:rPr lang="en-US" dirty="0"/>
              <a:t>modelling pipeline many times with different k and </a:t>
            </a:r>
            <a:r>
              <a:rPr lang="en-US" dirty="0" err="1"/>
              <a:t>cpts</a:t>
            </a:r>
            <a:r>
              <a:rPr lang="en-US" dirty="0"/>
              <a:t> and choose the best-performing combination. </a:t>
            </a:r>
          </a:p>
        </p:txBody>
      </p:sp>
    </p:spTree>
    <p:extLst>
      <p:ext uri="{BB962C8B-B14F-4D97-AF65-F5344CB8AC3E}">
        <p14:creationId xmlns:p14="http://schemas.microsoft.com/office/powerpoint/2010/main" val="2915930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6D136-4C81-4211-B2D2-55031D67A9E7}"/>
              </a:ext>
            </a:extLst>
          </p:cNvPr>
          <p:cNvSpPr>
            <a:spLocks noGrp="1"/>
          </p:cNvSpPr>
          <p:nvPr>
            <p:ph type="title"/>
          </p:nvPr>
        </p:nvSpPr>
        <p:spPr/>
        <p:txBody>
          <a:bodyPr/>
          <a:lstStyle/>
          <a:p>
            <a:r>
              <a:rPr lang="en-US" dirty="0"/>
              <a:t>Optimize performance vs. overfitting: </a:t>
            </a:r>
            <a:r>
              <a:rPr lang="en-US" dirty="0" err="1"/>
              <a:t>crossvalidation</a:t>
            </a:r>
            <a:endParaRPr lang="en-US" dirty="0"/>
          </a:p>
        </p:txBody>
      </p:sp>
      <p:sp>
        <p:nvSpPr>
          <p:cNvPr id="3" name="Content Placeholder 2">
            <a:extLst>
              <a:ext uri="{FF2B5EF4-FFF2-40B4-BE49-F238E27FC236}">
                <a16:creationId xmlns:a16="http://schemas.microsoft.com/office/drawing/2014/main" id="{F78A1589-F360-4F24-A3AE-FCD5186B3C10}"/>
              </a:ext>
            </a:extLst>
          </p:cNvPr>
          <p:cNvSpPr>
            <a:spLocks noGrp="1"/>
          </p:cNvSpPr>
          <p:nvPr>
            <p:ph idx="1"/>
          </p:nvPr>
        </p:nvSpPr>
        <p:spPr/>
        <p:txBody>
          <a:bodyPr/>
          <a:lstStyle/>
          <a:p>
            <a:r>
              <a:rPr lang="en-US" dirty="0"/>
              <a:t>Even if we evaluate models with a range of k based on the performance of the TS model, we may be prone to overfitting</a:t>
            </a:r>
          </a:p>
          <a:p>
            <a:r>
              <a:rPr lang="en-US" dirty="0"/>
              <a:t>Evaluate models not via AIC but via the ability of the TS fit to </a:t>
            </a:r>
            <a:r>
              <a:rPr lang="en-US" b="1" dirty="0"/>
              <a:t>accurately predict withheld data </a:t>
            </a:r>
          </a:p>
        </p:txBody>
      </p:sp>
    </p:spTree>
    <p:extLst>
      <p:ext uri="{BB962C8B-B14F-4D97-AF65-F5344CB8AC3E}">
        <p14:creationId xmlns:p14="http://schemas.microsoft.com/office/powerpoint/2010/main" val="160730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110D-A814-43D4-BB6E-D069DA84DEDA}"/>
              </a:ext>
            </a:extLst>
          </p:cNvPr>
          <p:cNvSpPr>
            <a:spLocks noGrp="1"/>
          </p:cNvSpPr>
          <p:nvPr>
            <p:ph type="title"/>
          </p:nvPr>
        </p:nvSpPr>
        <p:spPr/>
        <p:txBody>
          <a:bodyPr/>
          <a:lstStyle/>
          <a:p>
            <a:r>
              <a:rPr lang="en-US" dirty="0"/>
              <a:t>Leave-one-out </a:t>
            </a:r>
            <a:r>
              <a:rPr lang="en-US" dirty="0" err="1"/>
              <a:t>crossvalidation</a:t>
            </a:r>
            <a:r>
              <a:rPr lang="en-US" dirty="0"/>
              <a:t> generally</a:t>
            </a:r>
          </a:p>
        </p:txBody>
      </p:sp>
      <p:sp>
        <p:nvSpPr>
          <p:cNvPr id="3" name="Content Placeholder 2">
            <a:extLst>
              <a:ext uri="{FF2B5EF4-FFF2-40B4-BE49-F238E27FC236}">
                <a16:creationId xmlns:a16="http://schemas.microsoft.com/office/drawing/2014/main" id="{E3E1978C-06C8-47B4-B161-DF3A5F764A18}"/>
              </a:ext>
            </a:extLst>
          </p:cNvPr>
          <p:cNvSpPr>
            <a:spLocks noGrp="1"/>
          </p:cNvSpPr>
          <p:nvPr>
            <p:ph idx="1"/>
          </p:nvPr>
        </p:nvSpPr>
        <p:spPr/>
        <p:txBody>
          <a:bodyPr>
            <a:normAutofit lnSpcReduction="10000"/>
          </a:bodyPr>
          <a:lstStyle/>
          <a:p>
            <a:r>
              <a:rPr lang="en-US" dirty="0"/>
              <a:t>For a TS with </a:t>
            </a:r>
            <a:r>
              <a:rPr lang="en-US" dirty="0" err="1"/>
              <a:t>nt</a:t>
            </a:r>
            <a:r>
              <a:rPr lang="en-US" dirty="0"/>
              <a:t> timesteps, create </a:t>
            </a:r>
            <a:r>
              <a:rPr lang="en-US" dirty="0" err="1"/>
              <a:t>nt</a:t>
            </a:r>
            <a:r>
              <a:rPr lang="en-US" dirty="0"/>
              <a:t> training/test </a:t>
            </a:r>
            <a:r>
              <a:rPr lang="en-US" dirty="0" err="1"/>
              <a:t>subsetted</a:t>
            </a:r>
            <a:r>
              <a:rPr lang="en-US" dirty="0"/>
              <a:t> datasets</a:t>
            </a:r>
          </a:p>
          <a:p>
            <a:r>
              <a:rPr lang="en-US" dirty="0"/>
              <a:t>Each </a:t>
            </a:r>
            <a:r>
              <a:rPr lang="en-US" dirty="0" err="1"/>
              <a:t>subsestted</a:t>
            </a:r>
            <a:r>
              <a:rPr lang="en-US" dirty="0"/>
              <a:t> dataset:</a:t>
            </a:r>
          </a:p>
          <a:p>
            <a:pPr lvl="1"/>
            <a:r>
              <a:rPr lang="en-US" dirty="0"/>
              <a:t>A training subset: the full TS with </a:t>
            </a:r>
            <a:r>
              <a:rPr lang="en-US" b="1" dirty="0"/>
              <a:t>a timestep + a buffer window withheld</a:t>
            </a:r>
          </a:p>
          <a:p>
            <a:pPr lvl="1"/>
            <a:r>
              <a:rPr lang="en-US" dirty="0"/>
              <a:t>The corresponding test subset: the actual data </a:t>
            </a:r>
            <a:r>
              <a:rPr lang="en-US" b="1" dirty="0"/>
              <a:t>only from the withheld timestep</a:t>
            </a:r>
          </a:p>
          <a:p>
            <a:r>
              <a:rPr lang="en-US" dirty="0"/>
              <a:t>Fit a model to every training dataset and evaluate its performance at predicting the values in the corresponding test data</a:t>
            </a:r>
          </a:p>
          <a:p>
            <a:r>
              <a:rPr lang="en-US" b="1" dirty="0"/>
              <a:t>Aggregate </a:t>
            </a:r>
            <a:r>
              <a:rPr lang="en-US" dirty="0"/>
              <a:t>how well a particular model configuration does </a:t>
            </a:r>
            <a:r>
              <a:rPr lang="en-US" b="1" dirty="0"/>
              <a:t>over all subsets</a:t>
            </a:r>
            <a:endParaRPr lang="en-US" dirty="0"/>
          </a:p>
          <a:p>
            <a:r>
              <a:rPr lang="en-US" dirty="0"/>
              <a:t>Choose the configuration that does best </a:t>
            </a:r>
            <a:r>
              <a:rPr lang="en-US" b="1" dirty="0"/>
              <a:t>in aggregate</a:t>
            </a:r>
            <a:endParaRPr lang="en-US" dirty="0"/>
          </a:p>
          <a:p>
            <a:pPr marL="0" indent="0">
              <a:buNone/>
            </a:pPr>
            <a:endParaRPr lang="en-US" dirty="0"/>
          </a:p>
        </p:txBody>
      </p:sp>
    </p:spTree>
    <p:extLst>
      <p:ext uri="{BB962C8B-B14F-4D97-AF65-F5344CB8AC3E}">
        <p14:creationId xmlns:p14="http://schemas.microsoft.com/office/powerpoint/2010/main" val="7829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FA30-8E23-40F9-9583-B1958B599C24}"/>
              </a:ext>
            </a:extLst>
          </p:cNvPr>
          <p:cNvSpPr>
            <a:spLocks noGrp="1"/>
          </p:cNvSpPr>
          <p:nvPr>
            <p:ph type="title"/>
          </p:nvPr>
        </p:nvSpPr>
        <p:spPr/>
        <p:txBody>
          <a:bodyPr/>
          <a:lstStyle/>
          <a:p>
            <a:r>
              <a:rPr lang="en-US" dirty="0" err="1"/>
              <a:t>Crossvalidation</a:t>
            </a:r>
            <a:r>
              <a:rPr lang="en-US" dirty="0"/>
              <a:t> implementation for LDATS</a:t>
            </a:r>
          </a:p>
        </p:txBody>
      </p:sp>
      <p:sp>
        <p:nvSpPr>
          <p:cNvPr id="3" name="Content Placeholder 2">
            <a:extLst>
              <a:ext uri="{FF2B5EF4-FFF2-40B4-BE49-F238E27FC236}">
                <a16:creationId xmlns:a16="http://schemas.microsoft.com/office/drawing/2014/main" id="{E6E5AF3B-5534-4C4C-A81C-C0D7C10B1292}"/>
              </a:ext>
            </a:extLst>
          </p:cNvPr>
          <p:cNvSpPr>
            <a:spLocks noGrp="1"/>
          </p:cNvSpPr>
          <p:nvPr>
            <p:ph idx="1"/>
          </p:nvPr>
        </p:nvSpPr>
        <p:spPr/>
        <p:txBody>
          <a:bodyPr>
            <a:normAutofit lnSpcReduction="10000"/>
          </a:bodyPr>
          <a:lstStyle/>
          <a:p>
            <a:r>
              <a:rPr lang="en-US" dirty="0"/>
              <a:t>Work backwards from TS parameter estimate + LDA topic composition for the multinomial distribution of </a:t>
            </a:r>
            <a:r>
              <a:rPr lang="en-US" b="1" dirty="0"/>
              <a:t>species abundances</a:t>
            </a:r>
          </a:p>
          <a:p>
            <a:r>
              <a:rPr lang="en-US" dirty="0"/>
              <a:t>Loglikelihood of observed abundances for the test timestep | predicted multinomial</a:t>
            </a:r>
          </a:p>
          <a:p>
            <a:r>
              <a:rPr lang="en-US" dirty="0"/>
              <a:t>Compile aggregate </a:t>
            </a:r>
            <a:r>
              <a:rPr lang="en-US" dirty="0" err="1"/>
              <a:t>loglik</a:t>
            </a:r>
            <a:r>
              <a:rPr lang="en-US" dirty="0"/>
              <a:t> over TS by randomly selecting parameter draws from each time step. Many draws &gt; many estimates of overall </a:t>
            </a:r>
            <a:r>
              <a:rPr lang="en-US" dirty="0" err="1"/>
              <a:t>loglik</a:t>
            </a:r>
            <a:r>
              <a:rPr lang="en-US" dirty="0"/>
              <a:t> &gt; distribution of </a:t>
            </a:r>
            <a:r>
              <a:rPr lang="en-US" dirty="0" err="1"/>
              <a:t>loglik</a:t>
            </a:r>
            <a:r>
              <a:rPr lang="en-US" dirty="0"/>
              <a:t> for each model configuration</a:t>
            </a:r>
          </a:p>
          <a:p>
            <a:r>
              <a:rPr lang="en-US" b="1" dirty="0"/>
              <a:t>What do we mean by a model configuration?</a:t>
            </a:r>
            <a:endParaRPr lang="en-US" dirty="0"/>
          </a:p>
          <a:p>
            <a:pPr lvl="1"/>
            <a:r>
              <a:rPr lang="en-US" dirty="0"/>
              <a:t>We want to know </a:t>
            </a:r>
            <a:r>
              <a:rPr lang="en-US" b="1" dirty="0"/>
              <a:t>how many topics </a:t>
            </a:r>
            <a:r>
              <a:rPr lang="en-US" dirty="0"/>
              <a:t>to use and </a:t>
            </a:r>
            <a:r>
              <a:rPr lang="en-US" b="1" dirty="0"/>
              <a:t>how many changepoints</a:t>
            </a:r>
            <a:endParaRPr lang="en-US" dirty="0"/>
          </a:p>
          <a:p>
            <a:pPr lvl="1"/>
            <a:r>
              <a:rPr lang="en-US" dirty="0"/>
              <a:t>We also eventually want to know when the changepoints happen and how broad/rapid they are</a:t>
            </a:r>
          </a:p>
        </p:txBody>
      </p:sp>
    </p:spTree>
    <p:extLst>
      <p:ext uri="{BB962C8B-B14F-4D97-AF65-F5344CB8AC3E}">
        <p14:creationId xmlns:p14="http://schemas.microsoft.com/office/powerpoint/2010/main" val="2715311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A85C-9F76-4DC0-A94A-C29C0C0EBFC2}"/>
              </a:ext>
            </a:extLst>
          </p:cNvPr>
          <p:cNvSpPr>
            <a:spLocks noGrp="1"/>
          </p:cNvSpPr>
          <p:nvPr>
            <p:ph type="title"/>
          </p:nvPr>
        </p:nvSpPr>
        <p:spPr/>
        <p:txBody>
          <a:bodyPr/>
          <a:lstStyle/>
          <a:p>
            <a:r>
              <a:rPr lang="en-US" dirty="0">
                <a:solidFill>
                  <a:schemeClr val="accent4">
                    <a:lumMod val="75000"/>
                  </a:schemeClr>
                </a:solidFill>
              </a:rPr>
              <a:t>2019 implementation</a:t>
            </a:r>
          </a:p>
        </p:txBody>
      </p:sp>
      <p:sp>
        <p:nvSpPr>
          <p:cNvPr id="3" name="Content Placeholder 2">
            <a:extLst>
              <a:ext uri="{FF2B5EF4-FFF2-40B4-BE49-F238E27FC236}">
                <a16:creationId xmlns:a16="http://schemas.microsoft.com/office/drawing/2014/main" id="{BF244E69-317A-4AF3-AF75-10D3D5120C39}"/>
              </a:ext>
            </a:extLst>
          </p:cNvPr>
          <p:cNvSpPr>
            <a:spLocks noGrp="1"/>
          </p:cNvSpPr>
          <p:nvPr>
            <p:ph idx="1"/>
          </p:nvPr>
        </p:nvSpPr>
        <p:spPr/>
        <p:txBody>
          <a:bodyPr/>
          <a:lstStyle/>
          <a:p>
            <a:r>
              <a:rPr lang="en-US" dirty="0">
                <a:solidFill>
                  <a:schemeClr val="accent4">
                    <a:lumMod val="75000"/>
                  </a:schemeClr>
                </a:solidFill>
              </a:rPr>
              <a:t>Data subsets &gt; fit LDA with specified k and seed to each train/test &gt; fit a TS to that LDA fit &gt; evaluate TS performance</a:t>
            </a:r>
          </a:p>
          <a:p>
            <a:r>
              <a:rPr lang="en-US" dirty="0">
                <a:solidFill>
                  <a:schemeClr val="accent4">
                    <a:lumMod val="75000"/>
                  </a:schemeClr>
                </a:solidFill>
              </a:rPr>
              <a:t>Plays well with concerns about data leakage</a:t>
            </a:r>
          </a:p>
          <a:p>
            <a:r>
              <a:rPr lang="en-US" b="1" dirty="0">
                <a:solidFill>
                  <a:schemeClr val="accent4">
                    <a:lumMod val="75000"/>
                  </a:schemeClr>
                </a:solidFill>
              </a:rPr>
              <a:t>But the LDAs are not even close to consistent between subsets</a:t>
            </a:r>
          </a:p>
          <a:p>
            <a:pPr lvl="1"/>
            <a:r>
              <a:rPr lang="en-US" dirty="0">
                <a:solidFill>
                  <a:schemeClr val="accent4">
                    <a:lumMod val="75000"/>
                  </a:schemeClr>
                </a:solidFill>
              </a:rPr>
              <a:t>Even with a specified seed and k, a 2 topic LDA fit to one training set will have dramatically different betas and gammas than one fit to the next training set</a:t>
            </a:r>
          </a:p>
          <a:p>
            <a:pPr lvl="1"/>
            <a:r>
              <a:rPr lang="en-US" dirty="0">
                <a:solidFill>
                  <a:schemeClr val="accent4">
                    <a:lumMod val="75000"/>
                  </a:schemeClr>
                </a:solidFill>
              </a:rPr>
              <a:t>This gives us very different data going into the TS, resulting in a different TS fit</a:t>
            </a:r>
          </a:p>
          <a:p>
            <a:pPr lvl="1"/>
            <a:r>
              <a:rPr lang="en-US" dirty="0">
                <a:solidFill>
                  <a:schemeClr val="accent4">
                    <a:lumMod val="75000"/>
                  </a:schemeClr>
                </a:solidFill>
              </a:rPr>
              <a:t>Basically impossible to re-aggregate over the training/test subsets to get a coherent “model fit”. </a:t>
            </a:r>
          </a:p>
        </p:txBody>
      </p:sp>
    </p:spTree>
    <p:extLst>
      <p:ext uri="{BB962C8B-B14F-4D97-AF65-F5344CB8AC3E}">
        <p14:creationId xmlns:p14="http://schemas.microsoft.com/office/powerpoint/2010/main" val="1098580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4D79-CE83-47D3-B17A-471E4B3DD30C}"/>
              </a:ext>
            </a:extLst>
          </p:cNvPr>
          <p:cNvSpPr>
            <a:spLocks noGrp="1"/>
          </p:cNvSpPr>
          <p:nvPr>
            <p:ph type="title"/>
          </p:nvPr>
        </p:nvSpPr>
        <p:spPr/>
        <p:txBody>
          <a:bodyPr/>
          <a:lstStyle/>
          <a:p>
            <a:r>
              <a:rPr lang="en-US" dirty="0"/>
              <a:t>2020 implementation (in dev.)</a:t>
            </a:r>
          </a:p>
        </p:txBody>
      </p:sp>
      <p:sp>
        <p:nvSpPr>
          <p:cNvPr id="3" name="Content Placeholder 2">
            <a:extLst>
              <a:ext uri="{FF2B5EF4-FFF2-40B4-BE49-F238E27FC236}">
                <a16:creationId xmlns:a16="http://schemas.microsoft.com/office/drawing/2014/main" id="{911431B5-6693-4717-9969-959FD3F08E6A}"/>
              </a:ext>
            </a:extLst>
          </p:cNvPr>
          <p:cNvSpPr>
            <a:spLocks noGrp="1"/>
          </p:cNvSpPr>
          <p:nvPr>
            <p:ph idx="1"/>
          </p:nvPr>
        </p:nvSpPr>
        <p:spPr/>
        <p:txBody>
          <a:bodyPr/>
          <a:lstStyle/>
          <a:p>
            <a:r>
              <a:rPr lang="en-US" dirty="0"/>
              <a:t>Define a configuration via pars: k, seed, </a:t>
            </a:r>
            <a:r>
              <a:rPr lang="en-US" dirty="0" err="1"/>
              <a:t>ncpts</a:t>
            </a:r>
            <a:endParaRPr lang="en-US" dirty="0"/>
          </a:p>
          <a:p>
            <a:pPr lvl="1"/>
            <a:r>
              <a:rPr lang="en-US" dirty="0"/>
              <a:t>Fit </a:t>
            </a:r>
            <a:r>
              <a:rPr lang="en-US" b="1" dirty="0"/>
              <a:t>one LDA </a:t>
            </a:r>
            <a:r>
              <a:rPr lang="en-US" dirty="0"/>
              <a:t>to the whole TS using k + seed</a:t>
            </a:r>
          </a:p>
          <a:p>
            <a:pPr lvl="1"/>
            <a:r>
              <a:rPr lang="en-US" dirty="0"/>
              <a:t>Withhold timesteps from the </a:t>
            </a:r>
            <a:r>
              <a:rPr lang="en-US" b="1" dirty="0"/>
              <a:t>gamma matrix</a:t>
            </a:r>
            <a:r>
              <a:rPr lang="en-US" dirty="0"/>
              <a:t> (the input to TS)</a:t>
            </a:r>
          </a:p>
          <a:p>
            <a:pPr lvl="1"/>
            <a:r>
              <a:rPr lang="en-US" dirty="0"/>
              <a:t>Fit </a:t>
            </a:r>
            <a:r>
              <a:rPr lang="en-US" dirty="0" err="1"/>
              <a:t>nt</a:t>
            </a:r>
            <a:r>
              <a:rPr lang="en-US" dirty="0"/>
              <a:t> TS models with </a:t>
            </a:r>
            <a:r>
              <a:rPr lang="en-US" dirty="0" err="1"/>
              <a:t>ncpts</a:t>
            </a:r>
            <a:r>
              <a:rPr lang="en-US" dirty="0"/>
              <a:t>, evaluate as before</a:t>
            </a:r>
          </a:p>
          <a:p>
            <a:r>
              <a:rPr lang="en-US" dirty="0"/>
              <a:t>Run with many values for k, seed, </a:t>
            </a:r>
            <a:r>
              <a:rPr lang="en-US" dirty="0" err="1"/>
              <a:t>ncpts</a:t>
            </a:r>
            <a:r>
              <a:rPr lang="en-US" dirty="0"/>
              <a:t> and select best configuration</a:t>
            </a:r>
          </a:p>
          <a:p>
            <a:r>
              <a:rPr lang="en-US" dirty="0"/>
              <a:t>Pros (hopefully): LDA will be interpretable; high k LDAs that are fitting individual timesteps will be penalized</a:t>
            </a:r>
          </a:p>
          <a:p>
            <a:r>
              <a:rPr lang="en-US" dirty="0"/>
              <a:t>Cons: Possible data leakage because the LDA saw the whole TS</a:t>
            </a:r>
          </a:p>
        </p:txBody>
      </p:sp>
    </p:spTree>
    <p:extLst>
      <p:ext uri="{BB962C8B-B14F-4D97-AF65-F5344CB8AC3E}">
        <p14:creationId xmlns:p14="http://schemas.microsoft.com/office/powerpoint/2010/main" val="96432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B085-0C01-4708-A89B-63C9FB316511}"/>
              </a:ext>
            </a:extLst>
          </p:cNvPr>
          <p:cNvSpPr>
            <a:spLocks noGrp="1"/>
          </p:cNvSpPr>
          <p:nvPr>
            <p:ph type="title"/>
          </p:nvPr>
        </p:nvSpPr>
        <p:spPr/>
        <p:txBody>
          <a:bodyPr/>
          <a:lstStyle/>
          <a:p>
            <a:r>
              <a:rPr lang="en-US" dirty="0"/>
              <a:t>How</a:t>
            </a:r>
            <a:r>
              <a:rPr lang="en-US" baseline="0" dirty="0"/>
              <a:t> will we know if it worked?</a:t>
            </a:r>
            <a:endParaRPr lang="en-US" dirty="0"/>
          </a:p>
        </p:txBody>
      </p:sp>
      <p:sp>
        <p:nvSpPr>
          <p:cNvPr id="3" name="Content Placeholder 2">
            <a:extLst>
              <a:ext uri="{FF2B5EF4-FFF2-40B4-BE49-F238E27FC236}">
                <a16:creationId xmlns:a16="http://schemas.microsoft.com/office/drawing/2014/main" id="{D4BCFBB7-4103-4A2E-9B0E-33AF9E7300D5}"/>
              </a:ext>
            </a:extLst>
          </p:cNvPr>
          <p:cNvSpPr>
            <a:spLocks noGrp="1"/>
          </p:cNvSpPr>
          <p:nvPr>
            <p:ph idx="1"/>
          </p:nvPr>
        </p:nvSpPr>
        <p:spPr/>
        <p:txBody>
          <a:bodyPr/>
          <a:lstStyle/>
          <a:p>
            <a:r>
              <a:rPr lang="en-US" dirty="0"/>
              <a:t>Steering away from super high k (k = 14, 19, 20)</a:t>
            </a:r>
          </a:p>
          <a:p>
            <a:r>
              <a:rPr lang="en-US" dirty="0"/>
              <a:t>Fewer topics that are 100% of one timestep and otherwise don’t occur</a:t>
            </a:r>
          </a:p>
          <a:p>
            <a:r>
              <a:rPr lang="en-US" dirty="0"/>
              <a:t>Recovering approximate species trajectories without fine detail</a:t>
            </a:r>
          </a:p>
        </p:txBody>
      </p:sp>
    </p:spTree>
    <p:extLst>
      <p:ext uri="{BB962C8B-B14F-4D97-AF65-F5344CB8AC3E}">
        <p14:creationId xmlns:p14="http://schemas.microsoft.com/office/powerpoint/2010/main" val="150008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D3E6-99BF-4A5D-923F-0A9A351A11FD}"/>
              </a:ext>
            </a:extLst>
          </p:cNvPr>
          <p:cNvSpPr>
            <a:spLocks noGrp="1"/>
          </p:cNvSpPr>
          <p:nvPr>
            <p:ph type="title"/>
          </p:nvPr>
        </p:nvSpPr>
        <p:spPr/>
        <p:txBody>
          <a:bodyPr/>
          <a:lstStyle/>
          <a:p>
            <a:r>
              <a:rPr lang="en-US" dirty="0"/>
              <a:t>How do communities change</a:t>
            </a:r>
            <a:r>
              <a:rPr lang="en-US" baseline="0" dirty="0"/>
              <a:t> over time?</a:t>
            </a:r>
            <a:endParaRPr lang="en-US" dirty="0"/>
          </a:p>
        </p:txBody>
      </p:sp>
      <p:sp>
        <p:nvSpPr>
          <p:cNvPr id="3" name="Content Placeholder 2">
            <a:extLst>
              <a:ext uri="{FF2B5EF4-FFF2-40B4-BE49-F238E27FC236}">
                <a16:creationId xmlns:a16="http://schemas.microsoft.com/office/drawing/2014/main" id="{DF34C0A6-820D-451F-BB28-74BA56E824FB}"/>
              </a:ext>
            </a:extLst>
          </p:cNvPr>
          <p:cNvSpPr>
            <a:spLocks noGrp="1"/>
          </p:cNvSpPr>
          <p:nvPr>
            <p:ph idx="1"/>
          </p:nvPr>
        </p:nvSpPr>
        <p:spPr/>
        <p:txBody>
          <a:bodyPr/>
          <a:lstStyle/>
          <a:p>
            <a:r>
              <a:rPr lang="en-US" dirty="0"/>
              <a:t>Are they stable: the same species</a:t>
            </a:r>
            <a:r>
              <a:rPr lang="en-US" baseline="0" dirty="0"/>
              <a:t> in the same proportions over time?</a:t>
            </a:r>
          </a:p>
          <a:p>
            <a:r>
              <a:rPr lang="en-US" baseline="0" dirty="0"/>
              <a:t>Turnover of one group of species to another?</a:t>
            </a:r>
          </a:p>
          <a:p>
            <a:r>
              <a:rPr lang="en-US" baseline="0" dirty="0"/>
              <a:t>Random fluctuations of different species? Synchrony, or nonrandom </a:t>
            </a:r>
            <a:r>
              <a:rPr lang="en-US" i="1" baseline="0" dirty="0" err="1"/>
              <a:t>anti</a:t>
            </a:r>
            <a:r>
              <a:rPr lang="en-US" i="0" baseline="0" dirty="0" err="1"/>
              <a:t>synchrony</a:t>
            </a:r>
            <a:r>
              <a:rPr lang="en-US" i="0" baseline="0" dirty="0"/>
              <a:t>?</a:t>
            </a:r>
            <a:endParaRPr lang="en-US" baseline="0" dirty="0"/>
          </a:p>
          <a:p>
            <a:r>
              <a:rPr lang="en-US" baseline="0" dirty="0"/>
              <a:t>Sudden, or gradual transitions between states?</a:t>
            </a:r>
            <a:endParaRPr lang="en-US" dirty="0"/>
          </a:p>
        </p:txBody>
      </p:sp>
    </p:spTree>
    <p:extLst>
      <p:ext uri="{BB962C8B-B14F-4D97-AF65-F5344CB8AC3E}">
        <p14:creationId xmlns:p14="http://schemas.microsoft.com/office/powerpoint/2010/main" val="3423379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0092-2F06-462F-9EC8-84226AF2FDE3}"/>
              </a:ext>
            </a:extLst>
          </p:cNvPr>
          <p:cNvSpPr>
            <a:spLocks noGrp="1"/>
          </p:cNvSpPr>
          <p:nvPr>
            <p:ph type="title"/>
          </p:nvPr>
        </p:nvSpPr>
        <p:spPr/>
        <p:txBody>
          <a:bodyPr/>
          <a:lstStyle/>
          <a:p>
            <a:r>
              <a:rPr lang="en-US" dirty="0"/>
              <a:t>2020</a:t>
            </a:r>
            <a:r>
              <a:rPr lang="en-US" baseline="0" dirty="0"/>
              <a:t> option B</a:t>
            </a:r>
            <a:endParaRPr lang="en-US" dirty="0"/>
          </a:p>
        </p:txBody>
      </p:sp>
      <p:sp>
        <p:nvSpPr>
          <p:cNvPr id="3" name="Content Placeholder 2">
            <a:extLst>
              <a:ext uri="{FF2B5EF4-FFF2-40B4-BE49-F238E27FC236}">
                <a16:creationId xmlns:a16="http://schemas.microsoft.com/office/drawing/2014/main" id="{C8C203AB-E19E-4D9B-A847-A04401278D73}"/>
              </a:ext>
            </a:extLst>
          </p:cNvPr>
          <p:cNvSpPr>
            <a:spLocks noGrp="1"/>
          </p:cNvSpPr>
          <p:nvPr>
            <p:ph idx="1"/>
          </p:nvPr>
        </p:nvSpPr>
        <p:spPr/>
        <p:txBody>
          <a:bodyPr/>
          <a:lstStyle/>
          <a:p>
            <a:r>
              <a:rPr lang="en-US" dirty="0"/>
              <a:t>Put a ceiling on k</a:t>
            </a:r>
          </a:p>
        </p:txBody>
      </p:sp>
    </p:spTree>
    <p:extLst>
      <p:ext uri="{BB962C8B-B14F-4D97-AF65-F5344CB8AC3E}">
        <p14:creationId xmlns:p14="http://schemas.microsoft.com/office/powerpoint/2010/main" val="3973753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035E-BE58-4048-B956-B9E76A427CAF}"/>
              </a:ext>
            </a:extLst>
          </p:cNvPr>
          <p:cNvSpPr>
            <a:spLocks noGrp="1"/>
          </p:cNvSpPr>
          <p:nvPr>
            <p:ph type="title"/>
          </p:nvPr>
        </p:nvSpPr>
        <p:spPr/>
        <p:txBody>
          <a:bodyPr/>
          <a:lstStyle/>
          <a:p>
            <a:r>
              <a:rPr lang="en-US" dirty="0"/>
              <a:t>Modeling challenges</a:t>
            </a:r>
            <a:r>
              <a:rPr lang="en-US" baseline="0" dirty="0"/>
              <a:t> 2: bendy slopes</a:t>
            </a:r>
            <a:endParaRPr lang="en-US" dirty="0"/>
          </a:p>
        </p:txBody>
      </p:sp>
      <p:sp>
        <p:nvSpPr>
          <p:cNvPr id="3" name="Content Placeholder 2">
            <a:extLst>
              <a:ext uri="{FF2B5EF4-FFF2-40B4-BE49-F238E27FC236}">
                <a16:creationId xmlns:a16="http://schemas.microsoft.com/office/drawing/2014/main" id="{5829F7FA-6FBC-4FA0-A4BF-002BF820064C}"/>
              </a:ext>
            </a:extLst>
          </p:cNvPr>
          <p:cNvSpPr>
            <a:spLocks noGrp="1"/>
          </p:cNvSpPr>
          <p:nvPr>
            <p:ph idx="1"/>
          </p:nvPr>
        </p:nvSpPr>
        <p:spPr/>
        <p:txBody>
          <a:bodyPr>
            <a:normAutofit fontScale="92500" lnSpcReduction="10000"/>
          </a:bodyPr>
          <a:lstStyle/>
          <a:p>
            <a:r>
              <a:rPr lang="en-US" dirty="0"/>
              <a:t>If the TS model is fit ~time, </a:t>
            </a:r>
            <a:r>
              <a:rPr lang="en-US" b="1" dirty="0"/>
              <a:t>something </a:t>
            </a:r>
            <a:r>
              <a:rPr lang="en-US" dirty="0"/>
              <a:t>– </a:t>
            </a:r>
            <a:r>
              <a:rPr lang="en-US" dirty="0" err="1"/>
              <a:t>softmax</a:t>
            </a:r>
            <a:r>
              <a:rPr lang="en-US" dirty="0"/>
              <a:t>, or the inherent math of proportions – allows the TS model to effectively fit a changepoint without using the parameters</a:t>
            </a:r>
          </a:p>
          <a:p>
            <a:r>
              <a:rPr lang="en-US" dirty="0"/>
              <a:t>Solution? Don’t fit ~time; </a:t>
            </a:r>
            <a:r>
              <a:rPr lang="en-US" b="1" dirty="0"/>
              <a:t>force it to use changepoints to describe change</a:t>
            </a:r>
            <a:endParaRPr lang="en-US" dirty="0"/>
          </a:p>
          <a:p>
            <a:r>
              <a:rPr lang="en-US" dirty="0"/>
              <a:t>This means a model with </a:t>
            </a:r>
            <a:r>
              <a:rPr lang="en-US" b="1" dirty="0"/>
              <a:t>changepoints</a:t>
            </a:r>
            <a:r>
              <a:rPr lang="en-US" dirty="0"/>
              <a:t> is</a:t>
            </a:r>
            <a:r>
              <a:rPr lang="en-US" b="1" dirty="0"/>
              <a:t> not necessarily </a:t>
            </a:r>
            <a:r>
              <a:rPr lang="en-US" dirty="0"/>
              <a:t>a model with </a:t>
            </a:r>
            <a:r>
              <a:rPr lang="en-US" b="1" dirty="0"/>
              <a:t>abrupt </a:t>
            </a:r>
            <a:r>
              <a:rPr lang="en-US" dirty="0"/>
              <a:t>change. </a:t>
            </a:r>
          </a:p>
          <a:p>
            <a:r>
              <a:rPr lang="en-US" dirty="0"/>
              <a:t>Possible that the breadth/narrowness of the distribution of estimates for </a:t>
            </a:r>
            <a:r>
              <a:rPr lang="en-US" b="1" dirty="0"/>
              <a:t>when </a:t>
            </a:r>
            <a:r>
              <a:rPr lang="en-US" dirty="0"/>
              <a:t>the changepoint happens can help us distinguish rapid shifts from gradual changes</a:t>
            </a:r>
          </a:p>
          <a:p>
            <a:r>
              <a:rPr lang="en-US" dirty="0"/>
              <a:t>That is consistent with the Christensen approach (slopes were a new thing in 2017 codebase)</a:t>
            </a:r>
          </a:p>
        </p:txBody>
      </p:sp>
    </p:spTree>
    <p:extLst>
      <p:ext uri="{BB962C8B-B14F-4D97-AF65-F5344CB8AC3E}">
        <p14:creationId xmlns:p14="http://schemas.microsoft.com/office/powerpoint/2010/main" val="342330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370B-F4B0-45A9-A934-4F8AA6DF9396}"/>
              </a:ext>
            </a:extLst>
          </p:cNvPr>
          <p:cNvSpPr>
            <a:spLocks noGrp="1"/>
          </p:cNvSpPr>
          <p:nvPr>
            <p:ph type="title"/>
          </p:nvPr>
        </p:nvSpPr>
        <p:spPr/>
        <p:txBody>
          <a:bodyPr/>
          <a:lstStyle/>
          <a:p>
            <a:r>
              <a:rPr lang="en-US" dirty="0"/>
              <a:t>2020 implementation (in dev.)</a:t>
            </a:r>
          </a:p>
        </p:txBody>
      </p:sp>
      <p:sp>
        <p:nvSpPr>
          <p:cNvPr id="3" name="Content Placeholder 2">
            <a:extLst>
              <a:ext uri="{FF2B5EF4-FFF2-40B4-BE49-F238E27FC236}">
                <a16:creationId xmlns:a16="http://schemas.microsoft.com/office/drawing/2014/main" id="{2C469338-27F7-4EB9-915C-0D82F93474CC}"/>
              </a:ext>
            </a:extLst>
          </p:cNvPr>
          <p:cNvSpPr>
            <a:spLocks noGrp="1"/>
          </p:cNvSpPr>
          <p:nvPr>
            <p:ph idx="1"/>
          </p:nvPr>
        </p:nvSpPr>
        <p:spPr/>
        <p:txBody>
          <a:bodyPr/>
          <a:lstStyle/>
          <a:p>
            <a:r>
              <a:rPr lang="en-US" dirty="0"/>
              <a:t>Do not fit models ~time</a:t>
            </a:r>
          </a:p>
          <a:p>
            <a:r>
              <a:rPr lang="en-US" dirty="0"/>
              <a:t>Mulling over how or if it will be tractable to infer sudden v abrupt transitions from changepoint distributions</a:t>
            </a:r>
          </a:p>
          <a:p>
            <a:r>
              <a:rPr lang="en-US" dirty="0"/>
              <a:t>May be that forcing change to use a changepoint parameter will be overly conservative</a:t>
            </a:r>
          </a:p>
          <a:p>
            <a:r>
              <a:rPr lang="en-US" dirty="0"/>
              <a:t>But we’re using </a:t>
            </a:r>
            <a:r>
              <a:rPr lang="en-US" dirty="0" err="1"/>
              <a:t>crossval</a:t>
            </a:r>
            <a:r>
              <a:rPr lang="en-US" dirty="0"/>
              <a:t>, which does not penalize for additional parameters – only for getting too convoluted to predict withheld data. So TBD.</a:t>
            </a:r>
          </a:p>
        </p:txBody>
      </p:sp>
    </p:spTree>
    <p:extLst>
      <p:ext uri="{BB962C8B-B14F-4D97-AF65-F5344CB8AC3E}">
        <p14:creationId xmlns:p14="http://schemas.microsoft.com/office/powerpoint/2010/main" val="885120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AC28-447F-48F7-AA53-D41D9AA08A98}"/>
              </a:ext>
            </a:extLst>
          </p:cNvPr>
          <p:cNvSpPr>
            <a:spLocks noGrp="1"/>
          </p:cNvSpPr>
          <p:nvPr>
            <p:ph type="title"/>
          </p:nvPr>
        </p:nvSpPr>
        <p:spPr/>
        <p:txBody>
          <a:bodyPr/>
          <a:lstStyle/>
          <a:p>
            <a:r>
              <a:rPr lang="en-US" dirty="0"/>
              <a:t>What</a:t>
            </a:r>
            <a:r>
              <a:rPr lang="en-US" baseline="0" dirty="0"/>
              <a:t> do we get out of this?</a:t>
            </a:r>
            <a:endParaRPr lang="en-US" dirty="0"/>
          </a:p>
        </p:txBody>
      </p:sp>
      <p:sp>
        <p:nvSpPr>
          <p:cNvPr id="3" name="Content Placeholder 2">
            <a:extLst>
              <a:ext uri="{FF2B5EF4-FFF2-40B4-BE49-F238E27FC236}">
                <a16:creationId xmlns:a16="http://schemas.microsoft.com/office/drawing/2014/main" id="{9E8C2920-48CF-4177-B2A3-610494B51264}"/>
              </a:ext>
            </a:extLst>
          </p:cNvPr>
          <p:cNvSpPr>
            <a:spLocks noGrp="1"/>
          </p:cNvSpPr>
          <p:nvPr>
            <p:ph idx="1"/>
          </p:nvPr>
        </p:nvSpPr>
        <p:spPr/>
        <p:txBody>
          <a:bodyPr/>
          <a:lstStyle/>
          <a:p>
            <a:r>
              <a:rPr lang="en-US" dirty="0"/>
              <a:t>Say we find a well-fitting, but not overly-convoluted, LDATS specification</a:t>
            </a:r>
          </a:p>
          <a:p>
            <a:r>
              <a:rPr lang="en-US" dirty="0"/>
              <a:t>This will give us</a:t>
            </a:r>
          </a:p>
          <a:p>
            <a:pPr lvl="1"/>
            <a:r>
              <a:rPr lang="en-US" dirty="0"/>
              <a:t>A description of </a:t>
            </a:r>
            <a:r>
              <a:rPr lang="en-US" b="1" dirty="0"/>
              <a:t>how many </a:t>
            </a:r>
            <a:r>
              <a:rPr lang="en-US" dirty="0"/>
              <a:t>community states (NUMBER OF SEGMENTS) best represents the multidimensional community time series</a:t>
            </a:r>
          </a:p>
          <a:p>
            <a:pPr lvl="1"/>
            <a:r>
              <a:rPr lang="en-US" dirty="0"/>
              <a:t>A sense of how abrupt the shifts are</a:t>
            </a:r>
          </a:p>
          <a:p>
            <a:pPr lvl="1"/>
            <a:r>
              <a:rPr lang="en-US" dirty="0"/>
              <a:t>Community types that will warrant further investigation</a:t>
            </a:r>
          </a:p>
          <a:p>
            <a:pPr lvl="2"/>
            <a:r>
              <a:rPr lang="en-US" dirty="0"/>
              <a:t>Do community types tend to map on to functional traits? Is there biological meaning to them as well? We saw that at Portal but may or may not see that writ large.</a:t>
            </a:r>
          </a:p>
        </p:txBody>
      </p:sp>
    </p:spTree>
    <p:extLst>
      <p:ext uri="{BB962C8B-B14F-4D97-AF65-F5344CB8AC3E}">
        <p14:creationId xmlns:p14="http://schemas.microsoft.com/office/powerpoint/2010/main" val="2422547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3DF9-5E59-4661-8C91-3BD66CEF1EC9}"/>
              </a:ext>
            </a:extLst>
          </p:cNvPr>
          <p:cNvSpPr>
            <a:spLocks noGrp="1"/>
          </p:cNvSpPr>
          <p:nvPr>
            <p:ph type="title"/>
          </p:nvPr>
        </p:nvSpPr>
        <p:spPr/>
        <p:txBody>
          <a:bodyPr/>
          <a:lstStyle/>
          <a:p>
            <a:r>
              <a:rPr lang="en-US" dirty="0"/>
              <a:t>What do we get</a:t>
            </a:r>
            <a:r>
              <a:rPr lang="en-US" baseline="0" dirty="0"/>
              <a:t> out of doing this </a:t>
            </a:r>
            <a:r>
              <a:rPr lang="en-US" b="1" baseline="0" dirty="0"/>
              <a:t>at scale</a:t>
            </a:r>
            <a:r>
              <a:rPr lang="en-US" b="0" baseline="0" dirty="0"/>
              <a:t>?</a:t>
            </a:r>
            <a:endParaRPr lang="en-US" dirty="0"/>
          </a:p>
        </p:txBody>
      </p:sp>
      <p:sp>
        <p:nvSpPr>
          <p:cNvPr id="3" name="Content Placeholder 2">
            <a:extLst>
              <a:ext uri="{FF2B5EF4-FFF2-40B4-BE49-F238E27FC236}">
                <a16:creationId xmlns:a16="http://schemas.microsoft.com/office/drawing/2014/main" id="{E8882D15-F20A-4CD7-B0C1-C10C818C9D03}"/>
              </a:ext>
            </a:extLst>
          </p:cNvPr>
          <p:cNvSpPr>
            <a:spLocks noGrp="1"/>
          </p:cNvSpPr>
          <p:nvPr>
            <p:ph idx="1"/>
          </p:nvPr>
        </p:nvSpPr>
        <p:spPr/>
        <p:txBody>
          <a:bodyPr/>
          <a:lstStyle/>
          <a:p>
            <a:r>
              <a:rPr lang="en-US" b="0" dirty="0"/>
              <a:t>How</a:t>
            </a:r>
            <a:r>
              <a:rPr lang="en-US" b="0" baseline="0" dirty="0"/>
              <a:t> many “eras” (in terms of community composition) are we finding?</a:t>
            </a:r>
          </a:p>
          <a:p>
            <a:r>
              <a:rPr lang="en-US" b="0" baseline="0" dirty="0"/>
              <a:t>Are we finding evidence of abrupt or gradual transitions?</a:t>
            </a:r>
          </a:p>
          <a:p>
            <a:r>
              <a:rPr lang="en-US" dirty="0"/>
              <a:t>What is the timing of these transitions?</a:t>
            </a:r>
          </a:p>
        </p:txBody>
      </p:sp>
    </p:spTree>
    <p:extLst>
      <p:ext uri="{BB962C8B-B14F-4D97-AF65-F5344CB8AC3E}">
        <p14:creationId xmlns:p14="http://schemas.microsoft.com/office/powerpoint/2010/main" val="376811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21F7-4C8C-42C1-84F0-47198568C170}"/>
              </a:ext>
            </a:extLst>
          </p:cNvPr>
          <p:cNvSpPr>
            <a:spLocks noGrp="1"/>
          </p:cNvSpPr>
          <p:nvPr>
            <p:ph type="title"/>
          </p:nvPr>
        </p:nvSpPr>
        <p:spPr/>
        <p:txBody>
          <a:bodyPr/>
          <a:lstStyle/>
          <a:p>
            <a:r>
              <a:rPr lang="en-US" dirty="0"/>
              <a:t>Current state of 2020 implementation</a:t>
            </a:r>
          </a:p>
        </p:txBody>
      </p:sp>
      <p:sp>
        <p:nvSpPr>
          <p:cNvPr id="3" name="Content Placeholder 2">
            <a:extLst>
              <a:ext uri="{FF2B5EF4-FFF2-40B4-BE49-F238E27FC236}">
                <a16:creationId xmlns:a16="http://schemas.microsoft.com/office/drawing/2014/main" id="{1E53F7D0-CA88-419D-987E-1B60B4DBAF33}"/>
              </a:ext>
            </a:extLst>
          </p:cNvPr>
          <p:cNvSpPr>
            <a:spLocks noGrp="1"/>
          </p:cNvSpPr>
          <p:nvPr>
            <p:ph idx="1"/>
          </p:nvPr>
        </p:nvSpPr>
        <p:spPr/>
        <p:txBody>
          <a:bodyPr/>
          <a:lstStyle/>
          <a:p>
            <a:r>
              <a:rPr lang="en-US" dirty="0"/>
              <a:t>Rough functions to implement LOO </a:t>
            </a:r>
            <a:r>
              <a:rPr lang="en-US" dirty="0" err="1"/>
              <a:t>crossvalidation</a:t>
            </a:r>
            <a:r>
              <a:rPr lang="en-US" dirty="0"/>
              <a:t>, illustrated for a single community and a single set of k, seed, </a:t>
            </a:r>
            <a:r>
              <a:rPr lang="en-US" dirty="0" err="1"/>
              <a:t>ncpts</a:t>
            </a:r>
            <a:endParaRPr lang="en-US" dirty="0"/>
          </a:p>
          <a:p>
            <a:r>
              <a:rPr lang="en-US" dirty="0"/>
              <a:t>Next would be to </a:t>
            </a:r>
          </a:p>
          <a:p>
            <a:pPr lvl="1"/>
            <a:r>
              <a:rPr lang="en-US" dirty="0"/>
              <a:t>Document + double check </a:t>
            </a:r>
            <a:r>
              <a:rPr lang="en-US" dirty="0" err="1"/>
              <a:t>crossvalidation</a:t>
            </a:r>
            <a:r>
              <a:rPr lang="en-US" dirty="0"/>
              <a:t> functions (it’s a complex pipeline)</a:t>
            </a:r>
          </a:p>
          <a:p>
            <a:pPr lvl="1"/>
            <a:r>
              <a:rPr lang="en-US" dirty="0"/>
              <a:t>Scale up to multiple values for k, seed, </a:t>
            </a:r>
            <a:r>
              <a:rPr lang="en-US" dirty="0" err="1"/>
              <a:t>ncpts</a:t>
            </a:r>
            <a:endParaRPr lang="en-US" dirty="0"/>
          </a:p>
          <a:p>
            <a:pPr lvl="2"/>
            <a:r>
              <a:rPr lang="en-US" dirty="0"/>
              <a:t>This involves converting to a drake plan, I think</a:t>
            </a:r>
          </a:p>
        </p:txBody>
      </p:sp>
    </p:spTree>
    <p:extLst>
      <p:ext uri="{BB962C8B-B14F-4D97-AF65-F5344CB8AC3E}">
        <p14:creationId xmlns:p14="http://schemas.microsoft.com/office/powerpoint/2010/main" val="2451115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2A82-FD8F-4907-8CD8-417C3072C2C3}"/>
              </a:ext>
            </a:extLst>
          </p:cNvPr>
          <p:cNvSpPr>
            <a:spLocks noGrp="1"/>
          </p:cNvSpPr>
          <p:nvPr>
            <p:ph type="title"/>
          </p:nvPr>
        </p:nvSpPr>
        <p:spPr/>
        <p:txBody>
          <a:bodyPr/>
          <a:lstStyle/>
          <a:p>
            <a:r>
              <a:rPr lang="en-US" dirty="0"/>
              <a:t>2020 implementation</a:t>
            </a:r>
          </a:p>
        </p:txBody>
      </p:sp>
      <p:sp>
        <p:nvSpPr>
          <p:cNvPr id="3" name="Content Placeholder 2">
            <a:extLst>
              <a:ext uri="{FF2B5EF4-FFF2-40B4-BE49-F238E27FC236}">
                <a16:creationId xmlns:a16="http://schemas.microsoft.com/office/drawing/2014/main" id="{AA3BF943-645A-440B-A20E-8E6A6FB44E54}"/>
              </a:ext>
            </a:extLst>
          </p:cNvPr>
          <p:cNvSpPr>
            <a:spLocks noGrp="1"/>
          </p:cNvSpPr>
          <p:nvPr>
            <p:ph idx="1"/>
          </p:nvPr>
        </p:nvSpPr>
        <p:spPr/>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336480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9B92-8CA4-42D7-8F8E-B8F93CBFD9A8}"/>
              </a:ext>
            </a:extLst>
          </p:cNvPr>
          <p:cNvSpPr>
            <a:spLocks noGrp="1"/>
          </p:cNvSpPr>
          <p:nvPr>
            <p:ph type="title"/>
          </p:nvPr>
        </p:nvSpPr>
        <p:spPr/>
        <p:txBody>
          <a:bodyPr/>
          <a:lstStyle/>
          <a:p>
            <a:r>
              <a:rPr lang="en-US" dirty="0"/>
              <a:t>Challenges to analyzing temporal community dynamics</a:t>
            </a:r>
          </a:p>
        </p:txBody>
      </p:sp>
      <p:sp>
        <p:nvSpPr>
          <p:cNvPr id="3" name="Content Placeholder 2">
            <a:extLst>
              <a:ext uri="{FF2B5EF4-FFF2-40B4-BE49-F238E27FC236}">
                <a16:creationId xmlns:a16="http://schemas.microsoft.com/office/drawing/2014/main" id="{383AD1BB-9054-43FA-94B7-920F64B8A406}"/>
              </a:ext>
            </a:extLst>
          </p:cNvPr>
          <p:cNvSpPr>
            <a:spLocks noGrp="1"/>
          </p:cNvSpPr>
          <p:nvPr>
            <p:ph idx="1"/>
          </p:nvPr>
        </p:nvSpPr>
        <p:spPr/>
        <p:txBody>
          <a:bodyPr/>
          <a:lstStyle/>
          <a:p>
            <a:r>
              <a:rPr lang="en-US" b="1" dirty="0"/>
              <a:t>Describing the state of a community</a:t>
            </a:r>
            <a:r>
              <a:rPr lang="en-US" baseline="0" dirty="0"/>
              <a:t> can be overwhelmingly multivariate</a:t>
            </a:r>
          </a:p>
          <a:p>
            <a:r>
              <a:rPr lang="en-US" dirty="0"/>
              <a:t>Distance</a:t>
            </a:r>
            <a:r>
              <a:rPr lang="en-US" baseline="0" dirty="0"/>
              <a:t> or dissimilarity metrics</a:t>
            </a:r>
          </a:p>
          <a:p>
            <a:r>
              <a:rPr lang="en-US" dirty="0"/>
              <a:t>The</a:t>
            </a:r>
            <a:r>
              <a:rPr lang="en-US" baseline="0" dirty="0"/>
              <a:t> species list can shift over time</a:t>
            </a:r>
          </a:p>
          <a:p>
            <a:r>
              <a:rPr lang="en-US" baseline="0" dirty="0"/>
              <a:t>Always making some decisions re: weighting of common or rare, core or transient, species. </a:t>
            </a:r>
          </a:p>
        </p:txBody>
      </p:sp>
    </p:spTree>
    <p:extLst>
      <p:ext uri="{BB962C8B-B14F-4D97-AF65-F5344CB8AC3E}">
        <p14:creationId xmlns:p14="http://schemas.microsoft.com/office/powerpoint/2010/main" val="3858158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334C0-4B7E-4D4B-89C5-A727B9C5733D}"/>
              </a:ext>
            </a:extLst>
          </p:cNvPr>
          <p:cNvSpPr>
            <a:spLocks noGrp="1"/>
          </p:cNvSpPr>
          <p:nvPr>
            <p:ph type="title"/>
          </p:nvPr>
        </p:nvSpPr>
        <p:spPr/>
        <p:txBody>
          <a:bodyPr/>
          <a:lstStyle/>
          <a:p>
            <a:r>
              <a:rPr lang="en-US" dirty="0"/>
              <a:t>Challenges to analyzing temporal dynamics, cont’d</a:t>
            </a:r>
          </a:p>
        </p:txBody>
      </p:sp>
      <p:sp>
        <p:nvSpPr>
          <p:cNvPr id="3" name="Content Placeholder 2">
            <a:extLst>
              <a:ext uri="{FF2B5EF4-FFF2-40B4-BE49-F238E27FC236}">
                <a16:creationId xmlns:a16="http://schemas.microsoft.com/office/drawing/2014/main" id="{6F45A8AF-CC87-4791-B2E1-B5EDA35CF8B5}"/>
              </a:ext>
            </a:extLst>
          </p:cNvPr>
          <p:cNvSpPr>
            <a:spLocks noGrp="1"/>
          </p:cNvSpPr>
          <p:nvPr>
            <p:ph idx="1"/>
          </p:nvPr>
        </p:nvSpPr>
        <p:spPr/>
        <p:txBody>
          <a:bodyPr/>
          <a:lstStyle/>
          <a:p>
            <a:r>
              <a:rPr lang="en-US" dirty="0"/>
              <a:t>High</a:t>
            </a:r>
            <a:r>
              <a:rPr lang="en-US" baseline="0" dirty="0"/>
              <a:t> dimensional data are challenging to fit with time series</a:t>
            </a:r>
          </a:p>
          <a:p>
            <a:r>
              <a:rPr lang="en-US" baseline="0" dirty="0"/>
              <a:t>Slope alone not necessarily informative</a:t>
            </a:r>
          </a:p>
          <a:p>
            <a:r>
              <a:rPr lang="en-US" dirty="0"/>
              <a:t>Interpretability</a:t>
            </a:r>
            <a:r>
              <a:rPr lang="en-US" baseline="0" dirty="0"/>
              <a:t> of time series fits to distance/dissimilarity metrics</a:t>
            </a:r>
          </a:p>
        </p:txBody>
      </p:sp>
    </p:spTree>
    <p:extLst>
      <p:ext uri="{BB962C8B-B14F-4D97-AF65-F5344CB8AC3E}">
        <p14:creationId xmlns:p14="http://schemas.microsoft.com/office/powerpoint/2010/main" val="336250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EF39-C3E3-436D-80AB-843CA873BDE8}"/>
              </a:ext>
            </a:extLst>
          </p:cNvPr>
          <p:cNvSpPr>
            <a:spLocks noGrp="1"/>
          </p:cNvSpPr>
          <p:nvPr>
            <p:ph type="title"/>
          </p:nvPr>
        </p:nvSpPr>
        <p:spPr/>
        <p:txBody>
          <a:bodyPr/>
          <a:lstStyle/>
          <a:p>
            <a:r>
              <a:rPr lang="en-US" dirty="0"/>
              <a:t>LDATS</a:t>
            </a:r>
          </a:p>
        </p:txBody>
      </p:sp>
      <p:sp>
        <p:nvSpPr>
          <p:cNvPr id="3" name="Content Placeholder 2">
            <a:extLst>
              <a:ext uri="{FF2B5EF4-FFF2-40B4-BE49-F238E27FC236}">
                <a16:creationId xmlns:a16="http://schemas.microsoft.com/office/drawing/2014/main" id="{85622B80-238A-465F-AA3B-3AE0FD76BB24}"/>
              </a:ext>
            </a:extLst>
          </p:cNvPr>
          <p:cNvSpPr>
            <a:spLocks noGrp="1"/>
          </p:cNvSpPr>
          <p:nvPr>
            <p:ph idx="1"/>
          </p:nvPr>
        </p:nvSpPr>
        <p:spPr/>
        <p:txBody>
          <a:bodyPr/>
          <a:lstStyle/>
          <a:p>
            <a:r>
              <a:rPr lang="en-US" dirty="0"/>
              <a:t>Modelling framework</a:t>
            </a:r>
            <a:r>
              <a:rPr lang="en-US" baseline="0" dirty="0"/>
              <a:t> for </a:t>
            </a:r>
            <a:r>
              <a:rPr lang="en-US" b="1" baseline="0" dirty="0"/>
              <a:t>dimensionality reduction </a:t>
            </a:r>
            <a:r>
              <a:rPr lang="en-US" b="0" baseline="0" dirty="0"/>
              <a:t>and </a:t>
            </a:r>
            <a:r>
              <a:rPr lang="en-US" b="1" baseline="0" dirty="0"/>
              <a:t>temporal analysis </a:t>
            </a:r>
            <a:r>
              <a:rPr lang="en-US" b="0" baseline="0" dirty="0"/>
              <a:t>on high-dimensional community data</a:t>
            </a:r>
          </a:p>
          <a:p>
            <a:r>
              <a:rPr lang="en-US" b="0" baseline="0" dirty="0"/>
              <a:t>Dimensionality reduction using LDA to identify “topics” from community observations</a:t>
            </a:r>
          </a:p>
          <a:p>
            <a:r>
              <a:rPr lang="en-US" b="0" baseline="0" dirty="0"/>
              <a:t>Bayesian change point analysis on the relative abundances of </a:t>
            </a:r>
            <a:r>
              <a:rPr lang="en-US" b="1" baseline="0" dirty="0"/>
              <a:t>topics</a:t>
            </a:r>
            <a:r>
              <a:rPr lang="en-US" dirty="0"/>
              <a:t> over time</a:t>
            </a:r>
            <a:endParaRPr lang="en-US" b="0" baseline="0" dirty="0"/>
          </a:p>
        </p:txBody>
      </p:sp>
    </p:spTree>
    <p:extLst>
      <p:ext uri="{BB962C8B-B14F-4D97-AF65-F5344CB8AC3E}">
        <p14:creationId xmlns:p14="http://schemas.microsoft.com/office/powerpoint/2010/main" val="14769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69F6-B132-4FDE-84FD-822485312F60}"/>
              </a:ext>
            </a:extLst>
          </p:cNvPr>
          <p:cNvSpPr>
            <a:spLocks noGrp="1"/>
          </p:cNvSpPr>
          <p:nvPr>
            <p:ph type="title"/>
          </p:nvPr>
        </p:nvSpPr>
        <p:spPr/>
        <p:txBody>
          <a:bodyPr/>
          <a:lstStyle/>
          <a:p>
            <a:r>
              <a:rPr lang="en-US" dirty="0"/>
              <a:t>LDA</a:t>
            </a:r>
          </a:p>
        </p:txBody>
      </p:sp>
      <p:sp>
        <p:nvSpPr>
          <p:cNvPr id="3" name="Content Placeholder 2">
            <a:extLst>
              <a:ext uri="{FF2B5EF4-FFF2-40B4-BE49-F238E27FC236}">
                <a16:creationId xmlns:a16="http://schemas.microsoft.com/office/drawing/2014/main" id="{C8FF4410-CB84-49CD-8D7C-D102D982E522}"/>
              </a:ext>
            </a:extLst>
          </p:cNvPr>
          <p:cNvSpPr>
            <a:spLocks noGrp="1"/>
          </p:cNvSpPr>
          <p:nvPr>
            <p:ph idx="1"/>
          </p:nvPr>
        </p:nvSpPr>
        <p:spPr/>
        <p:txBody>
          <a:bodyPr/>
          <a:lstStyle/>
          <a:p>
            <a:r>
              <a:rPr lang="en-US" dirty="0"/>
              <a:t>Topics </a:t>
            </a:r>
            <a:r>
              <a:rPr lang="en-US" baseline="0" dirty="0"/>
              <a:t>made up of mixtures of species in varying proportions</a:t>
            </a:r>
          </a:p>
          <a:p>
            <a:r>
              <a:rPr lang="en-US" baseline="0" dirty="0"/>
              <a:t>Each observation can be described as a mixture of </a:t>
            </a:r>
            <a:r>
              <a:rPr lang="en-US" b="1" baseline="0" dirty="0"/>
              <a:t>topics </a:t>
            </a:r>
            <a:r>
              <a:rPr lang="en-US" b="0" baseline="0" dirty="0"/>
              <a:t>in varying proportions</a:t>
            </a:r>
          </a:p>
          <a:p>
            <a:r>
              <a:rPr lang="en-US" dirty="0"/>
              <a:t>The topic x species structure is a </a:t>
            </a:r>
            <a:r>
              <a:rPr lang="en-US" b="1" dirty="0"/>
              <a:t>statistical description of the data</a:t>
            </a:r>
            <a:r>
              <a:rPr lang="en-US" dirty="0"/>
              <a:t>, not necessarily an assertion about </a:t>
            </a:r>
            <a:r>
              <a:rPr lang="en-US" b="1" dirty="0"/>
              <a:t>biological/ecological functional structure</a:t>
            </a:r>
            <a:r>
              <a:rPr lang="en-US" dirty="0"/>
              <a:t>. </a:t>
            </a:r>
          </a:p>
          <a:p>
            <a:pPr lvl="1"/>
            <a:r>
              <a:rPr lang="en-US" dirty="0"/>
              <a:t>Topics = cocktails of species (in a certain ratio) that occur consistently together. Species can belong to multiple topics.</a:t>
            </a:r>
          </a:p>
        </p:txBody>
      </p:sp>
    </p:spTree>
    <p:extLst>
      <p:ext uri="{BB962C8B-B14F-4D97-AF65-F5344CB8AC3E}">
        <p14:creationId xmlns:p14="http://schemas.microsoft.com/office/powerpoint/2010/main" val="249905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9A4-002A-4E57-951A-3F6675612B3A}"/>
              </a:ext>
            </a:extLst>
          </p:cNvPr>
          <p:cNvSpPr>
            <a:spLocks noGrp="1"/>
          </p:cNvSpPr>
          <p:nvPr>
            <p:ph type="title"/>
          </p:nvPr>
        </p:nvSpPr>
        <p:spPr/>
        <p:txBody>
          <a:bodyPr/>
          <a:lstStyle/>
          <a:p>
            <a:r>
              <a:rPr lang="en-US" dirty="0"/>
              <a:t>Temporal analysis</a:t>
            </a:r>
          </a:p>
        </p:txBody>
      </p:sp>
      <p:sp>
        <p:nvSpPr>
          <p:cNvPr id="3" name="Content Placeholder 2">
            <a:extLst>
              <a:ext uri="{FF2B5EF4-FFF2-40B4-BE49-F238E27FC236}">
                <a16:creationId xmlns:a16="http://schemas.microsoft.com/office/drawing/2014/main" id="{DCABE4B0-5ECF-416A-B165-DEABD8806379}"/>
              </a:ext>
            </a:extLst>
          </p:cNvPr>
          <p:cNvSpPr>
            <a:spLocks noGrp="1"/>
          </p:cNvSpPr>
          <p:nvPr>
            <p:ph idx="1"/>
          </p:nvPr>
        </p:nvSpPr>
        <p:spPr/>
        <p:txBody>
          <a:bodyPr/>
          <a:lstStyle/>
          <a:p>
            <a:r>
              <a:rPr lang="en-US" dirty="0"/>
              <a:t>Identify change points in the multinomial time series of </a:t>
            </a:r>
            <a:r>
              <a:rPr lang="en-US" b="1" dirty="0"/>
              <a:t>topic </a:t>
            </a:r>
            <a:r>
              <a:rPr lang="en-US" dirty="0"/>
              <a:t>relative abundances</a:t>
            </a:r>
          </a:p>
          <a:p>
            <a:r>
              <a:rPr lang="en-US" dirty="0"/>
              <a:t>Zero change points: topics occur in the same relative proportions over time</a:t>
            </a:r>
          </a:p>
          <a:p>
            <a:r>
              <a:rPr lang="en-US" dirty="0"/>
              <a:t>One or more change points: multiple community states</a:t>
            </a:r>
          </a:p>
          <a:p>
            <a:r>
              <a:rPr lang="en-US" dirty="0"/>
              <a:t>The more narrowly defined the </a:t>
            </a:r>
            <a:r>
              <a:rPr lang="en-US" b="1" dirty="0"/>
              <a:t>moment </a:t>
            </a:r>
            <a:r>
              <a:rPr lang="en-US" dirty="0"/>
              <a:t>of change, the more </a:t>
            </a:r>
            <a:r>
              <a:rPr lang="en-US" b="1" dirty="0"/>
              <a:t>abrupt </a:t>
            </a:r>
            <a:r>
              <a:rPr lang="en-US" dirty="0"/>
              <a:t>the change</a:t>
            </a:r>
          </a:p>
        </p:txBody>
      </p:sp>
    </p:spTree>
    <p:extLst>
      <p:ext uri="{BB962C8B-B14F-4D97-AF65-F5344CB8AC3E}">
        <p14:creationId xmlns:p14="http://schemas.microsoft.com/office/powerpoint/2010/main" val="417067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99A4-002A-4E57-951A-3F6675612B3A}"/>
              </a:ext>
            </a:extLst>
          </p:cNvPr>
          <p:cNvSpPr>
            <a:spLocks noGrp="1"/>
          </p:cNvSpPr>
          <p:nvPr>
            <p:ph type="title"/>
          </p:nvPr>
        </p:nvSpPr>
        <p:spPr/>
        <p:txBody>
          <a:bodyPr/>
          <a:lstStyle/>
          <a:p>
            <a:r>
              <a:rPr lang="en-US" dirty="0"/>
              <a:t>Temporal analysis</a:t>
            </a:r>
          </a:p>
        </p:txBody>
      </p:sp>
      <p:sp>
        <p:nvSpPr>
          <p:cNvPr id="3" name="Content Placeholder 2">
            <a:extLst>
              <a:ext uri="{FF2B5EF4-FFF2-40B4-BE49-F238E27FC236}">
                <a16:creationId xmlns:a16="http://schemas.microsoft.com/office/drawing/2014/main" id="{DCABE4B0-5ECF-416A-B165-DEABD8806379}"/>
              </a:ext>
            </a:extLst>
          </p:cNvPr>
          <p:cNvSpPr>
            <a:spLocks noGrp="1"/>
          </p:cNvSpPr>
          <p:nvPr>
            <p:ph idx="1"/>
          </p:nvPr>
        </p:nvSpPr>
        <p:spPr/>
        <p:txBody>
          <a:bodyPr/>
          <a:lstStyle/>
          <a:p>
            <a:r>
              <a:rPr lang="en-US" b="1" dirty="0">
                <a:solidFill>
                  <a:schemeClr val="accent2">
                    <a:lumMod val="75000"/>
                  </a:schemeClr>
                </a:solidFill>
              </a:rPr>
              <a:t>A change from LDATS of 2017-2019: not attempting to fit a slope</a:t>
            </a:r>
          </a:p>
          <a:p>
            <a:r>
              <a:rPr lang="en-US" b="1" dirty="0">
                <a:solidFill>
                  <a:schemeClr val="accent2">
                    <a:lumMod val="75000"/>
                  </a:schemeClr>
                </a:solidFill>
              </a:rPr>
              <a:t>Consistent with Christensen et al [they fit a seasonal sinusoid, but no slope]</a:t>
            </a:r>
          </a:p>
          <a:p>
            <a:r>
              <a:rPr lang="en-US" b="1" dirty="0">
                <a:solidFill>
                  <a:schemeClr val="accent2">
                    <a:lumMod val="75000"/>
                  </a:schemeClr>
                </a:solidFill>
              </a:rPr>
              <a:t>Slopes are difficult to implement in an interpretable way, because they can achieve change-point-like behavior without using the changepoint parameters. </a:t>
            </a:r>
          </a:p>
          <a:p>
            <a:r>
              <a:rPr lang="en-US" b="1" dirty="0">
                <a:solidFill>
                  <a:schemeClr val="accent2">
                    <a:lumMod val="75000"/>
                  </a:schemeClr>
                </a:solidFill>
              </a:rPr>
              <a:t>There are also issues with using </a:t>
            </a:r>
            <a:r>
              <a:rPr lang="en-US" b="1" dirty="0" err="1">
                <a:solidFill>
                  <a:schemeClr val="accent2">
                    <a:lumMod val="75000"/>
                  </a:schemeClr>
                </a:solidFill>
              </a:rPr>
              <a:t>softmax</a:t>
            </a:r>
            <a:r>
              <a:rPr lang="en-US" b="1" dirty="0">
                <a:solidFill>
                  <a:schemeClr val="accent2">
                    <a:lumMod val="75000"/>
                  </a:schemeClr>
                </a:solidFill>
              </a:rPr>
              <a:t> that RMD hopes will be avoided/cancelled out by not using slopes.</a:t>
            </a:r>
          </a:p>
        </p:txBody>
      </p:sp>
    </p:spTree>
    <p:extLst>
      <p:ext uri="{BB962C8B-B14F-4D97-AF65-F5344CB8AC3E}">
        <p14:creationId xmlns:p14="http://schemas.microsoft.com/office/powerpoint/2010/main" val="135909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B71C-3ED9-4839-80C0-32C2B6A5F5DA}"/>
              </a:ext>
            </a:extLst>
          </p:cNvPr>
          <p:cNvSpPr>
            <a:spLocks noGrp="1"/>
          </p:cNvSpPr>
          <p:nvPr>
            <p:ph type="title"/>
          </p:nvPr>
        </p:nvSpPr>
        <p:spPr/>
        <p:txBody>
          <a:bodyPr/>
          <a:lstStyle/>
          <a:p>
            <a:r>
              <a:rPr lang="en-US" dirty="0"/>
              <a:t>Precedent:</a:t>
            </a:r>
            <a:r>
              <a:rPr lang="en-US" baseline="0" dirty="0"/>
              <a:t> Christensen et al 2017</a:t>
            </a:r>
            <a:endParaRPr lang="en-US" dirty="0"/>
          </a:p>
        </p:txBody>
      </p:sp>
      <p:sp>
        <p:nvSpPr>
          <p:cNvPr id="3" name="Content Placeholder 2">
            <a:extLst>
              <a:ext uri="{FF2B5EF4-FFF2-40B4-BE49-F238E27FC236}">
                <a16:creationId xmlns:a16="http://schemas.microsoft.com/office/drawing/2014/main" id="{57D050E6-3331-4AE2-9E93-45FC3790A5B0}"/>
              </a:ext>
            </a:extLst>
          </p:cNvPr>
          <p:cNvSpPr>
            <a:spLocks noGrp="1"/>
          </p:cNvSpPr>
          <p:nvPr>
            <p:ph idx="1"/>
          </p:nvPr>
        </p:nvSpPr>
        <p:spPr/>
        <p:txBody>
          <a:bodyPr/>
          <a:lstStyle/>
          <a:p>
            <a:r>
              <a:rPr lang="en-US" dirty="0"/>
              <a:t>LDA + TS analysis on desert rodents at Portal</a:t>
            </a:r>
          </a:p>
          <a:p>
            <a:r>
              <a:rPr lang="en-US" dirty="0"/>
              <a:t>One community with known natural history</a:t>
            </a:r>
          </a:p>
          <a:p>
            <a:r>
              <a:rPr lang="en-US" dirty="0"/>
              <a:t>Super cool and promising</a:t>
            </a:r>
          </a:p>
          <a:p>
            <a:endParaRPr lang="en-US" dirty="0"/>
          </a:p>
          <a:p>
            <a:endParaRPr lang="en-US" dirty="0"/>
          </a:p>
          <a:p>
            <a:r>
              <a:rPr lang="en-US" dirty="0"/>
              <a:t>(This is also not the only LDA x community ecology implementation recently: see Valle work + citation trees. This is not totally wild.)</a:t>
            </a:r>
          </a:p>
        </p:txBody>
      </p:sp>
    </p:spTree>
    <p:extLst>
      <p:ext uri="{BB962C8B-B14F-4D97-AF65-F5344CB8AC3E}">
        <p14:creationId xmlns:p14="http://schemas.microsoft.com/office/powerpoint/2010/main" val="2846537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1630</Words>
  <Application>Microsoft Office PowerPoint</Application>
  <PresentationFormat>Widescreen</PresentationFormat>
  <Paragraphs>138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LDATS-BBS</vt:lpstr>
      <vt:lpstr>How do communities change over time?</vt:lpstr>
      <vt:lpstr>Challenges to analyzing temporal community dynamics</vt:lpstr>
      <vt:lpstr>Challenges to analyzing temporal dynamics, cont’d</vt:lpstr>
      <vt:lpstr>LDATS</vt:lpstr>
      <vt:lpstr>LDA</vt:lpstr>
      <vt:lpstr>Temporal analysis</vt:lpstr>
      <vt:lpstr>Temporal analysis</vt:lpstr>
      <vt:lpstr>Precedent: Christensen et al 2017</vt:lpstr>
      <vt:lpstr>Building on Christensen et al 2017</vt:lpstr>
      <vt:lpstr>Challenges to scaling up</vt:lpstr>
      <vt:lpstr>Modelling challenges 1: high k</vt:lpstr>
      <vt:lpstr>Addressing high k: evaluate models holistically</vt:lpstr>
      <vt:lpstr>Optimize performance vs. overfitting: crossvalidation</vt:lpstr>
      <vt:lpstr>Leave-one-out crossvalidation generally</vt:lpstr>
      <vt:lpstr>Crossvalidation implementation for LDATS</vt:lpstr>
      <vt:lpstr>2019 implementation</vt:lpstr>
      <vt:lpstr>2020 implementation (in dev.)</vt:lpstr>
      <vt:lpstr>How will we know if it worked?</vt:lpstr>
      <vt:lpstr>2020 option B</vt:lpstr>
      <vt:lpstr>Modeling challenges 2: bendy slopes</vt:lpstr>
      <vt:lpstr>2020 implementation (in dev.)</vt:lpstr>
      <vt:lpstr>What do we get out of this?</vt:lpstr>
      <vt:lpstr>What do we get out of doing this at scale?</vt:lpstr>
      <vt:lpstr>Current state of 2020 implementation</vt:lpstr>
      <vt:lpstr>2020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LDATS-BBS</dc:title>
  <dc:creator>Diaz,Renata M</dc:creator>
  <cp:lastModifiedBy>Diaz,Renata M</cp:lastModifiedBy>
  <cp:revision>15</cp:revision>
  <dcterms:created xsi:type="dcterms:W3CDTF">2020-10-01T11:28:32Z</dcterms:created>
  <dcterms:modified xsi:type="dcterms:W3CDTF">2020-10-16T18:31:13Z</dcterms:modified>
</cp:coreProperties>
</file>