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000000"/>
          </p15:clr>
        </p15:guide>
        <p15:guide id="2" orient="horz" pos="-1152">
          <p15:clr>
            <a:srgbClr val="000000"/>
          </p15:clr>
        </p15:guide>
        <p15:guide id="3" orient="horz" pos="21888">
          <p15:clr>
            <a:srgbClr val="000000"/>
          </p15:clr>
        </p15:guide>
        <p15:guide id="4" orient="horz" pos="576">
          <p15:clr>
            <a:srgbClr val="000000"/>
          </p15:clr>
        </p15:guide>
        <p15:guide id="5" orient="horz" pos="20160">
          <p15:clr>
            <a:srgbClr val="000000"/>
          </p15:clr>
        </p15:guide>
        <p15:guide id="6" pos="576">
          <p15:clr>
            <a:srgbClr val="000000"/>
          </p15:clr>
        </p15:guide>
        <p15:guide id="7" pos="8208">
          <p15:clr>
            <a:srgbClr val="000000"/>
          </p15:clr>
        </p15:guide>
        <p15:guide id="8" pos="27072">
          <p15:clr>
            <a:srgbClr val="000000"/>
          </p15:clr>
        </p15:guide>
        <p15:guide id="9" pos="19584">
          <p15:clr>
            <a:srgbClr val="000000"/>
          </p15:clr>
        </p15:guide>
        <p15:guide id="10" pos="9072">
          <p15:clr>
            <a:srgbClr val="000000"/>
          </p15:clr>
        </p15:guide>
        <p15:guide id="11" pos="187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-1152" orient="horz"/>
        <p:guide pos="21888" orient="horz"/>
        <p:guide pos="576" orient="horz"/>
        <p:guide pos="20160" orient="horz"/>
        <p:guide pos="576"/>
        <p:guide pos="8208"/>
        <p:guide pos="27072"/>
        <p:guide pos="19584"/>
        <p:guide pos="9072"/>
        <p:guide pos="187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292475" y="10226675"/>
            <a:ext cx="37306249" cy="70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6583363" y="18653125"/>
            <a:ext cx="30724474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06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None/>
              <a:defRPr b="0" i="0" sz="1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None/>
              <a:defRPr b="0" i="0" sz="1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467100" y="21153438"/>
            <a:ext cx="37307839" cy="65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467100" y="13952538"/>
            <a:ext cx="3730783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2193925" y="7680325"/>
            <a:ext cx="39503351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1200150" lvl="0" marL="457200" marR="0" rtl="0" algn="l">
              <a:spcBef>
                <a:spcPts val="306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b="0" i="0" sz="1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85850" lvl="1" marL="91440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b="0" i="0" sz="1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 rot="5400000">
            <a:off x="22715538" y="10423525"/>
            <a:ext cx="28087638" cy="987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 rot="5400000">
            <a:off x="2887662" y="623887"/>
            <a:ext cx="28087638" cy="2947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1200150" lvl="0" marL="457200" marR="0" rtl="0" algn="l">
              <a:spcBef>
                <a:spcPts val="306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b="0" i="0" sz="1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85850" lvl="1" marL="91440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b="0" i="0" sz="1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 rot="5400000">
            <a:off x="11083131" y="-1208882"/>
            <a:ext cx="21724937" cy="3950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1200150" lvl="0" marL="457200" marR="0" rtl="0" algn="l">
              <a:spcBef>
                <a:spcPts val="306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b="0" i="0" sz="1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85850" lvl="1" marL="91440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b="0" i="0" sz="1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602663" y="23042563"/>
            <a:ext cx="26335038" cy="272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/>
          <p:nvPr>
            <p:ph idx="2" type="pic"/>
          </p:nvPr>
        </p:nvSpPr>
        <p:spPr>
          <a:xfrm>
            <a:off x="8602663" y="2941638"/>
            <a:ext cx="26335038" cy="1975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8602663" y="25763538"/>
            <a:ext cx="26335038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17160875" y="1311275"/>
            <a:ext cx="2453639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4" type="body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193925" y="7680325"/>
            <a:ext cx="196754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22021800" y="7680325"/>
            <a:ext cx="196754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2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0" y="133350"/>
            <a:ext cx="43891199" cy="4516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5713825" y="401625"/>
            <a:ext cx="321417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175" lIns="78350" spcFirstLastPara="1" rIns="78350" wrap="square" tIns="39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the spatial distribution of scarlet macaw (</a:t>
            </a:r>
            <a:r>
              <a:rPr b="1" i="1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 macao cyanoptera</a:t>
            </a: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habitat under changing climate sc</a:t>
            </a:r>
            <a:r>
              <a:rPr b="1" lang="en-US" sz="6600">
                <a:solidFill>
                  <a:schemeClr val="dk1"/>
                </a:solidFill>
              </a:rPr>
              <a:t>enarios</a:t>
            </a:r>
            <a:b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48" name="Google Shape;48;p13"/>
          <p:cNvGrpSpPr/>
          <p:nvPr/>
        </p:nvGrpSpPr>
        <p:grpSpPr>
          <a:xfrm>
            <a:off x="914358" y="5048403"/>
            <a:ext cx="12115342" cy="1046196"/>
            <a:chOff x="914400" y="5562600"/>
            <a:chExt cx="10058400" cy="1219200"/>
          </a:xfrm>
        </p:grpSpPr>
        <p:sp>
          <p:nvSpPr>
            <p:cNvPr id="49" name="Google Shape;49;p13"/>
            <p:cNvSpPr txBox="1"/>
            <p:nvPr/>
          </p:nvSpPr>
          <p:spPr>
            <a:xfrm>
              <a:off x="914400" y="5562600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 txBox="1"/>
            <p:nvPr/>
          </p:nvSpPr>
          <p:spPr>
            <a:xfrm>
              <a:off x="1371600" y="5761037"/>
              <a:ext cx="5943600" cy="820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i="0" lang="en-US" sz="4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</p:grpSp>
      <p:sp>
        <p:nvSpPr>
          <p:cNvPr id="51" name="Google Shape;51;p13"/>
          <p:cNvSpPr txBox="1"/>
          <p:nvPr/>
        </p:nvSpPr>
        <p:spPr>
          <a:xfrm>
            <a:off x="10385425" y="2562225"/>
            <a:ext cx="23120350" cy="1693862"/>
          </a:xfrm>
          <a:prstGeom prst="rect">
            <a:avLst/>
          </a:prstGeom>
          <a:noFill/>
          <a:ln>
            <a:noFill/>
          </a:ln>
        </p:spPr>
        <p:txBody>
          <a:bodyPr anchorCtr="0" anchor="t" bIns="39175" lIns="78350" spcFirstLastPara="1" rIns="78350" wrap="square" tIns="39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 M. Diaz, Yichao Zeng, Boris M. Arevalo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Dept. of </a:t>
            </a: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Wildlife Ecology and Conservation</a:t>
            </a:r>
            <a:r>
              <a:rPr b="1" lang="en-US" sz="4000">
                <a:solidFill>
                  <a:schemeClr val="dk1"/>
                </a:solidFill>
              </a:rPr>
              <a:t>, </a:t>
            </a: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Florida</a:t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15515653" y="15625804"/>
            <a:ext cx="13262737" cy="1044611"/>
            <a:chOff x="-499136" y="4698834"/>
            <a:chExt cx="10446391" cy="1219200"/>
          </a:xfrm>
        </p:grpSpPr>
        <p:sp>
          <p:nvSpPr>
            <p:cNvPr id="53" name="Google Shape;53;p13"/>
            <p:cNvSpPr txBox="1"/>
            <p:nvPr/>
          </p:nvSpPr>
          <p:spPr>
            <a:xfrm>
              <a:off x="-499136" y="4698834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 txBox="1"/>
            <p:nvPr/>
          </p:nvSpPr>
          <p:spPr>
            <a:xfrm>
              <a:off x="-111145" y="4897276"/>
              <a:ext cx="100584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i="0" lang="en-US" sz="4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 - </a:t>
              </a:r>
              <a:r>
                <a:rPr b="1" lang="en-US" sz="4100">
                  <a:solidFill>
                    <a:schemeClr val="dk1"/>
                  </a:solidFill>
                </a:rPr>
                <a:t>Habitat Distribution</a:t>
              </a:r>
              <a:endParaRPr/>
            </a:p>
          </p:txBody>
        </p:sp>
      </p:grpSp>
      <p:grpSp>
        <p:nvGrpSpPr>
          <p:cNvPr id="55" name="Google Shape;55;p13"/>
          <p:cNvGrpSpPr/>
          <p:nvPr/>
        </p:nvGrpSpPr>
        <p:grpSpPr>
          <a:xfrm>
            <a:off x="31089600" y="5048248"/>
            <a:ext cx="11918950" cy="1046162"/>
            <a:chOff x="914400" y="5651401"/>
            <a:chExt cx="10058400" cy="12192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914400" y="5651401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71600" y="5849838"/>
              <a:ext cx="59436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i="0" lang="en-US" sz="4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 </a:t>
              </a:r>
              <a:r>
                <a:rPr b="1" lang="en-US" sz="4100">
                  <a:solidFill>
                    <a:schemeClr val="dk1"/>
                  </a:solidFill>
                </a:rPr>
                <a:t>- Habitat Amount</a:t>
              </a:r>
              <a:endParaRPr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31089623" y="14771850"/>
            <a:ext cx="11919204" cy="1044611"/>
            <a:chOff x="914400" y="5562600"/>
            <a:chExt cx="10058400" cy="1219200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914400" y="5562600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371600" y="5761037"/>
              <a:ext cx="59436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i="0" lang="en-US" sz="4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31089623" y="23545962"/>
            <a:ext cx="11919204" cy="1044611"/>
            <a:chOff x="914400" y="5562600"/>
            <a:chExt cx="10058400" cy="1219200"/>
          </a:xfrm>
        </p:grpSpPr>
        <p:sp>
          <p:nvSpPr>
            <p:cNvPr id="62" name="Google Shape;62;p13"/>
            <p:cNvSpPr txBox="1"/>
            <p:nvPr/>
          </p:nvSpPr>
          <p:spPr>
            <a:xfrm>
              <a:off x="914400" y="5562600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371600" y="5761037"/>
              <a:ext cx="59436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i="0" lang="en-US" sz="4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/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914400" y="6365875"/>
            <a:ext cx="12115800" cy="9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Flagship species are key strategic tools </a:t>
            </a:r>
            <a:r>
              <a:rPr lang="en-US" sz="3000">
                <a:solidFill>
                  <a:schemeClr val="dk1"/>
                </a:solidFill>
              </a:rPr>
              <a:t>for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biodiversity conservation because </a:t>
            </a:r>
            <a:r>
              <a:rPr lang="en-US" sz="3000">
                <a:solidFill>
                  <a:schemeClr val="dk1"/>
                </a:solidFill>
              </a:rPr>
              <a:t>they can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ignite public interest and sympathy (Jepson and Barua 2015)</a:t>
            </a:r>
            <a:r>
              <a:rPr lang="en-US" sz="3000">
                <a:solidFill>
                  <a:schemeClr val="dk1"/>
                </a:solidFill>
              </a:rPr>
              <a:t> - garnering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conservation (Skibins et al. 2016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raising general biodiversity awareness, and </a:t>
            </a:r>
            <a:r>
              <a:rPr lang="en-US" sz="3000">
                <a:solidFill>
                  <a:schemeClr val="dk1"/>
                </a:solidFill>
              </a:rPr>
              <a:t>securing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conservation financing through philanthropy (Verissimo et al. 2011).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scarlet macaw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(Ara macao cyanoptera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flagship species for biodiversity conservation in Belize</a:t>
            </a:r>
            <a:r>
              <a:rPr lang="en-US" sz="3000">
                <a:solidFill>
                  <a:schemeClr val="dk1"/>
                </a:solidFill>
              </a:rPr>
              <a:t>. Th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northern subspecies, </a:t>
            </a:r>
            <a:r>
              <a:rPr i="1" lang="en-US" sz="3000">
                <a:solidFill>
                  <a:schemeClr val="dk1"/>
                </a:solidFill>
              </a:rPr>
              <a:t>A. macao cyanoptera,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endangered throughout its range, due to habitat loss and degradation and the pet trade (Iñigo-Elías 1996, Britt et al. 2014, Tella and Hiraldo 2014).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spatial distribution of habitat for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ma</a:t>
            </a:r>
            <a:r>
              <a:rPr i="1" lang="en-US" sz="3000">
                <a:solidFill>
                  <a:schemeClr val="dk1"/>
                </a:solidFill>
              </a:rPr>
              <a:t>cao cyanoptera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how it </a:t>
            </a:r>
            <a:r>
              <a:rPr lang="en-US" sz="3000">
                <a:solidFill>
                  <a:schemeClr val="dk1"/>
                </a:solidFill>
              </a:rPr>
              <a:t>may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 under </a:t>
            </a:r>
            <a:r>
              <a:rPr lang="en-US" sz="3000">
                <a:solidFill>
                  <a:schemeClr val="dk1"/>
                </a:solidFill>
              </a:rPr>
              <a:t>differing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climate change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scenarios will allow for better management and conservation of the species.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Comparing predictions across scenarios will help modelers gauge the sensitivity of biodiversity predictions to climate model assumptions.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14400" y="20445148"/>
            <a:ext cx="13029600" cy="6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Data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Scarlet macaw sighting </a:t>
            </a:r>
            <a:r>
              <a:rPr lang="en-US" sz="3000">
                <a:solidFill>
                  <a:schemeClr val="dk1"/>
                </a:solidFill>
              </a:rPr>
              <a:t>point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(</a:t>
            </a:r>
            <a:r>
              <a:rPr lang="en-US" sz="3000">
                <a:solidFill>
                  <a:schemeClr val="dk1"/>
                </a:solidFill>
              </a:rPr>
              <a:t>n = 266,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presence</a:t>
            </a:r>
            <a:r>
              <a:rPr lang="en-US" sz="3000">
                <a:solidFill>
                  <a:schemeClr val="dk1"/>
                </a:solidFill>
              </a:rPr>
              <a:t>-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only) collected along roads, tracks, trails and rivers in the Maya Mountains Massif protected area, Belize.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Environmental variables: mean annual temperature (WorldClim), mean annual precipitation (WorldClim), land-cover (Meerman &amp; Clabaugh 2017), and elevation (ASTER DEM). Elevation was highly correlated with temperature (0.95) and removed.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Subset sighting points into training (n = 100) and test (n = 166) datasets.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Models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Fit MaxEnt species distribution models (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maxent</a:t>
            </a:r>
            <a:r>
              <a:rPr lang="en-US" sz="3000">
                <a:solidFill>
                  <a:schemeClr val="dk1"/>
                </a:solidFill>
              </a:rPr>
              <a:t>, Jurka and Tsuruoka 2013) on training data: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Unconstrained feature selection (Merow et al, 2013).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Beta = 0.01, 0.1, 0.5, 0.9, 1.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Best-performing model selected using Boyce’s criterion on models fit to test data.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The best-performing model </a:t>
            </a:r>
            <a:r>
              <a:rPr lang="en-US" sz="3000">
                <a:solidFill>
                  <a:schemeClr val="dk1"/>
                </a:solidFill>
              </a:rPr>
              <a:t>(corr. = 0.987) </a:t>
            </a:r>
            <a:r>
              <a:rPr lang="en-US" sz="3000">
                <a:solidFill>
                  <a:schemeClr val="dk1"/>
                </a:solidFill>
              </a:rPr>
              <a:t>had beta = 1, but all models had high correlation coefficients and gave qualitatively similar results.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914108" y="14892300"/>
            <a:ext cx="12115343" cy="1044611"/>
            <a:chOff x="914400" y="6058924"/>
            <a:chExt cx="10058400" cy="1219200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914400" y="6058924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1371600" y="6162181"/>
              <a:ext cx="5943600" cy="8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lang="en-US" sz="4100">
                  <a:solidFill>
                    <a:schemeClr val="dk1"/>
                  </a:solidFill>
                </a:rPr>
                <a:t>OBJECTIVES</a:t>
              </a:r>
              <a:endParaRPr/>
            </a:p>
          </p:txBody>
        </p:sp>
      </p:grpSp>
      <p:sp>
        <p:nvSpPr>
          <p:cNvPr id="69" name="Google Shape;69;p13"/>
          <p:cNvSpPr txBox="1"/>
          <p:nvPr/>
        </p:nvSpPr>
        <p:spPr>
          <a:xfrm>
            <a:off x="868225" y="16026650"/>
            <a:ext cx="121158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the distribution of potential </a:t>
            </a:r>
            <a:r>
              <a:rPr lang="en-US" sz="3000">
                <a:solidFill>
                  <a:schemeClr val="dk1"/>
                </a:solidFill>
              </a:rPr>
              <a:t>habitat for </a:t>
            </a:r>
            <a:r>
              <a:rPr i="1" lang="en-US" sz="3000">
                <a:solidFill>
                  <a:schemeClr val="dk1"/>
                </a:solidFill>
              </a:rPr>
              <a:t>A. macao cyanoptera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Belize.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Explore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</a:t>
            </a:r>
            <a:r>
              <a:rPr lang="en-US" sz="3000">
                <a:solidFill>
                  <a:schemeClr val="dk1"/>
                </a:solidFill>
              </a:rPr>
              <a:t>in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potential scarlet macaw habitat distribution </a:t>
            </a:r>
            <a:r>
              <a:rPr lang="en-US" sz="3000">
                <a:solidFill>
                  <a:schemeClr val="dk1"/>
                </a:solidFill>
              </a:rPr>
              <a:t>across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climate change scenarios.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Evaluate the sensitivity of model outputs to chosen climate scenarios.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2182525" y="18225125"/>
            <a:ext cx="5889000" cy="12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Temperature contributed most to the model (60%), followed by precipitation (30%) and land-cover (10%).</a:t>
            </a:r>
            <a:endParaRPr sz="3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Potential scarlet macaw habitat suitability was highest in areas with annual precipitation of 1500-2500 mm, temperatures from 22-25 degrees C and in submontane broad-leaved moist forest, lowland broad-leaved moist forest, and riverine forest. </a:t>
            </a:r>
            <a:endParaRPr sz="3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At present, high-quality habitat is concentrated on the Maya Mountains Massif.</a:t>
            </a:r>
            <a:endParaRPr sz="3000">
              <a:solidFill>
                <a:schemeClr val="dk1"/>
              </a:solidFill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Future climatic scenarios indicate a east-northeast shift in suitable habitat and becoming more fragmented especially under RCP85.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1089600" y="24742775"/>
            <a:ext cx="118872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Britt, C. R., R. Gracía-Anleu, and M. J. Desmond. 2014. Nest survival of a long-lived psittacid: Scarlet Macaw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 macao cyanoptera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 Maya Biosphere Reserve of Guatemala and Chiquibul Forest of Belize. The Condor 116(2):265-276.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7F7F7"/>
                </a:highlight>
              </a:rPr>
              <a:t>Fick, S.E. and R.J. Hijmans. 2017. Worldclim 2: New 1-km spatial resolution climate </a:t>
            </a:r>
            <a:r>
              <a:rPr lang="en-US" sz="1800">
                <a:solidFill>
                  <a:schemeClr val="dk1"/>
                </a:solidFill>
              </a:rPr>
              <a:t>surfaces for global land areas. International Journal of Climatology.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Iñigo-Elías, E. 1996. Ecology and breeding biology of the Scarlet macaw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(Ara macao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 Usumacinta drainage basin of Mexico and Guatemala. Dissertation, University of Florida, Gainesville, Florida, USA.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Jepson, P. and M. Barua. 2015. A theory of flagship species action. Conservation and Society 13(1):95-104.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Hijmans, R.J., S.E. Cameron, J.L. Parra, P.G. Jones and A. Jarvis, 2005. Very high resolution interpolated climate surfaces for global land areas. International Journal of Climatology 25: 1965-1978.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Meerman, J. and J. Clabaugh. 2017. Biodiversity and Environmental Resource Data System of Belize. &lt;http://www.biodiversity.bz&gt; Accessed 23 Oct 2018.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Merow, C. , Smith, M. J. and Silander, J. A. (2013), A practical guide to MaxEnt for modeling species’ distributions: what it does, and why inputs and settings matter. Ecography, 36: 1058-1069. doi:10.1111/j.1600-0587.2013.07872.x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NASA LP DAAC, 2011, ASTER GDEM Version 2. NASA EOSDIS Land Processes DAAC, USGS Earth Resources Observation and Science (EROS) Center, Sioux Falls, South Dakota &lt;https://earthexplorer.usgs.gov/&gt; accessed 23 Oct. 2018.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Timothy P. Jurka and Yoshimasa Tsuruoka (2013). Maxent: Low-memory Multinomial Logistic Regression with Support for Text Classification. R package version 1.3.3.1 https://CRAN.R-project.org/package=maxent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Skibins, J., R. Powell, and J. Hallo. 2016. Lucky 13: conservation implications of broadening "Big 5" flagship species recognition in East Africa. Journal of Sustainable Tourism 24(7):1024-1040.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Verissimo, D., D. C. MacMillan, and R. J. Smith. 2011. Towards a systematic approach for identifying conservation flagships. Conservation Letters 4:1-8.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Wiedenfeld, D. A. 1994. A new subspecies of Scarlet Macaw and its status and conservation. Ornitologia Neotropical 5:99–104.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Boris\Desktop\various\CNP_Landscape\Scarlet_macaw1.JP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13999" r="14998" t="20558"/>
          <a:stretch/>
        </p:blipFill>
        <p:spPr>
          <a:xfrm>
            <a:off x="38647688" y="257175"/>
            <a:ext cx="5111751" cy="42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esktop\UF\Research\Photos_2018\Trail_Camera_Photos\SMN_023\SMN023_set5_102MFCAM_11072018_22072018\A_MFDC6363.JPG" id="73" name="Google Shape;73;p13"/>
          <p:cNvPicPr preferRelativeResize="0"/>
          <p:nvPr/>
        </p:nvPicPr>
        <p:blipFill rotWithShape="1">
          <a:blip r:embed="rId4">
            <a:alphaModFix/>
          </a:blip>
          <a:srcRect b="5095" l="33862" r="11041" t="8249"/>
          <a:stretch/>
        </p:blipFill>
        <p:spPr>
          <a:xfrm>
            <a:off x="152350" y="260675"/>
            <a:ext cx="4675023" cy="413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3"/>
          <p:cNvGrpSpPr/>
          <p:nvPr/>
        </p:nvGrpSpPr>
        <p:grpSpPr>
          <a:xfrm>
            <a:off x="15833828" y="5057743"/>
            <a:ext cx="12487504" cy="1044611"/>
            <a:chOff x="914400" y="5829407"/>
            <a:chExt cx="10058400" cy="1219200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914400" y="5829407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371594" y="6027849"/>
              <a:ext cx="7317000" cy="8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lang="en-US" sz="4100">
                  <a:solidFill>
                    <a:schemeClr val="dk1"/>
                  </a:solidFill>
                </a:rPr>
                <a:t>METHODS - Future Scenarios</a:t>
              </a:r>
              <a:endParaRPr/>
            </a:p>
          </p:txBody>
        </p:sp>
      </p:grpSp>
      <p:sp>
        <p:nvSpPr>
          <p:cNvPr id="77" name="Google Shape;77;p13"/>
          <p:cNvSpPr txBox="1"/>
          <p:nvPr/>
        </p:nvSpPr>
        <p:spPr>
          <a:xfrm>
            <a:off x="15833825" y="6407150"/>
            <a:ext cx="12626400" cy="6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Data:</a:t>
            </a:r>
            <a:endParaRPr b="1"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Climate projections for 2050 and 2070 from </a:t>
            </a:r>
            <a:r>
              <a:rPr lang="en-US" sz="3000"/>
              <a:t>BioClim</a:t>
            </a:r>
            <a:r>
              <a:rPr lang="en-US" sz="3000">
                <a:solidFill>
                  <a:schemeClr val="dk1"/>
                </a:solidFill>
              </a:rPr>
              <a:t>, using the BCC-CSM1-1 model for two representative concentration pathways (RCP): RCP26 (least accumulation of CO2; least extreme) and RCP85 (most extreme).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Extracted mean annual temperature and mean annual precipitation.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Assumed no change in land cover.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Modeling</a:t>
            </a:r>
            <a:r>
              <a:rPr lang="en-US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Predicted occupancy probabilities for macaws according the selected model, using projected climate conditions as the environmental variables.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To facilitate comparison across scenarios, we divided cells into low, medium, and high-probability based on how they compared to the present-day predictions. “High” values were above the 85th percentile of present-day values, medium, the 50th to the 85th percentile, and low, below the 50th percentile.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We compared the proportion of cells falling into these categories according to different climate change scenarios. 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b="11229" l="12223" r="20131" t="0"/>
          <a:stretch/>
        </p:blipFill>
        <p:spPr>
          <a:xfrm>
            <a:off x="16002125" y="17487900"/>
            <a:ext cx="3162300" cy="49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 b="14177" l="12505" r="18328" t="0"/>
          <a:stretch/>
        </p:blipFill>
        <p:spPr>
          <a:xfrm>
            <a:off x="15977050" y="22171163"/>
            <a:ext cx="3162300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7">
            <a:alphaModFix/>
          </a:blip>
          <a:srcRect b="14177" l="14170" r="20826" t="0"/>
          <a:stretch/>
        </p:blipFill>
        <p:spPr>
          <a:xfrm>
            <a:off x="19139350" y="22171163"/>
            <a:ext cx="2971800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8">
            <a:alphaModFix/>
          </a:blip>
          <a:srcRect b="14177" l="13748" r="21249" t="0"/>
          <a:stretch/>
        </p:blipFill>
        <p:spPr>
          <a:xfrm>
            <a:off x="16002125" y="26887625"/>
            <a:ext cx="2971800" cy="4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9">
            <a:alphaModFix/>
          </a:blip>
          <a:srcRect b="12839" l="13329" r="17500" t="-12840"/>
          <a:stretch/>
        </p:blipFill>
        <p:spPr>
          <a:xfrm>
            <a:off x="19126326" y="26193875"/>
            <a:ext cx="31623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10">
            <a:alphaModFix/>
          </a:blip>
          <a:srcRect b="19237" l="77980" r="12497" t="0"/>
          <a:stretch/>
        </p:blipFill>
        <p:spPr>
          <a:xfrm>
            <a:off x="19262500" y="17640300"/>
            <a:ext cx="435325" cy="4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19262500" y="18936600"/>
            <a:ext cx="18639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Quality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High (&gt;85th)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Medium		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(50th - 85th)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Low (&lt;50th)</a:t>
            </a:r>
            <a:endParaRPr sz="20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99863" y="6497975"/>
            <a:ext cx="7098726" cy="50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4148250" y="6253550"/>
            <a:ext cx="51117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Habitat Quality</a:t>
            </a:r>
            <a:endParaRPr b="1" sz="3000"/>
          </a:p>
        </p:txBody>
      </p:sp>
      <p:sp>
        <p:nvSpPr>
          <p:cNvPr id="87" name="Google Shape;87;p13"/>
          <p:cNvSpPr txBox="1"/>
          <p:nvPr/>
        </p:nvSpPr>
        <p:spPr>
          <a:xfrm>
            <a:off x="31242000" y="16230600"/>
            <a:ext cx="11887200" cy="6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and precipitation were </a:t>
            </a:r>
            <a:r>
              <a:rPr lang="en-US" sz="3000">
                <a:solidFill>
                  <a:schemeClr val="dk1"/>
                </a:solidFill>
              </a:rPr>
              <a:t>the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important variables in predicting scarlet macaw suitable habitat.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Maya Mountains Massif was identified a</a:t>
            </a:r>
            <a:r>
              <a:rPr lang="en-US" sz="3000">
                <a:solidFill>
                  <a:schemeClr val="dk1"/>
                </a:solidFill>
              </a:rPr>
              <a:t>s the best available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scarlet macaw habitat, representing 20% of Belize.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Both the spatial distribution and amount of high and medium-quality habitat are sensitive to RCP scenario, with the most drastic reduction in habitat availability under the RCP 85 scenario.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Future efforts to model scarlet macaw habitat should consider a broader suite of environmental variables, and attempt to include projections for future land cover scenarios.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1089600" y="11596050"/>
            <a:ext cx="118872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The proportion of high-quality habitat decreases most dramatically under RCP 85. Moreover, under RCP 85, the proportion of </a:t>
            </a:r>
            <a:r>
              <a:rPr i="1" lang="en-US" sz="3000">
                <a:solidFill>
                  <a:schemeClr val="dk1"/>
                </a:solidFill>
              </a:rPr>
              <a:t>low </a:t>
            </a:r>
            <a:r>
              <a:rPr lang="en-US" sz="3000">
                <a:solidFill>
                  <a:schemeClr val="dk1"/>
                </a:solidFill>
              </a:rPr>
              <a:t>quality habitat increases much more than under RCP 26 by 2070.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Under RCP 26, the proportion of high quality habitat remains similar to the present. Some habitat changes from low to medium quality by 2070. 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868683" y="19053253"/>
            <a:ext cx="12115343" cy="1046196"/>
            <a:chOff x="851635" y="6371713"/>
            <a:chExt cx="10058400" cy="1219200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851635" y="6371713"/>
              <a:ext cx="10058400" cy="1219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283099" y="6626335"/>
              <a:ext cx="59436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50" spcFirstLastPara="1" rIns="78350" wrap="square" tIns="3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Arial"/>
                <a:buNone/>
              </a:pPr>
              <a:r>
                <a:rPr b="1" lang="en-US" sz="4100">
                  <a:solidFill>
                    <a:schemeClr val="dk1"/>
                  </a:solidFill>
                </a:rPr>
                <a:t>METHODS - Model Building</a:t>
              </a:r>
              <a:endParaRPr/>
            </a:p>
          </p:txBody>
        </p:sp>
      </p:grpSp>
      <p:pic>
        <p:nvPicPr>
          <p:cNvPr id="92" name="Google Shape;92;p13"/>
          <p:cNvPicPr preferRelativeResize="0"/>
          <p:nvPr/>
        </p:nvPicPr>
        <p:blipFill rotWithShape="1">
          <a:blip r:embed="rId12">
            <a:alphaModFix/>
          </a:blip>
          <a:srcRect b="0" l="0" r="0" t="11016"/>
          <a:stretch/>
        </p:blipFill>
        <p:spPr>
          <a:xfrm>
            <a:off x="3268750" y="29451275"/>
            <a:ext cx="7315200" cy="3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