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2" r:id="rId3"/>
    <p:sldId id="353" r:id="rId4"/>
    <p:sldId id="312" r:id="rId5"/>
    <p:sldId id="315" r:id="rId6"/>
    <p:sldId id="313" r:id="rId7"/>
    <p:sldId id="349" r:id="rId8"/>
    <p:sldId id="350" r:id="rId9"/>
    <p:sldId id="351" r:id="rId10"/>
    <p:sldId id="316" r:id="rId11"/>
    <p:sldId id="317" r:id="rId12"/>
    <p:sldId id="318" r:id="rId13"/>
    <p:sldId id="319" r:id="rId14"/>
    <p:sldId id="325" r:id="rId15"/>
    <p:sldId id="320" r:id="rId16"/>
    <p:sldId id="354" r:id="rId17"/>
    <p:sldId id="355" r:id="rId18"/>
    <p:sldId id="356" r:id="rId19"/>
    <p:sldId id="322" r:id="rId20"/>
    <p:sldId id="326" r:id="rId21"/>
    <p:sldId id="327" r:id="rId22"/>
    <p:sldId id="328" r:id="rId23"/>
    <p:sldId id="329" r:id="rId24"/>
    <p:sldId id="330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6" r:id="rId39"/>
    <p:sldId id="347" r:id="rId40"/>
    <p:sldId id="348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7" y="53"/>
      </p:cViewPr>
      <p:guideLst>
        <p:guide orient="horz" pos="792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2D3-7098-4A9E-B633-03413B9F7C1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8490"/>
            <a:ext cx="9144000" cy="3573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RDA and Variance Partitioning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7" y="4195388"/>
            <a:ext cx="2140120" cy="1605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29" y="4230200"/>
            <a:ext cx="2444920" cy="183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r="5218"/>
          <a:stretch/>
        </p:blipFill>
        <p:spPr>
          <a:xfrm>
            <a:off x="4499811" y="3882062"/>
            <a:ext cx="2923673" cy="21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RDA Example: Doubs River Fish Communities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Verneaux</a:t>
            </a:r>
            <a:r>
              <a:rPr lang="en-US" sz="2400" dirty="0" smtClean="0"/>
              <a:t> 1973) </a:t>
            </a:r>
            <a:endParaRPr lang="en-US" sz="2400" dirty="0"/>
          </a:p>
        </p:txBody>
      </p:sp>
      <p:pic>
        <p:nvPicPr>
          <p:cNvPr id="1026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06813" y="6515586"/>
            <a:ext cx="349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Photos from: http</a:t>
            </a:r>
            <a:r>
              <a:rPr lang="en-US" sz="1600" dirty="0"/>
              <a:t>://www.pripolar.com</a:t>
            </a:r>
            <a:r>
              <a:rPr lang="en-US" dirty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6415" y="2489630"/>
            <a:ext cx="4226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30 sites along the Doubs 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27 fish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11 environmental variables</a:t>
            </a:r>
            <a:endParaRPr lang="en-US" sz="2400" dirty="0"/>
          </a:p>
        </p:txBody>
      </p:sp>
      <p:pic>
        <p:nvPicPr>
          <p:cNvPr id="1032" name="Picture 8" descr="https://upload.wikimedia.org/wikipedia/commons/1/1d/Le_Doubs_%28carte%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13" y="1466368"/>
            <a:ext cx="3175581" cy="343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33388" y="4821578"/>
            <a:ext cx="159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Wiki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Example: Doubs River Fish Communities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24012"/>
              </p:ext>
            </p:extLst>
          </p:nvPr>
        </p:nvGraphicFramePr>
        <p:xfrm>
          <a:off x="3325090" y="2423160"/>
          <a:ext cx="554182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TRU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VAI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LOC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OMB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BLA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HOT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4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19473" y="1631409"/>
            <a:ext cx="1553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</a:t>
            </a:r>
            <a:r>
              <a:rPr lang="en-US" sz="3200" dirty="0" smtClean="0"/>
              <a:t> matrix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76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Example: Doubs River Fish Communities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68626"/>
              </p:ext>
            </p:extLst>
          </p:nvPr>
        </p:nvGraphicFramePr>
        <p:xfrm>
          <a:off x="2572792" y="2205455"/>
          <a:ext cx="7315200" cy="226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450"/>
                <a:gridCol w="65175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pen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deb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dur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amm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oxy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dbo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18.5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19473" y="1447459"/>
            <a:ext cx="1565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dirty="0" smtClean="0"/>
              <a:t> matrix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89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Selecting Independent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6811" y="1996866"/>
            <a:ext cx="90583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Include variables based on </a:t>
            </a:r>
            <a:r>
              <a:rPr lang="en-US" sz="2400" b="1" i="1" dirty="0" smtClean="0"/>
              <a:t>a priori </a:t>
            </a:r>
            <a:r>
              <a:rPr lang="en-US" sz="2400" b="1" dirty="0" smtClean="0"/>
              <a:t>hypotheses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b="1" dirty="0" smtClean="0"/>
              <a:t>variable selection </a:t>
            </a:r>
            <a:r>
              <a:rPr lang="en-US" sz="2400" dirty="0" smtClean="0"/>
              <a:t>procedure to select </a:t>
            </a:r>
            <a:r>
              <a:rPr lang="en-US" sz="2400" b="1" dirty="0" smtClean="0"/>
              <a:t>“best” subset </a:t>
            </a:r>
            <a:r>
              <a:rPr lang="en-US" sz="2400" dirty="0" smtClean="0"/>
              <a:t>of variables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(e.g., remove one of each pair of highly </a:t>
            </a:r>
            <a:r>
              <a:rPr lang="en-US" sz="2400" dirty="0" err="1" smtClean="0"/>
              <a:t>Cor</a:t>
            </a:r>
            <a:r>
              <a:rPr lang="en-US" sz="2400" dirty="0" smtClean="0"/>
              <a:t>, forward, stepwise).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Rule of thumb (very loose), use </a:t>
            </a:r>
            <a:r>
              <a:rPr lang="en-US" sz="2400" b="1" dirty="0" smtClean="0"/>
              <a:t>3-5 explanatory variables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66811" y="3075709"/>
            <a:ext cx="9058377" cy="955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67088"/>
              </p:ext>
            </p:extLst>
          </p:nvPr>
        </p:nvGraphicFramePr>
        <p:xfrm>
          <a:off x="3240831" y="1768151"/>
          <a:ext cx="6239070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907"/>
                <a:gridCol w="623907"/>
                <a:gridCol w="623907"/>
                <a:gridCol w="623907"/>
                <a:gridCol w="623907"/>
                <a:gridCol w="623907"/>
                <a:gridCol w="623907"/>
                <a:gridCol w="623907"/>
                <a:gridCol w="623907"/>
                <a:gridCol w="623907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dur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dur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oxy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Correlations among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RDA with all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88246"/>
              </p:ext>
            </p:extLst>
          </p:nvPr>
        </p:nvGraphicFramePr>
        <p:xfrm>
          <a:off x="3153358" y="2105082"/>
          <a:ext cx="5885284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321"/>
                <a:gridCol w="1471321"/>
                <a:gridCol w="1471321"/>
                <a:gridCol w="1471321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Inertia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Rank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0.3654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0.7271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0.1371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0.2729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14375"/>
              </p:ext>
            </p:extLst>
          </p:nvPr>
        </p:nvGraphicFramePr>
        <p:xfrm>
          <a:off x="2573481" y="3647236"/>
          <a:ext cx="7045038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173"/>
                <a:gridCol w="1174173"/>
                <a:gridCol w="1174173"/>
                <a:gridCol w="1174173"/>
                <a:gridCol w="1174173"/>
                <a:gridCol w="1174173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0.03212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0.02321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0.008707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Proportion explained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0.1069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0.06393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0.04618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0.01733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Cumulative</a:t>
                      </a: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0.5607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0.62467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0.67085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0.68818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RDA with all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93146"/>
              </p:ext>
            </p:extLst>
          </p:nvPr>
        </p:nvGraphicFramePr>
        <p:xfrm>
          <a:off x="3153358" y="2105082"/>
          <a:ext cx="5885284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321"/>
                <a:gridCol w="1471321"/>
                <a:gridCol w="1471321"/>
                <a:gridCol w="1471321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Inertia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Rank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0.3654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0.7271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0.1371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0.2729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73481" y="3647236"/>
          <a:ext cx="7045038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173"/>
                <a:gridCol w="1174173"/>
                <a:gridCol w="1174173"/>
                <a:gridCol w="1174173"/>
                <a:gridCol w="1174173"/>
                <a:gridCol w="1174173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0.03212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0.02321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0.008707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Proportion explained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0.1069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0.06393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0.04618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0.01733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Cumulative</a:t>
                      </a: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0.5607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0.62467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0.67085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0.68818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RDA with all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153358" y="2105082"/>
          <a:ext cx="5885284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321"/>
                <a:gridCol w="1471321"/>
                <a:gridCol w="1471321"/>
                <a:gridCol w="1471321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Inertia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Rank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0.3654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0.7271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0.1371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0.2729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09863"/>
              </p:ext>
            </p:extLst>
          </p:nvPr>
        </p:nvGraphicFramePr>
        <p:xfrm>
          <a:off x="2573481" y="3647236"/>
          <a:ext cx="7045038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173"/>
                <a:gridCol w="1174173"/>
                <a:gridCol w="1174173"/>
                <a:gridCol w="1174173"/>
                <a:gridCol w="1174173"/>
                <a:gridCol w="1174173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0.03212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0.02321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0.008707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Proportion explained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0.1069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0.06393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0.04618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0.01733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Cumulative</a:t>
                      </a: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0.5607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0.62467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0.67085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0.68818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58667" y="2550438"/>
            <a:ext cx="244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Adjusted R</a:t>
            </a:r>
            <a:r>
              <a:rPr lang="en-US" sz="2400" baseline="30000" dirty="0" smtClean="0">
                <a:solidFill>
                  <a:srgbClr val="FF0000"/>
                </a:solidFill>
              </a:rPr>
              <a:t>2 </a:t>
            </a:r>
            <a:r>
              <a:rPr lang="en-US" sz="2400" dirty="0" smtClean="0">
                <a:solidFill>
                  <a:srgbClr val="FF0000"/>
                </a:solidFill>
              </a:rPr>
              <a:t>= 0.52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7622" y="5784980"/>
            <a:ext cx="597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4 axes are significant via permutation 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6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Adjusted R-squared</a:t>
            </a:r>
            <a:br>
              <a:rPr lang="en-US" dirty="0"/>
            </a:br>
            <a:r>
              <a:rPr lang="en-US" sz="2800" dirty="0"/>
              <a:t>Ezekiel’s formula (Ezekiel 1930)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03074" y="2223655"/>
                <a:ext cx="432855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74" y="2223655"/>
                <a:ext cx="4328557" cy="7862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01915" y="4218710"/>
                <a:ext cx="478817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= number of samples (e.g., sites)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= number of explanatory variables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= constrained inertia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915" y="4218710"/>
                <a:ext cx="478817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54" t="-4061" r="-89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8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RDA with all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27906"/>
            <a:ext cx="5943600" cy="592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245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Steps in Constrained Ordination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4" y="1231272"/>
            <a:ext cx="8225571" cy="5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56102" y="2992582"/>
            <a:ext cx="3126390" cy="818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Forward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9464" y="1847460"/>
                <a:ext cx="9990620" cy="3478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Add one variable at a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Keep the variable with the 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(no real AIC)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Test new variable significance using permutation at each 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ordiR2step in package </a:t>
                </a:r>
                <a:r>
                  <a:rPr lang="en-US" sz="2400" i="1" dirty="0" smtClean="0"/>
                  <a:t>vegan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Variables not often dropped due to this criterion (no backwards or stepwise)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464" y="1847460"/>
                <a:ext cx="9990620" cy="3478132"/>
              </a:xfrm>
              <a:prstGeom prst="rect">
                <a:avLst/>
              </a:prstGeom>
              <a:blipFill rotWithShape="0">
                <a:blip r:embed="rId2"/>
                <a:stretch>
                  <a:fillRect l="-854" t="-1401" b="-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88224" y="116000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Step: R2.adj= 0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1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</a:t>
            </a:r>
            <a:r>
              <a:rPr lang="en-US" dirty="0" smtClean="0"/>
              <a:t>     R2.adjusted</a:t>
            </a:r>
            <a:endParaRPr lang="en-US" dirty="0"/>
          </a:p>
          <a:p>
            <a:r>
              <a:rPr lang="en-US" dirty="0"/>
              <a:t>+ alt   </a:t>
            </a:r>
            <a:r>
              <a:rPr lang="en-US" dirty="0" smtClean="0"/>
              <a:t> 0.30317903</a:t>
            </a:r>
            <a:endParaRPr lang="en-US" dirty="0"/>
          </a:p>
          <a:p>
            <a:r>
              <a:rPr lang="en-US" dirty="0"/>
              <a:t>+ oxy   0.27664565</a:t>
            </a:r>
          </a:p>
          <a:p>
            <a:r>
              <a:rPr lang="en-US" dirty="0"/>
              <a:t>+ deb   0.26284719</a:t>
            </a:r>
          </a:p>
          <a:p>
            <a:r>
              <a:rPr lang="en-US" dirty="0"/>
              <a:t>+ nit   </a:t>
            </a:r>
            <a:r>
              <a:rPr lang="en-US" dirty="0" smtClean="0"/>
              <a:t>  0.25885656</a:t>
            </a:r>
            <a:endParaRPr lang="en-US" dirty="0"/>
          </a:p>
          <a:p>
            <a:r>
              <a:rPr lang="en-US" dirty="0"/>
              <a:t>+ pen   0.22398493</a:t>
            </a:r>
          </a:p>
          <a:p>
            <a:r>
              <a:rPr lang="en-US" dirty="0"/>
              <a:t>+ </a:t>
            </a:r>
            <a:r>
              <a:rPr lang="en-US" dirty="0" err="1"/>
              <a:t>dbo</a:t>
            </a:r>
            <a:r>
              <a:rPr lang="en-US" dirty="0"/>
              <a:t>   0.16253018</a:t>
            </a:r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 </a:t>
            </a:r>
            <a:r>
              <a:rPr lang="en-US" dirty="0" smtClean="0"/>
              <a:t> 0.14287362</a:t>
            </a:r>
            <a:endParaRPr lang="en-US" dirty="0"/>
          </a:p>
          <a:p>
            <a:r>
              <a:rPr lang="en-US" dirty="0"/>
              <a:t>+ pho   0.13366338</a:t>
            </a:r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</a:t>
            </a:r>
            <a:r>
              <a:rPr lang="en-US" dirty="0" smtClean="0"/>
              <a:t>0.12940835</a:t>
            </a:r>
            <a:endParaRPr lang="en-US" dirty="0"/>
          </a:p>
          <a:p>
            <a:r>
              <a:rPr lang="en-US" dirty="0"/>
              <a:t>&lt;none&gt; </a:t>
            </a:r>
            <a:r>
              <a:rPr lang="en-US" dirty="0" smtClean="0"/>
              <a:t>0.00000000</a:t>
            </a:r>
            <a:endParaRPr lang="en-US" dirty="0"/>
          </a:p>
          <a:p>
            <a:r>
              <a:rPr lang="en-US" dirty="0"/>
              <a:t>+ pH   </a:t>
            </a:r>
            <a:r>
              <a:rPr lang="en-US" dirty="0" smtClean="0"/>
              <a:t>  -</a:t>
            </a:r>
            <a:r>
              <a:rPr lang="en-US" dirty="0"/>
              <a:t>0.01877893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dirty="0" err="1" smtClean="0"/>
              <a:t>Df</a:t>
            </a:r>
            <a:r>
              <a:rPr lang="en-US" dirty="0" smtClean="0"/>
              <a:t>     </a:t>
            </a:r>
            <a:r>
              <a:rPr lang="en-US" dirty="0"/>
              <a:t>AIC      </a:t>
            </a:r>
            <a:r>
              <a:rPr lang="en-US" dirty="0" smtClean="0"/>
              <a:t>  F      </a:t>
            </a:r>
            <a:r>
              <a:rPr lang="en-US" dirty="0" err="1" smtClean="0"/>
              <a:t>N.Perm</a:t>
            </a:r>
            <a:r>
              <a:rPr lang="en-US" dirty="0" smtClean="0"/>
              <a:t>   </a:t>
            </a:r>
            <a:r>
              <a:rPr lang="en-US" dirty="0" err="1" smtClean="0"/>
              <a:t>Pr</a:t>
            </a:r>
            <a:r>
              <a:rPr lang="en-US" dirty="0"/>
              <a:t>(&gt;F)    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/>
              <a:t>alt  1 -28.504 13.182    999 </a:t>
            </a:r>
            <a:r>
              <a:rPr lang="en-US" dirty="0" smtClean="0"/>
              <a:t>    </a:t>
            </a:r>
            <a:r>
              <a:rPr lang="en-US" dirty="0"/>
              <a:t>0.001 ***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Forward Selection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7587" y="1163781"/>
            <a:ext cx="58644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Step: R2.adj= 0.303179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alt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</a:t>
            </a:r>
            <a:r>
              <a:rPr lang="en-US" dirty="0" smtClean="0"/>
              <a:t>      R2.adjusted</a:t>
            </a:r>
            <a:endParaRPr lang="en-US" dirty="0"/>
          </a:p>
          <a:p>
            <a:r>
              <a:rPr lang="en-US" dirty="0"/>
              <a:t>+ oxy    </a:t>
            </a:r>
            <a:r>
              <a:rPr lang="en-US" dirty="0" smtClean="0"/>
              <a:t>  0.4530243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dbo</a:t>
            </a:r>
            <a:r>
              <a:rPr lang="en-US" dirty="0"/>
              <a:t>   </a:t>
            </a:r>
            <a:r>
              <a:rPr lang="en-US" dirty="0" smtClean="0"/>
              <a:t>  0.4034321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</a:t>
            </a:r>
            <a:r>
              <a:rPr lang="en-US" dirty="0" smtClean="0"/>
              <a:t> 0.3755280</a:t>
            </a:r>
            <a:endParaRPr lang="en-US" dirty="0"/>
          </a:p>
          <a:p>
            <a:r>
              <a:rPr lang="en-US" dirty="0"/>
              <a:t>+ pho   </a:t>
            </a:r>
            <a:r>
              <a:rPr lang="en-US" dirty="0" smtClean="0"/>
              <a:t>  </a:t>
            </a:r>
            <a:r>
              <a:rPr lang="en-US" dirty="0"/>
              <a:t>0.3708315</a:t>
            </a:r>
          </a:p>
          <a:p>
            <a:r>
              <a:rPr lang="en-US" dirty="0"/>
              <a:t>+ nit   </a:t>
            </a:r>
            <a:r>
              <a:rPr lang="en-US" dirty="0" smtClean="0"/>
              <a:t>    </a:t>
            </a:r>
            <a:r>
              <a:rPr lang="en-US" dirty="0"/>
              <a:t>0.3462991</a:t>
            </a:r>
          </a:p>
          <a:p>
            <a:r>
              <a:rPr lang="en-US" dirty="0"/>
              <a:t>+ deb    </a:t>
            </a:r>
            <a:r>
              <a:rPr lang="en-US" dirty="0" smtClean="0"/>
              <a:t> 0.3121070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  </a:t>
            </a:r>
            <a:r>
              <a:rPr lang="en-US" dirty="0" smtClean="0"/>
              <a:t>  0.3116743</a:t>
            </a:r>
            <a:endParaRPr lang="en-US" dirty="0"/>
          </a:p>
          <a:p>
            <a:r>
              <a:rPr lang="en-US" dirty="0"/>
              <a:t>&lt;none&gt;  </a:t>
            </a:r>
            <a:r>
              <a:rPr lang="en-US" dirty="0" smtClean="0"/>
              <a:t>0.3031790</a:t>
            </a:r>
            <a:endParaRPr lang="en-US" dirty="0"/>
          </a:p>
          <a:p>
            <a:r>
              <a:rPr lang="en-US" dirty="0"/>
              <a:t>+ pH     </a:t>
            </a:r>
            <a:r>
              <a:rPr lang="en-US" dirty="0" smtClean="0"/>
              <a:t>  0.2990327</a:t>
            </a:r>
            <a:endParaRPr lang="en-US" dirty="0"/>
          </a:p>
          <a:p>
            <a:r>
              <a:rPr lang="en-US" dirty="0"/>
              <a:t>+ pen   </a:t>
            </a:r>
            <a:r>
              <a:rPr lang="en-US" dirty="0" smtClean="0"/>
              <a:t>  </a:t>
            </a:r>
            <a:r>
              <a:rPr lang="en-US" dirty="0"/>
              <a:t>0.2817000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      </a:t>
            </a:r>
            <a:r>
              <a:rPr lang="en-US" dirty="0" err="1"/>
              <a:t>Df</a:t>
            </a:r>
            <a:r>
              <a:rPr lang="en-US" dirty="0"/>
              <a:t>    AIC      </a:t>
            </a:r>
            <a:r>
              <a:rPr lang="en-US" dirty="0" smtClean="0"/>
              <a:t> F       </a:t>
            </a:r>
            <a:r>
              <a:rPr lang="en-US" dirty="0" err="1" smtClean="0"/>
              <a:t>N.Perm</a:t>
            </a:r>
            <a:r>
              <a:rPr lang="en-US" dirty="0" smtClean="0"/>
              <a:t>   </a:t>
            </a:r>
            <a:r>
              <a:rPr lang="en-US" dirty="0" err="1" smtClean="0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+ oxy  1 </a:t>
            </a:r>
            <a:r>
              <a:rPr lang="en-US" dirty="0" smtClean="0"/>
              <a:t> -</a:t>
            </a:r>
            <a:r>
              <a:rPr lang="en-US" dirty="0"/>
              <a:t>34.62 </a:t>
            </a:r>
            <a:r>
              <a:rPr lang="en-US" dirty="0" smtClean="0"/>
              <a:t> 8.3967    </a:t>
            </a:r>
            <a:r>
              <a:rPr lang="en-US" dirty="0"/>
              <a:t>999  </a:t>
            </a:r>
            <a:r>
              <a:rPr lang="en-US" dirty="0" smtClean="0"/>
              <a:t>  0.001 </a:t>
            </a:r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7257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Selection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2006" y="114220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Step: R2.adj= 0.4530243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alt + oxy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</a:t>
            </a:r>
            <a:r>
              <a:rPr lang="en-US" dirty="0" smtClean="0"/>
              <a:t>        </a:t>
            </a:r>
            <a:r>
              <a:rPr lang="en-US" dirty="0"/>
              <a:t>R2.adjusted</a:t>
            </a:r>
          </a:p>
          <a:p>
            <a:r>
              <a:rPr lang="en-US" dirty="0"/>
              <a:t>+ </a:t>
            </a:r>
            <a:r>
              <a:rPr lang="en-US" dirty="0" err="1"/>
              <a:t>dbo</a:t>
            </a:r>
            <a:r>
              <a:rPr lang="en-US" dirty="0"/>
              <a:t>    </a:t>
            </a:r>
            <a:r>
              <a:rPr lang="en-US" dirty="0" smtClean="0"/>
              <a:t>  0.5401552</a:t>
            </a:r>
            <a:endParaRPr lang="en-US" dirty="0"/>
          </a:p>
          <a:p>
            <a:r>
              <a:rPr lang="en-US" dirty="0"/>
              <a:t>+ pho    </a:t>
            </a:r>
            <a:r>
              <a:rPr lang="en-US" dirty="0" smtClean="0"/>
              <a:t>  0.5117625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  0.5028443</a:t>
            </a:r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0.4712537</a:t>
            </a:r>
          </a:p>
          <a:p>
            <a:r>
              <a:rPr lang="en-US" dirty="0"/>
              <a:t>+ deb   </a:t>
            </a:r>
            <a:r>
              <a:rPr lang="en-US" dirty="0" smtClean="0"/>
              <a:t>   </a:t>
            </a:r>
            <a:r>
              <a:rPr lang="en-US" dirty="0"/>
              <a:t>0.4647864</a:t>
            </a:r>
          </a:p>
          <a:p>
            <a:r>
              <a:rPr lang="en-US" dirty="0"/>
              <a:t>&lt;none&gt;   0.4530243</a:t>
            </a:r>
          </a:p>
          <a:p>
            <a:r>
              <a:rPr lang="en-US" dirty="0"/>
              <a:t>+ nit    </a:t>
            </a:r>
            <a:r>
              <a:rPr lang="en-US" dirty="0" smtClean="0"/>
              <a:t>    0.4476588</a:t>
            </a:r>
            <a:endParaRPr lang="en-US" dirty="0"/>
          </a:p>
          <a:p>
            <a:r>
              <a:rPr lang="en-US" dirty="0"/>
              <a:t>+ pH     </a:t>
            </a:r>
            <a:r>
              <a:rPr lang="en-US" dirty="0" smtClean="0"/>
              <a:t>   0.4392323</a:t>
            </a:r>
            <a:endParaRPr lang="en-US" dirty="0"/>
          </a:p>
          <a:p>
            <a:r>
              <a:rPr lang="en-US" dirty="0"/>
              <a:t>+ pen    </a:t>
            </a:r>
            <a:r>
              <a:rPr lang="en-US" dirty="0" smtClean="0"/>
              <a:t>  0.4233274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  </a:t>
            </a:r>
            <a:r>
              <a:rPr lang="en-US" dirty="0" err="1" smtClean="0"/>
              <a:t>Df</a:t>
            </a:r>
            <a:r>
              <a:rPr lang="en-US" dirty="0" smtClean="0"/>
              <a:t>     </a:t>
            </a:r>
            <a:r>
              <a:rPr lang="en-US" dirty="0"/>
              <a:t>AIC      </a:t>
            </a:r>
            <a:r>
              <a:rPr lang="en-US" dirty="0" smtClean="0"/>
              <a:t>  F       </a:t>
            </a:r>
            <a:r>
              <a:rPr lang="en-US" dirty="0" err="1" smtClean="0"/>
              <a:t>N.Perm</a:t>
            </a:r>
            <a:r>
              <a:rPr lang="en-US" dirty="0" smtClean="0"/>
              <a:t>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+ </a:t>
            </a:r>
            <a:r>
              <a:rPr lang="en-US" dirty="0" err="1"/>
              <a:t>dbo</a:t>
            </a:r>
            <a:r>
              <a:rPr lang="en-US" dirty="0"/>
              <a:t>  1 </a:t>
            </a:r>
            <a:r>
              <a:rPr lang="en-US" dirty="0" smtClean="0"/>
              <a:t> -</a:t>
            </a:r>
            <a:r>
              <a:rPr lang="en-US" dirty="0"/>
              <a:t>38.789 </a:t>
            </a:r>
            <a:r>
              <a:rPr lang="en-US" dirty="0" smtClean="0"/>
              <a:t> 5.9264    </a:t>
            </a:r>
            <a:r>
              <a:rPr lang="en-US" dirty="0"/>
              <a:t>999  </a:t>
            </a:r>
            <a:r>
              <a:rPr lang="en-US" dirty="0" smtClean="0"/>
              <a:t>  0.001 </a:t>
            </a:r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1311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6739" y="11280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Step: R2.adj= 0.5401552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alt + oxy + </a:t>
            </a:r>
            <a:r>
              <a:rPr lang="en-US" dirty="0" err="1"/>
              <a:t>dbo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</a:t>
            </a:r>
            <a:r>
              <a:rPr lang="en-US" dirty="0" smtClean="0"/>
              <a:t>         R2.adjusted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  </a:t>
            </a:r>
            <a:r>
              <a:rPr lang="en-US" dirty="0" smtClean="0"/>
              <a:t>    0.5621437</a:t>
            </a:r>
            <a:endParaRPr lang="en-US" dirty="0"/>
          </a:p>
          <a:p>
            <a:r>
              <a:rPr lang="en-US" dirty="0"/>
              <a:t>+ deb    </a:t>
            </a:r>
            <a:r>
              <a:rPr lang="en-US" dirty="0" smtClean="0"/>
              <a:t>   0.5474307</a:t>
            </a:r>
            <a:endParaRPr lang="en-US" dirty="0"/>
          </a:p>
          <a:p>
            <a:r>
              <a:rPr lang="en-US" dirty="0"/>
              <a:t>&lt;none&gt;  </a:t>
            </a:r>
            <a:r>
              <a:rPr lang="en-US" dirty="0" smtClean="0"/>
              <a:t>  </a:t>
            </a:r>
            <a:r>
              <a:rPr lang="en-US" dirty="0"/>
              <a:t>0.5401552</a:t>
            </a:r>
          </a:p>
          <a:p>
            <a:r>
              <a:rPr lang="en-US" dirty="0"/>
              <a:t>+ pho    </a:t>
            </a:r>
            <a:r>
              <a:rPr lang="en-US" dirty="0" smtClean="0"/>
              <a:t>   0.5372307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  </a:t>
            </a:r>
            <a:r>
              <a:rPr lang="en-US" dirty="0" smtClean="0"/>
              <a:t> 0.5339205</a:t>
            </a:r>
            <a:endParaRPr lang="en-US" dirty="0"/>
          </a:p>
          <a:p>
            <a:r>
              <a:rPr lang="en-US" dirty="0"/>
              <a:t>+ nit    </a:t>
            </a:r>
            <a:r>
              <a:rPr lang="en-US" dirty="0" smtClean="0"/>
              <a:t>     0.5338362</a:t>
            </a:r>
            <a:endParaRPr lang="en-US" dirty="0"/>
          </a:p>
          <a:p>
            <a:r>
              <a:rPr lang="en-US" dirty="0"/>
              <a:t>+ pH     </a:t>
            </a:r>
            <a:r>
              <a:rPr lang="en-US" dirty="0" smtClean="0"/>
              <a:t>    0.5296165</a:t>
            </a:r>
            <a:endParaRPr lang="en-US" dirty="0"/>
          </a:p>
          <a:p>
            <a:r>
              <a:rPr lang="en-US" dirty="0"/>
              <a:t>+ pen    </a:t>
            </a:r>
            <a:r>
              <a:rPr lang="en-US" dirty="0" smtClean="0"/>
              <a:t>   0.5203900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     </a:t>
            </a:r>
            <a:r>
              <a:rPr lang="en-US" dirty="0" err="1"/>
              <a:t>Df</a:t>
            </a:r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/>
              <a:t>AIC      </a:t>
            </a:r>
            <a:r>
              <a:rPr lang="en-US" dirty="0" smtClean="0"/>
              <a:t>  F      </a:t>
            </a:r>
            <a:r>
              <a:rPr lang="en-US" dirty="0" err="1" smtClean="0"/>
              <a:t>N.Perm</a:t>
            </a:r>
            <a:r>
              <a:rPr lang="en-US" dirty="0" smtClean="0"/>
              <a:t>   </a:t>
            </a:r>
            <a:r>
              <a:rPr lang="en-US" dirty="0" err="1" smtClean="0"/>
              <a:t>Pr</a:t>
            </a:r>
            <a:r>
              <a:rPr lang="en-US" dirty="0"/>
              <a:t>(&gt;F)  </a:t>
            </a:r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</a:t>
            </a:r>
            <a:r>
              <a:rPr lang="en-US" dirty="0" smtClean="0"/>
              <a:t> 1  </a:t>
            </a:r>
            <a:r>
              <a:rPr lang="en-US" dirty="0"/>
              <a:t>-39.394 2.2555    999  0.029 *</a:t>
            </a:r>
          </a:p>
        </p:txBody>
      </p:sp>
    </p:spTree>
    <p:extLst>
      <p:ext uri="{BB962C8B-B14F-4D97-AF65-F5344CB8AC3E}">
        <p14:creationId xmlns:p14="http://schemas.microsoft.com/office/powerpoint/2010/main" val="3591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Selection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7421" y="113677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Step: R2.adj= 0.5621437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alt + oxy + </a:t>
            </a:r>
            <a:r>
              <a:rPr lang="en-US" dirty="0" err="1"/>
              <a:t>dbo</a:t>
            </a:r>
            <a:r>
              <a:rPr lang="en-US" dirty="0"/>
              <a:t> + </a:t>
            </a:r>
            <a:r>
              <a:rPr lang="en-US" dirty="0" err="1"/>
              <a:t>dur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</a:t>
            </a:r>
            <a:r>
              <a:rPr lang="en-US" dirty="0" smtClean="0"/>
              <a:t>         R2.adjusted</a:t>
            </a:r>
            <a:endParaRPr lang="en-US" dirty="0"/>
          </a:p>
          <a:p>
            <a:r>
              <a:rPr lang="en-US" dirty="0"/>
              <a:t>+ deb    </a:t>
            </a:r>
            <a:r>
              <a:rPr lang="en-US" dirty="0" smtClean="0"/>
              <a:t>   0.5795888</a:t>
            </a:r>
            <a:endParaRPr lang="en-US" dirty="0"/>
          </a:p>
          <a:p>
            <a:r>
              <a:rPr lang="en-US" dirty="0"/>
              <a:t>&lt;none&gt;   </a:t>
            </a:r>
            <a:r>
              <a:rPr lang="en-US" dirty="0" smtClean="0"/>
              <a:t> 0.5621437</a:t>
            </a:r>
            <a:endParaRPr lang="en-US" dirty="0"/>
          </a:p>
          <a:p>
            <a:r>
              <a:rPr lang="en-US" dirty="0"/>
              <a:t>+ pho    </a:t>
            </a:r>
            <a:r>
              <a:rPr lang="en-US" dirty="0" smtClean="0"/>
              <a:t>   0.5600699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0.5561073</a:t>
            </a:r>
          </a:p>
          <a:p>
            <a:r>
              <a:rPr lang="en-US" dirty="0"/>
              <a:t>+ nit    </a:t>
            </a:r>
            <a:r>
              <a:rPr lang="en-US" dirty="0" smtClean="0"/>
              <a:t>     0.5543688</a:t>
            </a:r>
            <a:endParaRPr lang="en-US" dirty="0"/>
          </a:p>
          <a:p>
            <a:r>
              <a:rPr lang="en-US" dirty="0"/>
              <a:t>+ pH    </a:t>
            </a:r>
            <a:r>
              <a:rPr lang="en-US" dirty="0" smtClean="0"/>
              <a:t>     </a:t>
            </a:r>
            <a:r>
              <a:rPr lang="en-US" dirty="0"/>
              <a:t>0.5506929</a:t>
            </a:r>
          </a:p>
          <a:p>
            <a:r>
              <a:rPr lang="en-US" dirty="0"/>
              <a:t>+ pen    </a:t>
            </a:r>
            <a:r>
              <a:rPr lang="en-US" dirty="0" smtClean="0"/>
              <a:t>   0.5459010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  </a:t>
            </a:r>
            <a:r>
              <a:rPr lang="en-US" dirty="0" err="1" smtClean="0"/>
              <a:t>Df</a:t>
            </a:r>
            <a:r>
              <a:rPr lang="en-US" dirty="0" smtClean="0"/>
              <a:t>     </a:t>
            </a:r>
            <a:r>
              <a:rPr lang="en-US" dirty="0"/>
              <a:t>AIC    </a:t>
            </a:r>
            <a:r>
              <a:rPr lang="en-US" dirty="0" smtClean="0"/>
              <a:t>      F        </a:t>
            </a:r>
            <a:r>
              <a:rPr lang="en-US" dirty="0" err="1"/>
              <a:t>N.Perm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</a:t>
            </a:r>
            <a:r>
              <a:rPr lang="en-US" dirty="0"/>
              <a:t>(&gt;F)  </a:t>
            </a:r>
          </a:p>
          <a:p>
            <a:r>
              <a:rPr lang="en-US" dirty="0"/>
              <a:t>+ deb  </a:t>
            </a:r>
            <a:r>
              <a:rPr lang="en-US" dirty="0" smtClean="0"/>
              <a:t>1   </a:t>
            </a:r>
            <a:r>
              <a:rPr lang="en-US" dirty="0"/>
              <a:t>-39.807 </a:t>
            </a:r>
            <a:r>
              <a:rPr lang="en-US" dirty="0" smtClean="0"/>
              <a:t> 1.9959    </a:t>
            </a:r>
            <a:r>
              <a:rPr lang="en-US" dirty="0"/>
              <a:t>999  </a:t>
            </a:r>
            <a:r>
              <a:rPr lang="en-US" dirty="0" smtClean="0"/>
              <a:t>    0.061 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4794" y="4737764"/>
            <a:ext cx="71845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7322" y="5343260"/>
            <a:ext cx="1365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STOP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738" y="34646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RDA with parsimonious model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35355"/>
              </p:ext>
            </p:extLst>
          </p:nvPr>
        </p:nvGraphicFramePr>
        <p:xfrm>
          <a:off x="3424334" y="2516252"/>
          <a:ext cx="5159828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957"/>
                <a:gridCol w="1289957"/>
                <a:gridCol w="1289957"/>
                <a:gridCol w="1289957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Inertia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Rank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Constrained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0.3139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0.6247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Unconstrained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0.1886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11363" y="1494948"/>
            <a:ext cx="3985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oxy 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/>
              <a:t>dur</a:t>
            </a:r>
            <a:r>
              <a:rPr lang="en-US" sz="24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7640" y="2872108"/>
            <a:ext cx="2398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Adjusted 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= 0.56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28518"/>
              </p:ext>
            </p:extLst>
          </p:nvPr>
        </p:nvGraphicFramePr>
        <p:xfrm>
          <a:off x="3573627" y="4533854"/>
          <a:ext cx="5010535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07"/>
                <a:gridCol w="1002107"/>
                <a:gridCol w="1002107"/>
                <a:gridCol w="1002107"/>
                <a:gridCol w="1002107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RDA1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RDA2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RDA3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RDA4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Eigenvalue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0.2228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0.05131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0.02781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0.01197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0.4435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0.1021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0.05533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0.02381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0.4435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0.54555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0.60088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0.62469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11363" y="5926503"/>
            <a:ext cx="417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First three axes significant via permutation</a:t>
            </a:r>
          </a:p>
        </p:txBody>
      </p:sp>
    </p:spTree>
    <p:extLst>
      <p:ext uri="{BB962C8B-B14F-4D97-AF65-F5344CB8AC3E}">
        <p14:creationId xmlns:p14="http://schemas.microsoft.com/office/powerpoint/2010/main" val="41152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 = x1 + x2 + … x                                             Regression, ANOVA </a:t>
              </a:r>
              <a:endParaRPr lang="en-US" sz="2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</a:t>
              </a:r>
              <a:r>
                <a:rPr lang="en-US" sz="2400" dirty="0" smtClean="0"/>
                <a:t>x                                         Multivariate ANOVA , MANTEL </a:t>
              </a:r>
            </a:p>
            <a:p>
              <a:r>
                <a:rPr lang="en-US" sz="2400" dirty="0" smtClean="0"/>
                <a:t>                                                                         Discriminant Analysis, CART</a:t>
              </a:r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/>
                <a:t>y1 + y2 +  … yi = </a:t>
              </a:r>
              <a:r>
                <a:rPr lang="en-US" sz="2400" dirty="0"/>
                <a:t>x1 + x2 + … </a:t>
              </a:r>
              <a:r>
                <a:rPr lang="en-US" sz="2400" dirty="0" smtClean="0"/>
                <a:t>xj                   Redundancy Analysis (RDA),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                                                                Can. Cor. Analysis (CCA)</a:t>
              </a:r>
            </a:p>
            <a:p>
              <a:endParaRPr lang="en-US" sz="2400" dirty="0"/>
            </a:p>
            <a:p>
              <a:r>
                <a:rPr lang="en-US" sz="2400" dirty="0" smtClean="0"/>
                <a:t>y1 </a:t>
              </a:r>
              <a:r>
                <a:rPr lang="en-US" sz="2400" dirty="0"/>
                <a:t>+ y2 +  … </a:t>
              </a:r>
              <a:r>
                <a:rPr lang="en-US" sz="2400" dirty="0" smtClean="0"/>
                <a:t>yi                                                Ordination, Cluster Analysis</a:t>
              </a:r>
              <a:endParaRPr lang="en-US" sz="2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 smtClean="0"/>
                <a:t>Model</a:t>
              </a:r>
              <a:r>
                <a:rPr lang="en-US" sz="2800" dirty="0" smtClean="0"/>
                <a:t>                                               </a:t>
              </a:r>
              <a:r>
                <a:rPr lang="en-US" sz="2800" u="sng" dirty="0" smtClean="0"/>
                <a:t>Technique</a:t>
              </a:r>
              <a:endParaRPr lang="en-US" sz="2800" u="sng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Multivariate Statistics</a:t>
              </a:r>
              <a:endParaRPr lang="en-US" sz="32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8145" y="4298284"/>
            <a:ext cx="8920932" cy="883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Multivariate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0339" cy="1325563"/>
          </a:xfrm>
        </p:spPr>
        <p:txBody>
          <a:bodyPr/>
          <a:lstStyle/>
          <a:p>
            <a:pPr algn="ctr"/>
            <a:r>
              <a:rPr lang="en-US" dirty="0" smtClean="0"/>
              <a:t>Partial RDA (and CCA)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3509" y="1931437"/>
            <a:ext cx="87112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much variation is independently described by each variable?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Which is the most important variable?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Conduct RDA (CCA) for each variable while holding the effect of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the others constant.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can also be done for multiple regression.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0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/>
          <a:lstStyle/>
          <a:p>
            <a:pPr algn="ctr"/>
            <a:r>
              <a:rPr lang="en-US" dirty="0"/>
              <a:t>Partial RDA (and CCA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45188" y="2180750"/>
            <a:ext cx="538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</a:t>
            </a:r>
            <a:r>
              <a:rPr lang="en-US" sz="2400" dirty="0" smtClean="0"/>
              <a:t>Condition(oxy </a:t>
            </a:r>
            <a:r>
              <a:rPr lang="en-US" sz="2400" dirty="0"/>
              <a:t>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 smtClean="0"/>
              <a:t>dur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45188" y="2642415"/>
            <a:ext cx="538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</a:t>
            </a:r>
            <a:r>
              <a:rPr lang="en-US" sz="2400" dirty="0" smtClean="0"/>
              <a:t>~ oxy </a:t>
            </a:r>
            <a:r>
              <a:rPr lang="en-US" sz="2400" dirty="0"/>
              <a:t>+ </a:t>
            </a:r>
            <a:r>
              <a:rPr lang="en-US" sz="2400" dirty="0" smtClean="0"/>
              <a:t>Condition(alt </a:t>
            </a:r>
            <a:r>
              <a:rPr lang="en-US" sz="2400" dirty="0"/>
              <a:t>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 smtClean="0"/>
              <a:t>dur</a:t>
            </a:r>
            <a:r>
              <a:rPr lang="en-US" sz="2400" dirty="0" smtClean="0"/>
              <a:t>) 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445188" y="3159682"/>
            <a:ext cx="538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</a:t>
            </a:r>
            <a:r>
              <a:rPr lang="en-US" sz="2400" dirty="0" err="1" smtClean="0"/>
              <a:t>dbo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Condition(alt </a:t>
            </a:r>
            <a:r>
              <a:rPr lang="en-US" sz="2400" dirty="0"/>
              <a:t>+ </a:t>
            </a:r>
            <a:r>
              <a:rPr lang="en-US" sz="2400" dirty="0" smtClean="0"/>
              <a:t>oxy </a:t>
            </a:r>
            <a:r>
              <a:rPr lang="en-US" sz="2400" dirty="0"/>
              <a:t>+ </a:t>
            </a:r>
            <a:r>
              <a:rPr lang="en-US" sz="2400" dirty="0" err="1" smtClean="0"/>
              <a:t>dur</a:t>
            </a:r>
            <a:r>
              <a:rPr lang="en-US" sz="2400" dirty="0" smtClean="0"/>
              <a:t>) 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445188" y="3676949"/>
            <a:ext cx="5319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</a:t>
            </a:r>
            <a:r>
              <a:rPr lang="en-US" sz="2400" dirty="0" err="1" smtClean="0"/>
              <a:t>dur</a:t>
            </a:r>
            <a:r>
              <a:rPr lang="en-US" sz="2400" dirty="0" smtClean="0"/>
              <a:t>+ Condition(alt </a:t>
            </a:r>
            <a:r>
              <a:rPr lang="en-US" sz="2400" dirty="0"/>
              <a:t>+ </a:t>
            </a:r>
            <a:r>
              <a:rPr lang="en-US" sz="2400" dirty="0" smtClean="0"/>
              <a:t>oxy </a:t>
            </a:r>
            <a:r>
              <a:rPr lang="en-US" sz="2400" dirty="0"/>
              <a:t>+ </a:t>
            </a:r>
            <a:r>
              <a:rPr lang="en-US" sz="2400" dirty="0" err="1" smtClean="0"/>
              <a:t>dbo</a:t>
            </a:r>
            <a:r>
              <a:rPr lang="en-US" sz="2400" dirty="0" smtClean="0"/>
              <a:t>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vs. Unimodal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244" y="1779619"/>
            <a:ext cx="7147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Redundancy Analysis (RDA)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Assumes a linear relationship </a:t>
            </a:r>
            <a:r>
              <a:rPr lang="en-US" sz="2400" dirty="0" smtClean="0"/>
              <a:t>between response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variables and explanatory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</a:t>
            </a:r>
            <a:r>
              <a:rPr lang="en-US" sz="2400" b="1" dirty="0" smtClean="0"/>
              <a:t> PCA </a:t>
            </a:r>
            <a:r>
              <a:rPr lang="en-US" sz="2400" dirty="0" smtClean="0"/>
              <a:t>for ordination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u="sng" dirty="0" smtClean="0"/>
              <a:t>Canonical Correspondence </a:t>
            </a:r>
            <a:r>
              <a:rPr lang="en-US" sz="2400" b="1" u="sng" dirty="0"/>
              <a:t>Analysis </a:t>
            </a:r>
            <a:r>
              <a:rPr lang="en-US" sz="2400" b="1" u="sng" dirty="0" smtClean="0"/>
              <a:t>(CCA) </a:t>
            </a:r>
            <a:endParaRPr lang="en-US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Assumes a </a:t>
            </a:r>
            <a:r>
              <a:rPr lang="en-US" sz="2400" b="1" dirty="0" smtClean="0"/>
              <a:t>unimodal </a:t>
            </a:r>
            <a:r>
              <a:rPr lang="en-US" sz="2400" b="1" dirty="0"/>
              <a:t>relationship </a:t>
            </a:r>
            <a:r>
              <a:rPr lang="en-US" sz="2400" dirty="0"/>
              <a:t>between response 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variables </a:t>
            </a:r>
            <a:r>
              <a:rPr lang="en-US" sz="2400" dirty="0"/>
              <a:t>and explanatory variables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 </a:t>
            </a:r>
            <a:r>
              <a:rPr lang="en-US" sz="2400" b="1" dirty="0" smtClean="0"/>
              <a:t>CA</a:t>
            </a:r>
            <a:r>
              <a:rPr lang="en-US" sz="2400" dirty="0" smtClean="0"/>
              <a:t> for ordination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6254005" y="324433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Species Abundance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50797" y="566225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emperature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5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/>
          <a:lstStyle/>
          <a:p>
            <a:pPr algn="ctr"/>
            <a:r>
              <a:rPr lang="en-US" dirty="0"/>
              <a:t>Partial RDA (and CCA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92813" y="2161789"/>
            <a:ext cx="5388398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</a:t>
            </a:r>
            <a:r>
              <a:rPr lang="en-US" sz="2400" dirty="0" smtClean="0"/>
              <a:t>Condition(oxy </a:t>
            </a:r>
            <a:r>
              <a:rPr lang="en-US" sz="2400" dirty="0"/>
              <a:t>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 smtClean="0"/>
              <a:t>dur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45188" y="2642415"/>
            <a:ext cx="538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</a:t>
            </a:r>
            <a:r>
              <a:rPr lang="en-US" sz="2400" dirty="0" smtClean="0"/>
              <a:t>~ oxy </a:t>
            </a:r>
            <a:r>
              <a:rPr lang="en-US" sz="2400" dirty="0"/>
              <a:t>+ </a:t>
            </a:r>
            <a:r>
              <a:rPr lang="en-US" sz="2400" dirty="0" smtClean="0"/>
              <a:t>Condition(alt </a:t>
            </a:r>
            <a:r>
              <a:rPr lang="en-US" sz="2400" dirty="0"/>
              <a:t>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 smtClean="0"/>
              <a:t>dur</a:t>
            </a:r>
            <a:r>
              <a:rPr lang="en-US" sz="2400" dirty="0" smtClean="0"/>
              <a:t>) 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445188" y="3159682"/>
            <a:ext cx="538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</a:t>
            </a:r>
            <a:r>
              <a:rPr lang="en-US" sz="2400" dirty="0" err="1" smtClean="0"/>
              <a:t>dbo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Condition(alt </a:t>
            </a:r>
            <a:r>
              <a:rPr lang="en-US" sz="2400" dirty="0"/>
              <a:t>+ </a:t>
            </a:r>
            <a:r>
              <a:rPr lang="en-US" sz="2400" dirty="0" smtClean="0"/>
              <a:t>oxy </a:t>
            </a:r>
            <a:r>
              <a:rPr lang="en-US" sz="2400" dirty="0"/>
              <a:t>+ </a:t>
            </a:r>
            <a:r>
              <a:rPr lang="en-US" sz="2400" dirty="0" err="1" smtClean="0"/>
              <a:t>dur</a:t>
            </a:r>
            <a:r>
              <a:rPr lang="en-US" sz="2400" dirty="0" smtClean="0"/>
              <a:t>) 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445188" y="3676949"/>
            <a:ext cx="5319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</a:t>
            </a:r>
            <a:r>
              <a:rPr lang="en-US" sz="2400" dirty="0" err="1" smtClean="0"/>
              <a:t>dur</a:t>
            </a:r>
            <a:r>
              <a:rPr lang="en-US" sz="2400" dirty="0" smtClean="0"/>
              <a:t>+ Condition(alt </a:t>
            </a:r>
            <a:r>
              <a:rPr lang="en-US" sz="2400" dirty="0"/>
              <a:t>+ </a:t>
            </a:r>
            <a:r>
              <a:rPr lang="en-US" sz="2400" dirty="0" smtClean="0"/>
              <a:t>oxy </a:t>
            </a:r>
            <a:r>
              <a:rPr lang="en-US" sz="2400" dirty="0"/>
              <a:t>+ </a:t>
            </a:r>
            <a:r>
              <a:rPr lang="en-US" sz="2400" dirty="0" err="1" smtClean="0"/>
              <a:t>dbo</a:t>
            </a:r>
            <a:r>
              <a:rPr lang="en-US" sz="2400" dirty="0" smtClean="0"/>
              <a:t>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3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/>
          <a:lstStyle/>
          <a:p>
            <a:pPr algn="ctr"/>
            <a:r>
              <a:rPr lang="en-US" dirty="0"/>
              <a:t>Partial RDA (and CCA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45188" y="1561624"/>
            <a:ext cx="5388398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</a:t>
            </a:r>
            <a:r>
              <a:rPr lang="en-US" sz="2400" dirty="0" smtClean="0"/>
              <a:t>Condition(oxy </a:t>
            </a:r>
            <a:r>
              <a:rPr lang="en-US" sz="2400" dirty="0"/>
              <a:t>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 smtClean="0"/>
              <a:t>dur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00529"/>
              </p:ext>
            </p:extLst>
          </p:nvPr>
        </p:nvGraphicFramePr>
        <p:xfrm>
          <a:off x="3299926" y="2591138"/>
          <a:ext cx="559214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037"/>
                <a:gridCol w="1398037"/>
                <a:gridCol w="1398037"/>
                <a:gridCol w="1398037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Inertia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Rank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Conditional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0.2415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0.4805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Constrained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0.0724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0.1442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Unconstrained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/>
          <a:lstStyle/>
          <a:p>
            <a:pPr algn="ctr"/>
            <a:r>
              <a:rPr lang="en-US" dirty="0"/>
              <a:t>Partial RDA (and CCA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45188" y="1561624"/>
            <a:ext cx="5388398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</a:t>
            </a:r>
            <a:r>
              <a:rPr lang="en-US" sz="2400" dirty="0" smtClean="0"/>
              <a:t>Condition(oxy </a:t>
            </a:r>
            <a:r>
              <a:rPr lang="en-US" sz="2400" dirty="0"/>
              <a:t>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 smtClean="0"/>
              <a:t>dur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61066"/>
              </p:ext>
            </p:extLst>
          </p:nvPr>
        </p:nvGraphicFramePr>
        <p:xfrm>
          <a:off x="3299926" y="2591138"/>
          <a:ext cx="559214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037"/>
                <a:gridCol w="1398037"/>
                <a:gridCol w="1398037"/>
                <a:gridCol w="1398037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Inertia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Proportion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Conditional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0.2415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0.4805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Constrained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0.0724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0.1442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Unconstrained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75278"/>
              </p:ext>
            </p:extLst>
          </p:nvPr>
        </p:nvGraphicFramePr>
        <p:xfrm>
          <a:off x="3582101" y="4371698"/>
          <a:ext cx="5114571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53"/>
                <a:gridCol w="730653"/>
                <a:gridCol w="730653"/>
                <a:gridCol w="730653"/>
                <a:gridCol w="730653"/>
                <a:gridCol w="730653"/>
                <a:gridCol w="730653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N.Perm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0.07245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9.2198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Residual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3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Variance Partitioning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71194" y="1690689"/>
            <a:ext cx="6699378" cy="3851695"/>
            <a:chOff x="2771194" y="1690689"/>
            <a:chExt cx="6699378" cy="3851695"/>
          </a:xfrm>
        </p:grpSpPr>
        <p:sp>
          <p:nvSpPr>
            <p:cNvPr id="3" name="Oval 2"/>
            <p:cNvSpPr/>
            <p:nvPr/>
          </p:nvSpPr>
          <p:spPr>
            <a:xfrm>
              <a:off x="3172409" y="1961275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36162" y="1961274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1139" y="3198167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[b]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1298" y="319816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[c]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3927" y="3198166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[a]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194" y="1690689"/>
              <a:ext cx="6699378" cy="385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1760" y="1730442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[d]</a:t>
              </a:r>
              <a:endParaRPr lang="en-US" sz="2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64797" y="2025674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941368" y="2025674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6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Variance Partitioning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95071" y="1546325"/>
            <a:ext cx="4622571" cy="2657668"/>
            <a:chOff x="2771194" y="1690689"/>
            <a:chExt cx="6699378" cy="3851695"/>
          </a:xfrm>
        </p:grpSpPr>
        <p:sp>
          <p:nvSpPr>
            <p:cNvPr id="3" name="Oval 2"/>
            <p:cNvSpPr/>
            <p:nvPr/>
          </p:nvSpPr>
          <p:spPr>
            <a:xfrm>
              <a:off x="3172409" y="1961275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36162" y="1961274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1139" y="3198167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[b]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1298" y="319816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[c]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3927" y="3198166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[a]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194" y="1690689"/>
              <a:ext cx="6699378" cy="385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1760" y="1730442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[d]</a:t>
              </a:r>
              <a:endParaRPr lang="en-US" sz="24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459087" y="2262300"/>
            <a:ext cx="40152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Y</a:t>
            </a:r>
            <a:r>
              <a:rPr lang="en-US" sz="2400" dirty="0" smtClean="0"/>
              <a:t> </a:t>
            </a:r>
            <a:r>
              <a:rPr lang="en-US" sz="2400" dirty="0"/>
              <a:t>~ </a:t>
            </a:r>
            <a:r>
              <a:rPr lang="en-US" sz="2400" dirty="0" smtClean="0"/>
              <a:t>Var1 = [a] + [b]</a:t>
            </a:r>
          </a:p>
          <a:p>
            <a:endParaRPr lang="en-US" sz="2400" dirty="0" smtClean="0"/>
          </a:p>
          <a:p>
            <a:r>
              <a:rPr lang="en-US" sz="2400" b="1" dirty="0"/>
              <a:t>Y</a:t>
            </a:r>
            <a:r>
              <a:rPr lang="en-US" sz="2400" dirty="0"/>
              <a:t> ~ </a:t>
            </a:r>
            <a:r>
              <a:rPr lang="en-US" sz="2400" dirty="0" err="1" smtClean="0"/>
              <a:t>Var</a:t>
            </a:r>
            <a:r>
              <a:rPr lang="en-US" sz="2400" dirty="0" smtClean="0"/>
              <a:t> 2 = [c] + [b]</a:t>
            </a:r>
          </a:p>
          <a:p>
            <a:endParaRPr lang="en-US" sz="2400" dirty="0"/>
          </a:p>
          <a:p>
            <a:r>
              <a:rPr lang="en-US" sz="2400" b="1" dirty="0"/>
              <a:t>Y</a:t>
            </a:r>
            <a:r>
              <a:rPr lang="en-US" sz="2400" dirty="0"/>
              <a:t> ~ </a:t>
            </a:r>
            <a:r>
              <a:rPr lang="en-US" sz="2400" dirty="0" smtClean="0"/>
              <a:t>Var1 + </a:t>
            </a:r>
            <a:r>
              <a:rPr lang="en-US" sz="2400" dirty="0" err="1" smtClean="0"/>
              <a:t>Var</a:t>
            </a:r>
            <a:r>
              <a:rPr lang="en-US" sz="2400" dirty="0" smtClean="0"/>
              <a:t> 2 = [a] + [b] + [c]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5490" y="1800635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69034" y="1801117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51508" y="1661471"/>
            <a:ext cx="107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 RDAs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76637" y="4798898"/>
            <a:ext cx="462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Calculate Adjusted R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for each RDA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Variance Partitioning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95071" y="1546325"/>
            <a:ext cx="4622571" cy="2657668"/>
            <a:chOff x="2771194" y="1690689"/>
            <a:chExt cx="6699378" cy="3851695"/>
          </a:xfrm>
        </p:grpSpPr>
        <p:sp>
          <p:nvSpPr>
            <p:cNvPr id="3" name="Oval 2"/>
            <p:cNvSpPr/>
            <p:nvPr/>
          </p:nvSpPr>
          <p:spPr>
            <a:xfrm>
              <a:off x="3172409" y="1961275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36162" y="1961274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1139" y="3198167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[b]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1298" y="319816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[c]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3927" y="3198166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[a]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194" y="1690689"/>
              <a:ext cx="6699378" cy="385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1760" y="1730442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[d]</a:t>
              </a:r>
              <a:endParaRPr lang="en-US" sz="24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244254" y="3297976"/>
            <a:ext cx="5913478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fraction[a]</a:t>
            </a:r>
            <a:r>
              <a:rPr lang="en-US" sz="2400" b="1" baseline="-25000" dirty="0" err="1" smtClean="0"/>
              <a:t>adj</a:t>
            </a:r>
            <a:r>
              <a:rPr lang="en-US" sz="2400" b="1" dirty="0" smtClean="0"/>
              <a:t> </a:t>
            </a:r>
            <a:r>
              <a:rPr lang="en-US" sz="2400" dirty="0" smtClean="0"/>
              <a:t>= [</a:t>
            </a:r>
            <a:r>
              <a:rPr lang="en-US" sz="2400" dirty="0" err="1" smtClean="0"/>
              <a:t>a+b+c</a:t>
            </a:r>
            <a:r>
              <a:rPr lang="en-US" sz="2400" dirty="0" smtClean="0"/>
              <a:t>]</a:t>
            </a:r>
            <a:r>
              <a:rPr lang="en-US" sz="2400" baseline="-25000" dirty="0" err="1" smtClean="0"/>
              <a:t>adj</a:t>
            </a:r>
            <a:r>
              <a:rPr lang="en-US" sz="2400" dirty="0" smtClean="0"/>
              <a:t> – [</a:t>
            </a:r>
            <a:r>
              <a:rPr lang="en-US" sz="2400" dirty="0" err="1" smtClean="0"/>
              <a:t>b+c</a:t>
            </a:r>
            <a:r>
              <a:rPr lang="en-US" sz="2400" dirty="0" smtClean="0"/>
              <a:t>]</a:t>
            </a:r>
            <a:r>
              <a:rPr lang="en-US" sz="2400" baseline="-25000" dirty="0"/>
              <a:t> </a:t>
            </a:r>
            <a:r>
              <a:rPr lang="en-US" sz="2400" baseline="-25000" dirty="0" err="1"/>
              <a:t>adj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fraction[c]</a:t>
            </a:r>
            <a:r>
              <a:rPr lang="en-US" sz="2400" b="1" baseline="-250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/>
              <a:t>= [</a:t>
            </a:r>
            <a:r>
              <a:rPr lang="en-US" sz="2400" dirty="0" err="1"/>
              <a:t>a+b+c</a:t>
            </a:r>
            <a:r>
              <a:rPr lang="en-US" sz="2400" dirty="0"/>
              <a:t>]</a:t>
            </a:r>
            <a:r>
              <a:rPr lang="en-US" sz="2400" baseline="-25000" dirty="0" err="1"/>
              <a:t>adj</a:t>
            </a:r>
            <a:r>
              <a:rPr lang="en-US" sz="2400" dirty="0"/>
              <a:t> – </a:t>
            </a:r>
            <a:r>
              <a:rPr lang="en-US" sz="2400" dirty="0" smtClean="0"/>
              <a:t>[</a:t>
            </a:r>
            <a:r>
              <a:rPr lang="en-US" sz="2400" dirty="0" err="1" smtClean="0"/>
              <a:t>a+b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 </a:t>
            </a:r>
            <a:r>
              <a:rPr lang="en-US" sz="2400" baseline="-25000" dirty="0" err="1"/>
              <a:t>adj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fraction[b]</a:t>
            </a:r>
            <a:r>
              <a:rPr lang="en-US" sz="2400" b="1" baseline="-250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/>
              <a:t>= [</a:t>
            </a:r>
            <a:r>
              <a:rPr lang="en-US" sz="2400" dirty="0" err="1" smtClean="0"/>
              <a:t>a+b</a:t>
            </a:r>
            <a:r>
              <a:rPr lang="en-US" sz="2400" dirty="0" smtClean="0"/>
              <a:t>]</a:t>
            </a:r>
            <a:r>
              <a:rPr lang="en-US" sz="2400" baseline="-250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[a]</a:t>
            </a:r>
            <a:r>
              <a:rPr lang="en-US" sz="2400" baseline="-25000" dirty="0" err="1" smtClean="0"/>
              <a:t>adj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[</a:t>
            </a:r>
            <a:r>
              <a:rPr lang="en-US" sz="2400" dirty="0" err="1" smtClean="0"/>
              <a:t>c+b</a:t>
            </a:r>
            <a:r>
              <a:rPr lang="en-US" sz="2400" dirty="0" smtClean="0"/>
              <a:t>]</a:t>
            </a:r>
            <a:r>
              <a:rPr lang="en-US" sz="2400" baseline="-250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/>
              <a:t>– [</a:t>
            </a:r>
            <a:r>
              <a:rPr lang="en-US" sz="2400" dirty="0" smtClean="0"/>
              <a:t>c]</a:t>
            </a:r>
            <a:r>
              <a:rPr lang="en-US" sz="2400" baseline="-25000" dirty="0" err="1" smtClean="0"/>
              <a:t>adj</a:t>
            </a:r>
            <a:endParaRPr lang="en-US" sz="2400" baseline="-25000" dirty="0" smtClean="0"/>
          </a:p>
          <a:p>
            <a:endParaRPr lang="en-US" sz="2400" baseline="-25000" dirty="0"/>
          </a:p>
          <a:p>
            <a:r>
              <a:rPr lang="en-US" sz="2400" b="1" dirty="0" smtClean="0"/>
              <a:t>fraction[d]</a:t>
            </a:r>
            <a:r>
              <a:rPr lang="en-US" sz="2400" b="1" baseline="-250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 </a:t>
            </a:r>
            <a:r>
              <a:rPr lang="en-US" sz="2400" dirty="0"/>
              <a:t>–</a:t>
            </a:r>
            <a:r>
              <a:rPr lang="en-US" sz="2400" dirty="0" smtClean="0"/>
              <a:t> [</a:t>
            </a:r>
            <a:r>
              <a:rPr lang="en-US" sz="2400" dirty="0" err="1" smtClean="0"/>
              <a:t>a+b+c</a:t>
            </a:r>
            <a:r>
              <a:rPr lang="en-US" sz="2400" dirty="0" smtClean="0"/>
              <a:t>]</a:t>
            </a:r>
            <a:r>
              <a:rPr lang="en-US" sz="2400" baseline="-25000" dirty="0" err="1" smtClean="0"/>
              <a:t>adj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5490" y="1800635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69034" y="1801117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21567" y="2170985"/>
            <a:ext cx="47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Compute the adjusted R</a:t>
            </a:r>
            <a:r>
              <a:rPr lang="en-US" sz="2400" b="1" baseline="30000" dirty="0" smtClean="0"/>
              <a:t>2 </a:t>
            </a:r>
            <a:r>
              <a:rPr lang="en-US" sz="2400" b="1" dirty="0" smtClean="0"/>
              <a:t>for each variance fraction using subtraction: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58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Variance Partitioning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95071" y="1546325"/>
            <a:ext cx="4622571" cy="2657668"/>
            <a:chOff x="2771194" y="1690689"/>
            <a:chExt cx="6699378" cy="3851695"/>
          </a:xfrm>
        </p:grpSpPr>
        <p:sp>
          <p:nvSpPr>
            <p:cNvPr id="3" name="Oval 2"/>
            <p:cNvSpPr/>
            <p:nvPr/>
          </p:nvSpPr>
          <p:spPr>
            <a:xfrm>
              <a:off x="3172409" y="1961275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36162" y="1961274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1139" y="3198167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[b]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1298" y="319816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[c]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3927" y="3198166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[a]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194" y="1690689"/>
              <a:ext cx="6699378" cy="385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1760" y="1730442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[d]</a:t>
              </a:r>
              <a:endParaRPr lang="en-US" sz="24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244254" y="3297976"/>
            <a:ext cx="5913478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fraction[a]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adj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[</a:t>
            </a:r>
            <a:r>
              <a:rPr lang="en-US" sz="2400" dirty="0" err="1" smtClean="0">
                <a:solidFill>
                  <a:srgbClr val="FF0000"/>
                </a:solidFill>
              </a:rPr>
              <a:t>a+b+c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adj</a:t>
            </a:r>
            <a:r>
              <a:rPr lang="en-US" sz="2400" dirty="0" smtClean="0">
                <a:solidFill>
                  <a:srgbClr val="FF0000"/>
                </a:solidFill>
              </a:rPr>
              <a:t> – [</a:t>
            </a:r>
            <a:r>
              <a:rPr lang="en-US" sz="2400" dirty="0" err="1" smtClean="0">
                <a:solidFill>
                  <a:srgbClr val="FF0000"/>
                </a:solidFill>
              </a:rPr>
              <a:t>b+c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baseline="-25000" dirty="0">
                <a:solidFill>
                  <a:srgbClr val="FF0000"/>
                </a:solidFill>
              </a:rPr>
              <a:t> </a:t>
            </a:r>
            <a:r>
              <a:rPr lang="en-US" sz="2400" baseline="-25000" dirty="0" err="1">
                <a:solidFill>
                  <a:srgbClr val="FF0000"/>
                </a:solidFill>
              </a:rPr>
              <a:t>adj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fraction[c]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adj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[</a:t>
            </a:r>
            <a:r>
              <a:rPr lang="en-US" sz="2400" dirty="0" err="1">
                <a:solidFill>
                  <a:srgbClr val="FF0000"/>
                </a:solidFill>
              </a:rPr>
              <a:t>a+b+c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baseline="-250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a+b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baseline="-25000" dirty="0" err="1">
                <a:solidFill>
                  <a:srgbClr val="FF0000"/>
                </a:solidFill>
              </a:rPr>
              <a:t>adj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/>
              <a:t>fraction[b]</a:t>
            </a:r>
            <a:r>
              <a:rPr lang="en-US" sz="2400" b="1" baseline="-250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/>
              <a:t>= [</a:t>
            </a:r>
            <a:r>
              <a:rPr lang="en-US" sz="2400" dirty="0" err="1" smtClean="0"/>
              <a:t>a+b</a:t>
            </a:r>
            <a:r>
              <a:rPr lang="en-US" sz="2400" dirty="0" smtClean="0"/>
              <a:t>]</a:t>
            </a:r>
            <a:r>
              <a:rPr lang="en-US" sz="2400" baseline="-250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[a]</a:t>
            </a:r>
            <a:r>
              <a:rPr lang="en-US" sz="2400" baseline="-25000" dirty="0" err="1" smtClean="0"/>
              <a:t>adj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[</a:t>
            </a:r>
            <a:r>
              <a:rPr lang="en-US" sz="2400" dirty="0" err="1" smtClean="0"/>
              <a:t>c+b</a:t>
            </a:r>
            <a:r>
              <a:rPr lang="en-US" sz="2400" dirty="0" smtClean="0"/>
              <a:t>]</a:t>
            </a:r>
            <a:r>
              <a:rPr lang="en-US" sz="2400" baseline="-250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/>
              <a:t>– [</a:t>
            </a:r>
            <a:r>
              <a:rPr lang="en-US" sz="2400" dirty="0" smtClean="0"/>
              <a:t>c]</a:t>
            </a:r>
            <a:r>
              <a:rPr lang="en-US" sz="2400" baseline="-25000" dirty="0" err="1" smtClean="0"/>
              <a:t>adj</a:t>
            </a:r>
            <a:endParaRPr lang="en-US" sz="2400" baseline="-25000" dirty="0" smtClean="0"/>
          </a:p>
          <a:p>
            <a:endParaRPr lang="en-US" sz="2400" baseline="-25000" dirty="0"/>
          </a:p>
          <a:p>
            <a:r>
              <a:rPr lang="en-US" sz="2400" b="1" dirty="0" smtClean="0"/>
              <a:t>fraction[d]</a:t>
            </a:r>
            <a:r>
              <a:rPr lang="en-US" sz="2400" b="1" baseline="-25000" dirty="0" err="1" smtClean="0"/>
              <a:t>adj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 </a:t>
            </a:r>
            <a:r>
              <a:rPr lang="en-US" sz="2400" dirty="0"/>
              <a:t>–</a:t>
            </a:r>
            <a:r>
              <a:rPr lang="en-US" sz="2400" dirty="0" smtClean="0"/>
              <a:t> [</a:t>
            </a:r>
            <a:r>
              <a:rPr lang="en-US" sz="2400" dirty="0" err="1" smtClean="0"/>
              <a:t>a+b+c</a:t>
            </a:r>
            <a:r>
              <a:rPr lang="en-US" sz="2400" dirty="0" smtClean="0"/>
              <a:t>]</a:t>
            </a:r>
            <a:r>
              <a:rPr lang="en-US" sz="2400" baseline="-25000" dirty="0" err="1" smtClean="0"/>
              <a:t>adj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5490" y="1800635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69034" y="1801117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21567" y="2170985"/>
            <a:ext cx="47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Compute the adjusted R</a:t>
            </a:r>
            <a:r>
              <a:rPr lang="en-US" sz="2400" b="1" baseline="30000" dirty="0" smtClean="0"/>
              <a:t>2 </a:t>
            </a:r>
            <a:r>
              <a:rPr lang="en-US" sz="2400" b="1" dirty="0" smtClean="0"/>
              <a:t>for each variance fraction using subtraction: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59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697038" y="-395288"/>
            <a:ext cx="8139112" cy="7253288"/>
            <a:chOff x="1069" y="-249"/>
            <a:chExt cx="5127" cy="4569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69" y="-249"/>
              <a:ext cx="5127" cy="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68" y="349"/>
              <a:ext cx="4223" cy="322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200" y="471"/>
              <a:ext cx="1869" cy="186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89" y="471"/>
              <a:ext cx="1870" cy="186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41" y="1587"/>
              <a:ext cx="1870" cy="1867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35" y="1209"/>
              <a:ext cx="1289" cy="64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541" y="2459"/>
              <a:ext cx="648" cy="38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86" y="1190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0.144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501" y="1190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0.146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4" y="2522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0.022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01" y="2594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0.091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90" y="1026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0.016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018" y="1855"/>
              <a:ext cx="1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128" y="2002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0.050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181" y="1300"/>
              <a:ext cx="1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10" y="1349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0.014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470" y="2545"/>
              <a:ext cx="1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0" y="1349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0.022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590" y="1874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0.031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018" y="1678"/>
              <a:ext cx="1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376" y="1678"/>
              <a:ext cx="1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90" y="1617"/>
              <a:ext cx="3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0.058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527" y="3350"/>
              <a:ext cx="108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Residuals = 0.438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153" y="3588"/>
              <a:ext cx="124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Values &lt;0 not shown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94774" y="1006642"/>
            <a:ext cx="61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alt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1702" y="1019175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oxy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2671" y="4450346"/>
            <a:ext cx="76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dur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704684" y="2597150"/>
            <a:ext cx="2199604" cy="328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861300" y="3206750"/>
            <a:ext cx="1114051" cy="796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024173" y="2724369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dbo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38200" y="-33320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Variance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82841"/>
              </p:ext>
            </p:extLst>
          </p:nvPr>
        </p:nvGraphicFramePr>
        <p:xfrm>
          <a:off x="2572792" y="2205455"/>
          <a:ext cx="73152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pen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deb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amm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oxy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dbo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More fun with partitioning…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47033"/>
              </p:ext>
            </p:extLst>
          </p:nvPr>
        </p:nvGraphicFramePr>
        <p:xfrm>
          <a:off x="2572792" y="2205455"/>
          <a:ext cx="73152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pen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deb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amm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oxy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dbo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More fun with partitioning…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5001" y="1733750"/>
            <a:ext cx="9503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Physiography                       Water Quality                            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7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vs. Unimodal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244" y="1779619"/>
            <a:ext cx="7147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Redundancy Analysis (RDA)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Assumes a linear relationship </a:t>
            </a:r>
            <a:r>
              <a:rPr lang="en-US" sz="2400" dirty="0" smtClean="0"/>
              <a:t>between response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variables and explanatory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</a:t>
            </a:r>
            <a:r>
              <a:rPr lang="en-US" sz="2400" b="1" dirty="0" smtClean="0"/>
              <a:t> PCA </a:t>
            </a:r>
            <a:r>
              <a:rPr lang="en-US" sz="2400" dirty="0" smtClean="0"/>
              <a:t>for ordination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u="sng" dirty="0" smtClean="0"/>
              <a:t>Canonical Correspondence </a:t>
            </a:r>
            <a:r>
              <a:rPr lang="en-US" sz="2400" b="1" u="sng" dirty="0"/>
              <a:t>Analysis </a:t>
            </a:r>
            <a:r>
              <a:rPr lang="en-US" sz="2400" b="1" u="sng" dirty="0" smtClean="0"/>
              <a:t>(CCA) </a:t>
            </a:r>
            <a:endParaRPr lang="en-US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Assumes a </a:t>
            </a:r>
            <a:r>
              <a:rPr lang="en-US" sz="2400" b="1" dirty="0" smtClean="0"/>
              <a:t>unimodal </a:t>
            </a:r>
            <a:r>
              <a:rPr lang="en-US" sz="2400" b="1" dirty="0"/>
              <a:t>relationship </a:t>
            </a:r>
            <a:r>
              <a:rPr lang="en-US" sz="2400" dirty="0"/>
              <a:t>between response 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variables </a:t>
            </a:r>
            <a:r>
              <a:rPr lang="en-US" sz="2400" dirty="0"/>
              <a:t>and explanatory variables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 </a:t>
            </a:r>
            <a:r>
              <a:rPr lang="en-US" sz="2400" b="1" dirty="0" smtClean="0"/>
              <a:t>CA</a:t>
            </a:r>
            <a:r>
              <a:rPr lang="en-US" sz="2400" dirty="0" smtClean="0"/>
              <a:t> for ordination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6254005" y="324433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Species Abundance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50797" y="566225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emperature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1097" y="1567543"/>
            <a:ext cx="11504645" cy="2118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8961120" cy="798751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Variance Partitioning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4177" y="2341966"/>
            <a:ext cx="219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Physiography 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7746" y="2341966"/>
            <a:ext cx="2290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Water Quality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Ordination Wrap-Up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7616" y="1690688"/>
            <a:ext cx="103037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Method for </a:t>
            </a:r>
            <a:r>
              <a:rPr lang="en-US" sz="2400" b="1" dirty="0" smtClean="0"/>
              <a:t>relating predictor variables </a:t>
            </a:r>
            <a:r>
              <a:rPr lang="en-US" sz="2400" dirty="0" smtClean="0"/>
              <a:t>(e.g. environmental) to </a:t>
            </a:r>
            <a:r>
              <a:rPr lang="en-US" sz="2400" b="1" dirty="0" smtClean="0"/>
              <a:t>response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variables </a:t>
            </a:r>
            <a:r>
              <a:rPr lang="en-US" sz="2400" dirty="0" smtClean="0"/>
              <a:t>(e.g. species abundances across sites).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Extension </a:t>
            </a:r>
            <a:r>
              <a:rPr lang="en-US" sz="2400" dirty="0" smtClean="0"/>
              <a:t>of </a:t>
            </a:r>
            <a:r>
              <a:rPr lang="en-US" sz="2400" b="1" dirty="0" smtClean="0"/>
              <a:t>unconstrained ordination </a:t>
            </a:r>
            <a:r>
              <a:rPr lang="en-US" sz="2400" dirty="0" smtClean="0"/>
              <a:t>techniques (PCA and 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CCA</a:t>
            </a:r>
            <a:r>
              <a:rPr lang="en-US" sz="2400" dirty="0" smtClean="0"/>
              <a:t> for </a:t>
            </a:r>
            <a:r>
              <a:rPr lang="en-US" sz="2400" b="1" dirty="0" smtClean="0"/>
              <a:t>unimodal </a:t>
            </a:r>
            <a:r>
              <a:rPr lang="en-US" sz="2400" dirty="0" smtClean="0"/>
              <a:t>responses</a:t>
            </a:r>
            <a:r>
              <a:rPr lang="en-US" sz="2400" b="1" dirty="0" smtClean="0"/>
              <a:t> RDA </a:t>
            </a:r>
            <a:r>
              <a:rPr lang="en-US" sz="2400" dirty="0" smtClean="0"/>
              <a:t>for </a:t>
            </a:r>
            <a:r>
              <a:rPr lang="en-US" sz="2400" b="1" dirty="0" smtClean="0"/>
              <a:t>linear</a:t>
            </a:r>
            <a:r>
              <a:rPr lang="en-US" sz="2400" dirty="0" smtClean="0"/>
              <a:t> responses.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Tri-plots</a:t>
            </a:r>
            <a:r>
              <a:rPr lang="en-US" sz="2400" dirty="0" smtClean="0"/>
              <a:t> provide good </a:t>
            </a:r>
            <a:r>
              <a:rPr lang="en-US" sz="2400" b="1" dirty="0" smtClean="0"/>
              <a:t>visualization</a:t>
            </a:r>
            <a:r>
              <a:rPr lang="en-US" sz="2400" dirty="0" smtClean="0"/>
              <a:t> of </a:t>
            </a:r>
            <a:r>
              <a:rPr lang="en-US" sz="2400" b="1" dirty="0" smtClean="0"/>
              <a:t>complex</a:t>
            </a:r>
            <a:r>
              <a:rPr lang="en-US" sz="2400" dirty="0" smtClean="0"/>
              <a:t> environment, site, and species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 relationships.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Partial</a:t>
            </a:r>
            <a:r>
              <a:rPr lang="en-US" sz="2400" dirty="0" smtClean="0"/>
              <a:t> RDA (CCA) and </a:t>
            </a:r>
            <a:r>
              <a:rPr lang="en-US" sz="2400" b="1" dirty="0" smtClean="0"/>
              <a:t>variance partitioning </a:t>
            </a:r>
            <a:r>
              <a:rPr lang="en-US" sz="2400" dirty="0" smtClean="0"/>
              <a:t>allow for assessing the relative </a:t>
            </a:r>
          </a:p>
          <a:p>
            <a:r>
              <a:rPr lang="en-US" sz="2400" dirty="0" smtClean="0"/>
              <a:t>     importance of each variable in describing variation.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03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245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Steps in Constrained Ordination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4" y="1231272"/>
            <a:ext cx="8225571" cy="5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98164" y="3806883"/>
            <a:ext cx="3377681" cy="765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8164" y="5368206"/>
            <a:ext cx="3377681" cy="765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245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Steps in Constrained Ordination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4" y="1231272"/>
            <a:ext cx="8225571" cy="5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3756" y="4648547"/>
            <a:ext cx="3147172" cy="765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Ordination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6754" y="1956122"/>
            <a:ext cx="86238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 a </a:t>
            </a:r>
            <a:r>
              <a:rPr lang="en-US" sz="2400" b="1" dirty="0" smtClean="0"/>
              <a:t>multivariate regression </a:t>
            </a:r>
            <a:r>
              <a:rPr lang="en-US" sz="2400" dirty="0" smtClean="0"/>
              <a:t>of the response variable matrix </a:t>
            </a:r>
            <a:r>
              <a:rPr lang="en-US" sz="2400" b="1" dirty="0" smtClean="0"/>
              <a:t>Y </a:t>
            </a:r>
          </a:p>
          <a:p>
            <a:r>
              <a:rPr lang="en-US" sz="2400" dirty="0" smtClean="0"/>
              <a:t>       on the explanatory variable matrix </a:t>
            </a:r>
            <a:r>
              <a:rPr lang="en-US" sz="2400" b="1" dirty="0" smtClean="0"/>
              <a:t>X </a:t>
            </a:r>
            <a:r>
              <a:rPr lang="en-US" sz="2400" dirty="0" smtClean="0"/>
              <a:t>resulting in a matrix of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fitted</a:t>
            </a:r>
            <a:r>
              <a:rPr lang="en-US" sz="2400" b="1" dirty="0" smtClean="0"/>
              <a:t> </a:t>
            </a:r>
            <a:r>
              <a:rPr lang="en-US" sz="2400" dirty="0" smtClean="0"/>
              <a:t>values, </a:t>
            </a:r>
            <a:r>
              <a:rPr lang="en-US" sz="2400" b="1" dirty="0" smtClean="0"/>
              <a:t>Ŷ</a:t>
            </a:r>
            <a:r>
              <a:rPr lang="en-US" sz="2400" dirty="0" smtClean="0"/>
              <a:t>.</a:t>
            </a:r>
            <a:endParaRPr lang="en-US" sz="2400" b="1" dirty="0"/>
          </a:p>
          <a:p>
            <a:pPr algn="ctr"/>
            <a:r>
              <a:rPr lang="en-US" sz="2400" b="1" dirty="0" smtClean="0"/>
              <a:t>Ŷ = XB</a:t>
            </a:r>
          </a:p>
          <a:p>
            <a:pPr algn="ctr"/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B</a:t>
            </a:r>
            <a:r>
              <a:rPr lang="en-US" sz="2400" dirty="0" smtClean="0"/>
              <a:t> is the matrix of regression coefficients.</a:t>
            </a:r>
          </a:p>
          <a:p>
            <a:endParaRPr lang="en-US" sz="2400" dirty="0" smtClean="0"/>
          </a:p>
          <a:p>
            <a:endParaRPr lang="en-US" sz="2400" b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Conduct a </a:t>
            </a:r>
            <a:r>
              <a:rPr lang="en-US" sz="2400" b="1" dirty="0" smtClean="0"/>
              <a:t>PCA </a:t>
            </a:r>
            <a:r>
              <a:rPr lang="en-US" sz="2400" dirty="0" smtClean="0"/>
              <a:t>on the </a:t>
            </a:r>
            <a:r>
              <a:rPr lang="en-US" sz="2400" b="1" dirty="0" smtClean="0"/>
              <a:t>Ŷ </a:t>
            </a:r>
            <a:r>
              <a:rPr lang="en-US" sz="2400" dirty="0" smtClean="0"/>
              <a:t>matrix resulting in a matrix </a:t>
            </a:r>
            <a:r>
              <a:rPr lang="en-US" sz="2400" b="1" dirty="0" smtClean="0"/>
              <a:t>A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</a:t>
            </a:r>
            <a:r>
              <a:rPr lang="en-US" sz="2400" dirty="0" smtClean="0"/>
              <a:t>of eigenvectors. </a:t>
            </a:r>
            <a:r>
              <a:rPr lang="en-US" sz="2400" dirty="0"/>
              <a:t>E</a:t>
            </a:r>
            <a:r>
              <a:rPr lang="en-US" sz="2400" dirty="0" smtClean="0"/>
              <a:t>lements of </a:t>
            </a:r>
            <a:r>
              <a:rPr lang="en-US" sz="2400" b="1" dirty="0" smtClean="0"/>
              <a:t>A</a:t>
            </a:r>
            <a:r>
              <a:rPr lang="en-US" sz="2400" dirty="0" smtClean="0"/>
              <a:t> are called </a:t>
            </a:r>
            <a:r>
              <a:rPr lang="en-US" sz="2400" b="1" dirty="0" smtClean="0"/>
              <a:t>species scores.</a:t>
            </a:r>
            <a:endParaRPr lang="en-US" sz="2400" dirty="0" smtClean="0"/>
          </a:p>
          <a:p>
            <a:endParaRPr lang="en-US" sz="2400" dirty="0"/>
          </a:p>
          <a:p>
            <a:endParaRPr lang="en-US" sz="2400" b="1" dirty="0" smtClean="0"/>
          </a:p>
          <a:p>
            <a:pPr algn="ctr"/>
            <a:endParaRPr lang="en-US" sz="24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391208" y="5723549"/>
            <a:ext cx="1130757" cy="3306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76254" y="6016281"/>
            <a:ext cx="258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FACTOR LOADINGS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85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Constrained Ordination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7613" y="92598"/>
            <a:ext cx="1035988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Next, you calculate two sets of scores from the PCA: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/>
              <a:t>The </a:t>
            </a:r>
            <a:r>
              <a:rPr lang="en-US" sz="2400" b="1" dirty="0" smtClean="0"/>
              <a:t>F scores </a:t>
            </a:r>
            <a:r>
              <a:rPr lang="en-US" sz="2400" dirty="0" smtClean="0"/>
              <a:t>are calculated by multiplying the matrix of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 eigenvectors, </a:t>
            </a:r>
            <a:r>
              <a:rPr lang="en-US" sz="2400" b="1" dirty="0" smtClean="0"/>
              <a:t>A</a:t>
            </a:r>
            <a:r>
              <a:rPr lang="en-US" sz="2400" dirty="0" smtClean="0"/>
              <a:t>, by the matrix of response variables </a:t>
            </a:r>
            <a:r>
              <a:rPr lang="en-US" sz="2400" b="1" dirty="0" smtClean="0"/>
              <a:t>Y.</a:t>
            </a:r>
          </a:p>
          <a:p>
            <a:pPr lvl="1"/>
            <a:endParaRPr lang="en-US" sz="2400" b="1" dirty="0"/>
          </a:p>
          <a:p>
            <a:pPr lvl="1" algn="ctr"/>
            <a:r>
              <a:rPr lang="en-US" sz="2400" b="1" dirty="0" smtClean="0"/>
              <a:t>F </a:t>
            </a:r>
            <a:r>
              <a:rPr lang="en-US" sz="2400" b="1" dirty="0"/>
              <a:t>= </a:t>
            </a:r>
            <a:r>
              <a:rPr lang="en-US" sz="2400" b="1" dirty="0" smtClean="0"/>
              <a:t>YA</a:t>
            </a:r>
          </a:p>
          <a:p>
            <a:pPr lvl="1" algn="ctr"/>
            <a:endParaRPr lang="en-US" sz="2400" b="1" dirty="0"/>
          </a:p>
          <a:p>
            <a:pPr lvl="1"/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       F </a:t>
            </a:r>
            <a:r>
              <a:rPr lang="en-US" sz="2400" dirty="0" smtClean="0">
                <a:solidFill>
                  <a:srgbClr val="FF0000"/>
                </a:solidFill>
              </a:rPr>
              <a:t>are site scores based on</a:t>
            </a:r>
            <a:r>
              <a:rPr lang="en-US" sz="2400" b="1" dirty="0" smtClean="0">
                <a:solidFill>
                  <a:srgbClr val="FF0000"/>
                </a:solidFill>
              </a:rPr>
              <a:t> observed </a:t>
            </a:r>
            <a:r>
              <a:rPr lang="en-US" sz="2400" dirty="0" smtClean="0">
                <a:solidFill>
                  <a:srgbClr val="FF0000"/>
                </a:solidFill>
              </a:rPr>
              <a:t>species distributions.</a:t>
            </a:r>
            <a:endParaRPr lang="en-US" sz="2400" b="1" dirty="0">
              <a:solidFill>
                <a:srgbClr val="FF0000"/>
              </a:solidFill>
            </a:endParaRPr>
          </a:p>
          <a:p>
            <a:pPr lvl="1" algn="ctr"/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arenR" startAt="2"/>
            </a:pPr>
            <a:r>
              <a:rPr lang="en-US" sz="2400" dirty="0"/>
              <a:t>The </a:t>
            </a:r>
            <a:r>
              <a:rPr lang="en-US" sz="2400" b="1" dirty="0" smtClean="0"/>
              <a:t>Z scores </a:t>
            </a:r>
            <a:r>
              <a:rPr lang="en-US" sz="2400" dirty="0"/>
              <a:t>are calculated by multiplying the matrix of </a:t>
            </a:r>
          </a:p>
          <a:p>
            <a:pPr lvl="1"/>
            <a:r>
              <a:rPr lang="en-US" sz="2400" dirty="0"/>
              <a:t>       eigenvectors, </a:t>
            </a:r>
            <a:r>
              <a:rPr lang="en-US" sz="2400" b="1" dirty="0"/>
              <a:t>A</a:t>
            </a:r>
            <a:r>
              <a:rPr lang="en-US" sz="2400" dirty="0"/>
              <a:t>, by the matrix of </a:t>
            </a:r>
            <a:r>
              <a:rPr lang="en-US" sz="2400" b="1" dirty="0" smtClean="0"/>
              <a:t>fitted</a:t>
            </a:r>
            <a:r>
              <a:rPr lang="en-US" sz="2400" dirty="0" smtClean="0"/>
              <a:t> response </a:t>
            </a:r>
            <a:r>
              <a:rPr lang="en-US" sz="2400" dirty="0"/>
              <a:t>variables </a:t>
            </a:r>
            <a:r>
              <a:rPr lang="en-US" sz="2400" b="1" dirty="0"/>
              <a:t>Ŷ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lvl="1"/>
            <a:endParaRPr lang="en-US" sz="2400" b="1" dirty="0"/>
          </a:p>
          <a:p>
            <a:pPr lvl="1" algn="ctr"/>
            <a:r>
              <a:rPr lang="en-US" sz="2400" b="1" dirty="0"/>
              <a:t>Z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ŶA  </a:t>
            </a:r>
            <a:r>
              <a:rPr lang="en-US" sz="2400" dirty="0" smtClean="0"/>
              <a:t>or </a:t>
            </a:r>
            <a:r>
              <a:rPr lang="en-US" sz="2400" b="1" dirty="0"/>
              <a:t>Z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XBA</a:t>
            </a:r>
            <a:endParaRPr lang="en-US" sz="2400" b="1" dirty="0"/>
          </a:p>
          <a:p>
            <a:pPr lvl="1" algn="ctr"/>
            <a:endParaRPr lang="en-US" sz="2400" b="1" dirty="0"/>
          </a:p>
          <a:p>
            <a:pPr lvl="1" algn="ctr"/>
            <a:r>
              <a:rPr lang="en-US" sz="2400" b="1" dirty="0" smtClean="0">
                <a:solidFill>
                  <a:srgbClr val="FF0000"/>
                </a:solidFill>
              </a:rPr>
              <a:t>Z </a:t>
            </a:r>
            <a:r>
              <a:rPr lang="en-US" sz="2400" dirty="0">
                <a:solidFill>
                  <a:srgbClr val="FF0000"/>
                </a:solidFill>
              </a:rPr>
              <a:t>are site scores based </a:t>
            </a:r>
            <a:r>
              <a:rPr lang="en-US" sz="2400" dirty="0" smtClean="0">
                <a:solidFill>
                  <a:srgbClr val="FF0000"/>
                </a:solidFill>
              </a:rPr>
              <a:t>on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species </a:t>
            </a:r>
            <a:r>
              <a:rPr lang="en-US" sz="2400" dirty="0" smtClean="0">
                <a:solidFill>
                  <a:srgbClr val="FF0000"/>
                </a:solidFill>
              </a:rPr>
              <a:t>distributions </a:t>
            </a:r>
            <a:r>
              <a:rPr lang="en-US" sz="2400" b="1" dirty="0" smtClean="0">
                <a:solidFill>
                  <a:srgbClr val="FF0000"/>
                </a:solidFill>
              </a:rPr>
              <a:t>predicted </a:t>
            </a:r>
            <a:r>
              <a:rPr lang="en-US" sz="2400" dirty="0" smtClean="0">
                <a:solidFill>
                  <a:srgbClr val="FF0000"/>
                </a:solidFill>
              </a:rPr>
              <a:t>by the </a:t>
            </a:r>
            <a:r>
              <a:rPr lang="en-US" sz="2400" b="1" dirty="0" smtClean="0">
                <a:solidFill>
                  <a:srgbClr val="FF0000"/>
                </a:solidFill>
              </a:rPr>
              <a:t>environment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  <a:p>
            <a:pPr lvl="1" algn="ctr"/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	</a:t>
            </a:r>
            <a:endParaRPr lang="en-US" sz="2400" b="1" dirty="0" smtClean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4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Ordination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0756" y="2108565"/>
            <a:ext cx="103491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Calculate </a:t>
            </a:r>
            <a:r>
              <a:rPr lang="en-US" sz="2400" b="1" dirty="0" smtClean="0"/>
              <a:t>the correlation </a:t>
            </a:r>
            <a:r>
              <a:rPr lang="en-US" sz="2400" dirty="0"/>
              <a:t>between </a:t>
            </a:r>
            <a:r>
              <a:rPr lang="en-US" sz="2400" b="1" dirty="0"/>
              <a:t>Z matrix </a:t>
            </a:r>
            <a:r>
              <a:rPr lang="en-US" sz="2400" dirty="0"/>
              <a:t>(predicted site scores) and </a:t>
            </a:r>
          </a:p>
          <a:p>
            <a:pPr marL="0" lvl="1"/>
            <a:r>
              <a:rPr lang="en-US" sz="2400" b="1" dirty="0"/>
              <a:t> </a:t>
            </a:r>
            <a:r>
              <a:rPr lang="en-US" sz="2400" b="1" dirty="0" smtClean="0"/>
              <a:t>      environmental variables, X,</a:t>
            </a:r>
            <a:r>
              <a:rPr lang="en-US" sz="2400" dirty="0" smtClean="0"/>
              <a:t> to </a:t>
            </a:r>
            <a:r>
              <a:rPr lang="en-US" sz="2400" dirty="0"/>
              <a:t>d</a:t>
            </a:r>
            <a:r>
              <a:rPr lang="en-US" sz="2400" dirty="0" smtClean="0"/>
              <a:t>etermine the influence of the environmental </a:t>
            </a:r>
          </a:p>
          <a:p>
            <a:pPr marL="0" lvl="1"/>
            <a:r>
              <a:rPr lang="en-US" sz="2400" dirty="0"/>
              <a:t> </a:t>
            </a:r>
            <a:r>
              <a:rPr lang="en-US" sz="2400" dirty="0" smtClean="0"/>
              <a:t>      variables on community composition.</a:t>
            </a:r>
          </a:p>
          <a:p>
            <a:pPr marL="0" lvl="1"/>
            <a:endParaRPr lang="en-US" sz="2400" dirty="0"/>
          </a:p>
          <a:p>
            <a:pPr marL="0" lvl="1"/>
            <a:r>
              <a:rPr lang="en-US" sz="2400" dirty="0" smtClean="0"/>
              <a:t>		        These are the arrows on the tri-plot</a:t>
            </a:r>
          </a:p>
          <a:p>
            <a:pPr marL="0" lvl="1"/>
            <a:endParaRPr lang="en-US" sz="2400" dirty="0" smtClean="0"/>
          </a:p>
          <a:p>
            <a:endParaRPr lang="en-US" sz="2400" dirty="0"/>
          </a:p>
          <a:p>
            <a:endParaRPr lang="en-US" sz="2400" b="1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b="1" dirty="0" smtClean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48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2039</Words>
  <Application>Microsoft Office PowerPoint</Application>
  <PresentationFormat>Widescreen</PresentationFormat>
  <Paragraphs>975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  RDA and Variance Partitioning     </vt:lpstr>
      <vt:lpstr>Steps in Constrained Ordination</vt:lpstr>
      <vt:lpstr>Linear vs. Unimodal Models</vt:lpstr>
      <vt:lpstr>Linear vs. Unimodal Models</vt:lpstr>
      <vt:lpstr>Steps in Constrained Ordination</vt:lpstr>
      <vt:lpstr>Steps in Constrained Ordination</vt:lpstr>
      <vt:lpstr>Constrained Ordination Steps</vt:lpstr>
      <vt:lpstr>Constrained Ordination Steps</vt:lpstr>
      <vt:lpstr>Constrained Ordination Steps</vt:lpstr>
      <vt:lpstr>RDA Example: Doubs River Fish Communities (Verneaux 1973) </vt:lpstr>
      <vt:lpstr>RDA Example: Doubs River Fish Communities </vt:lpstr>
      <vt:lpstr>RDA Example: Doubs River Fish Communities </vt:lpstr>
      <vt:lpstr>Selecting Independent Variables</vt:lpstr>
      <vt:lpstr>PowerPoint Presentation</vt:lpstr>
      <vt:lpstr>RDA with all variables</vt:lpstr>
      <vt:lpstr>RDA with all variables</vt:lpstr>
      <vt:lpstr>RDA with all variables</vt:lpstr>
      <vt:lpstr>Adjusted R-squared Ezekiel’s formula (Ezekiel 1930)</vt:lpstr>
      <vt:lpstr>RDA with all variables</vt:lpstr>
      <vt:lpstr>Forward Selection</vt:lpstr>
      <vt:lpstr>PowerPoint Presentation</vt:lpstr>
      <vt:lpstr>Forward Selection </vt:lpstr>
      <vt:lpstr>Forward Selection </vt:lpstr>
      <vt:lpstr>Forward Selection </vt:lpstr>
      <vt:lpstr>Forward Selection </vt:lpstr>
      <vt:lpstr>RDA with parsimonious model</vt:lpstr>
      <vt:lpstr>PowerPoint Presentation</vt:lpstr>
      <vt:lpstr>Partial RDA (and CCA)</vt:lpstr>
      <vt:lpstr>Partial RDA (and CCA)</vt:lpstr>
      <vt:lpstr>Partial RDA (and CCA)</vt:lpstr>
      <vt:lpstr>Partial RDA (and CCA)</vt:lpstr>
      <vt:lpstr>Partial RDA (and CCA)</vt:lpstr>
      <vt:lpstr>Variance Partitioning</vt:lpstr>
      <vt:lpstr>Variance Partitioning</vt:lpstr>
      <vt:lpstr>Variance Partitioning</vt:lpstr>
      <vt:lpstr>Variance Partitioning</vt:lpstr>
      <vt:lpstr>Variance Partitioning</vt:lpstr>
      <vt:lpstr> </vt:lpstr>
      <vt:lpstr> </vt:lpstr>
      <vt:lpstr>Variance Partitioning</vt:lpstr>
      <vt:lpstr>Constrained Ordination Wrap-Up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80</cp:revision>
  <dcterms:created xsi:type="dcterms:W3CDTF">2015-10-23T18:19:00Z</dcterms:created>
  <dcterms:modified xsi:type="dcterms:W3CDTF">2016-10-31T19:30:35Z</dcterms:modified>
</cp:coreProperties>
</file>