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8" r:id="rId3"/>
    <p:sldId id="259" r:id="rId4"/>
    <p:sldId id="260" r:id="rId5"/>
    <p:sldId id="261" r:id="rId6"/>
    <p:sldId id="262" r:id="rId7"/>
    <p:sldId id="317" r:id="rId8"/>
    <p:sldId id="263" r:id="rId9"/>
    <p:sldId id="313" r:id="rId10"/>
    <p:sldId id="314" r:id="rId11"/>
    <p:sldId id="264" r:id="rId12"/>
    <p:sldId id="265" r:id="rId13"/>
    <p:sldId id="266" r:id="rId14"/>
    <p:sldId id="267" r:id="rId15"/>
    <p:sldId id="318" r:id="rId16"/>
    <p:sldId id="294" r:id="rId17"/>
    <p:sldId id="292" r:id="rId18"/>
    <p:sldId id="293" r:id="rId19"/>
    <p:sldId id="295" r:id="rId20"/>
    <p:sldId id="296" r:id="rId21"/>
    <p:sldId id="268" r:id="rId22"/>
    <p:sldId id="269" r:id="rId23"/>
    <p:sldId id="270" r:id="rId24"/>
    <p:sldId id="316" r:id="rId25"/>
    <p:sldId id="271" r:id="rId26"/>
    <p:sldId id="298" r:id="rId27"/>
    <p:sldId id="315" r:id="rId28"/>
    <p:sldId id="272" r:id="rId29"/>
    <p:sldId id="273" r:id="rId30"/>
    <p:sldId id="280" r:id="rId31"/>
    <p:sldId id="312" r:id="rId32"/>
    <p:sldId id="302" r:id="rId33"/>
    <p:sldId id="283" r:id="rId34"/>
    <p:sldId id="284" r:id="rId35"/>
    <p:sldId id="285" r:id="rId36"/>
    <p:sldId id="301" r:id="rId37"/>
    <p:sldId id="287" r:id="rId38"/>
    <p:sldId id="300" r:id="rId39"/>
    <p:sldId id="288" r:id="rId40"/>
    <p:sldId id="289" r:id="rId41"/>
    <p:sldId id="305" r:id="rId42"/>
    <p:sldId id="306" r:id="rId43"/>
    <p:sldId id="304" r:id="rId44"/>
    <p:sldId id="308" r:id="rId45"/>
    <p:sldId id="307" r:id="rId46"/>
    <p:sldId id="319" r:id="rId47"/>
    <p:sldId id="290" r:id="rId48"/>
    <p:sldId id="309" r:id="rId49"/>
    <p:sldId id="3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909-4F2B-452F-9442-042D032816E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 smtClean="0"/>
              <a:t>Ordination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 smtClean="0"/>
              <a:t>Principal Coordinates Analysis (PCoA), Non-Metric Multidimensional Scaling (NMDS), and Correspondence Analysis (</a:t>
            </a:r>
            <a:r>
              <a:rPr lang="en-US" dirty="0"/>
              <a:t>C</a:t>
            </a:r>
            <a:r>
              <a:rPr lang="en-US" dirty="0" smtClean="0"/>
              <a:t>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Eigenvalues - variance explained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/>
                <a:gridCol w="1232323"/>
                <a:gridCol w="1197610"/>
                <a:gridCol w="14232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smtClean="0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-35" y="1840"/>
              <a:ext cx="2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</a:t>
              </a:r>
              <a:r>
                <a:rPr lang="en-US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 (22%)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95193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 rot="1163843">
            <a:off x="2393632" y="1326198"/>
            <a:ext cx="1209676" cy="717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91000" y="3733801"/>
            <a:ext cx="1181100" cy="1279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4968875" y="6272214"/>
            <a:ext cx="3373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Principal coordinate axis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(52%)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9" name="Rectangle 37"/>
            <p:cNvSpPr>
              <a:spLocks noChangeArrowheads="1"/>
            </p:cNvSpPr>
            <p:nvPr/>
          </p:nvSpPr>
          <p:spPr bwMode="auto">
            <a:xfrm>
              <a:off x="2170" y="3951"/>
              <a:ext cx="2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</a:t>
              </a:r>
              <a:r>
                <a:rPr lang="en-US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 (52%)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199" y="2070"/>
              <a:ext cx="16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902041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9" name="Oval 16398"/>
          <p:cNvSpPr/>
          <p:nvPr/>
        </p:nvSpPr>
        <p:spPr>
          <a:xfrm>
            <a:off x="6629401" y="3733801"/>
            <a:ext cx="20955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95676" y="1636714"/>
            <a:ext cx="1038225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Non-Metric Multidimensional Scaling</a:t>
            </a:r>
            <a:br>
              <a:rPr lang="en-US" dirty="0" smtClean="0"/>
            </a:br>
            <a:r>
              <a:rPr lang="en-US" dirty="0" smtClean="0"/>
              <a:t>(NMDS)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855708"/>
            <a:ext cx="92000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Main goal is to place </a:t>
            </a:r>
            <a:r>
              <a:rPr lang="en-US" sz="2400" b="1" dirty="0"/>
              <a:t>similar</a:t>
            </a:r>
            <a:r>
              <a:rPr lang="en-US" sz="2400" dirty="0"/>
              <a:t> observations close </a:t>
            </a:r>
            <a:r>
              <a:rPr lang="en-US" sz="2400" b="1" dirty="0"/>
              <a:t>together </a:t>
            </a:r>
            <a:r>
              <a:rPr lang="en-US" sz="2400" dirty="0"/>
              <a:t>and </a:t>
            </a:r>
          </a:p>
          <a:p>
            <a:r>
              <a:rPr lang="en-US" sz="2400" dirty="0"/>
              <a:t>    </a:t>
            </a:r>
            <a:r>
              <a:rPr lang="en-US" sz="2400" b="1" dirty="0" smtClean="0"/>
              <a:t>dissimilar</a:t>
            </a:r>
            <a:r>
              <a:rPr lang="en-US" sz="2400" dirty="0" smtClean="0"/>
              <a:t> </a:t>
            </a:r>
            <a:r>
              <a:rPr lang="en-US" sz="2400" dirty="0"/>
              <a:t>items far </a:t>
            </a:r>
            <a:r>
              <a:rPr lang="en-US" sz="2400" b="1" dirty="0"/>
              <a:t>apart</a:t>
            </a:r>
            <a:r>
              <a:rPr lang="en-US" sz="2400" dirty="0"/>
              <a:t> in ordination </a:t>
            </a:r>
            <a:r>
              <a:rPr lang="en-US" sz="2400" dirty="0" smtClean="0"/>
              <a:t>space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Does not assume linear relationship </a:t>
            </a:r>
            <a:r>
              <a:rPr lang="en-US" sz="2400" dirty="0" smtClean="0"/>
              <a:t>between dissimilarities and axes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Only </a:t>
            </a:r>
            <a:r>
              <a:rPr lang="en-US" sz="2400" b="1" dirty="0"/>
              <a:t>preserves rank order </a:t>
            </a:r>
            <a:r>
              <a:rPr lang="en-US" sz="2400" dirty="0"/>
              <a:t>of original dissimilarities or distances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Can take any dissimilarity or distance measure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Illustrates </a:t>
            </a:r>
            <a:r>
              <a:rPr lang="en-US" sz="2400" b="1" dirty="0"/>
              <a:t>relatedness</a:t>
            </a:r>
            <a:r>
              <a:rPr lang="en-US" sz="2400" dirty="0"/>
              <a:t> among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205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3338" y="1547337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b="1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Choose number of dimensions (axes)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Initialize the ordination by placing </a:t>
                  </a:r>
                  <a:r>
                    <a:rPr lang="en-US" sz="2400" b="1" i="1" dirty="0"/>
                    <a:t>m</a:t>
                  </a:r>
                  <a:r>
                    <a:rPr lang="en-US" sz="2400" b="1" dirty="0"/>
                    <a:t> observations in the </a:t>
                  </a:r>
                </a:p>
                <a:p>
                  <a:r>
                    <a:rPr lang="en-US" sz="2400" b="1" dirty="0"/>
                    <a:t>    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7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5028" y="135810"/>
            <a:ext cx="6161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Initial Locations (Random)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3338" y="1537812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r>
                    <a:rPr lang="en-US" sz="2400" b="1" dirty="0" smtClean="0"/>
                    <a:t>and ranks </a:t>
                  </a:r>
                  <a:r>
                    <a:rPr lang="en-US" sz="2400" b="1" dirty="0"/>
                    <a:t>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581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8725" y="3501933"/>
            <a:ext cx="1314450" cy="3937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72125" y="2788938"/>
            <a:ext cx="857250" cy="1040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86487" y="2207419"/>
            <a:ext cx="333375" cy="15549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0663" y="1949997"/>
            <a:ext cx="1128711" cy="1812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48224" y="2005012"/>
            <a:ext cx="296182" cy="12822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5878" y="28296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50240" y="21258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10245" y="1853501"/>
            <a:ext cx="554773" cy="1515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latin typeface="+mj-lt"/>
                  </a:rPr>
                  <a:t>Measure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400" dirty="0" smtClean="0">
                    <a:latin typeface="+mj-lt"/>
                  </a:rPr>
                  <a:t>)Between Initial Locations</a:t>
                </a:r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blipFill rotWithShape="0">
                <a:blip r:embed="rId3"/>
                <a:stretch>
                  <a:fillRect l="-2269" t="-14074" r="-127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6437964" y="2856186"/>
            <a:ext cx="1200452" cy="1157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Calculate New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Rank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65385"/>
              </p:ext>
            </p:extLst>
          </p:nvPr>
        </p:nvGraphicFramePr>
        <p:xfrm>
          <a:off x="579700" y="1908378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/>
                <a:gridCol w="816429"/>
                <a:gridCol w="816429"/>
                <a:gridCol w="816429"/>
                <a:gridCol w="816429"/>
                <a:gridCol w="816429"/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11998"/>
              </p:ext>
            </p:extLst>
          </p:nvPr>
        </p:nvGraphicFramePr>
        <p:xfrm>
          <a:off x="6646763" y="1887157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/>
                <a:gridCol w="816429"/>
                <a:gridCol w="816429"/>
                <a:gridCol w="816429"/>
                <a:gridCol w="816429"/>
                <a:gridCol w="816429"/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2986"/>
              </p:ext>
            </p:extLst>
          </p:nvPr>
        </p:nvGraphicFramePr>
        <p:xfrm>
          <a:off x="604779" y="4468313"/>
          <a:ext cx="4942116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/>
                <a:gridCol w="838200"/>
                <a:gridCol w="838200"/>
                <a:gridCol w="816429"/>
                <a:gridCol w="816429"/>
                <a:gridCol w="816429"/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78690"/>
              </p:ext>
            </p:extLst>
          </p:nvPr>
        </p:nvGraphicFramePr>
        <p:xfrm>
          <a:off x="6752865" y="4458666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/>
                <a:gridCol w="816429"/>
                <a:gridCol w="816429"/>
                <a:gridCol w="816429"/>
                <a:gridCol w="816429"/>
                <a:gridCol w="816429"/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8329" y="1388962"/>
            <a:ext cx="23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</a:t>
            </a:r>
            <a:r>
              <a:rPr lang="en-US" b="1" dirty="0" smtClean="0"/>
              <a:t>D</a:t>
            </a:r>
            <a:r>
              <a:rPr lang="en-US" dirty="0" smtClean="0"/>
              <a:t> containing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Matrix </a:t>
                </a:r>
                <a:r>
                  <a:rPr lang="en-US" b="1" dirty="0" smtClean="0"/>
                  <a:t>D*</a:t>
                </a:r>
                <a:r>
                  <a:rPr lang="en-US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2685327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5603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263" y="385542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dissimilarities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3338" y="1509237"/>
            <a:ext cx="8905323" cy="5516638"/>
            <a:chOff x="838200" y="1547336"/>
            <a:chExt cx="8905323" cy="5516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on </a:t>
                  </a:r>
                  <a:r>
                    <a:rPr lang="en-US" sz="2400" b="1" i="1" dirty="0" err="1" smtClean="0"/>
                    <a:t>d</a:t>
                  </a:r>
                  <a:r>
                    <a:rPr lang="en-US" sz="3200" b="1" i="1" baseline="-25000" dirty="0" err="1" smtClean="0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b="1" i="1" baseline="-25000" dirty="0" smtClean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="1" baseline="-25000" dirty="0" smtClean="0">
                      <a:ea typeface="Cambria Math" pitchFamily="18" charset="0"/>
                    </a:rPr>
                    <a:t> </a:t>
                  </a:r>
                  <a:r>
                    <a:rPr lang="en-US" sz="2400" b="1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b="1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1105" r="-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743825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/>
                  <a:cs typeface="Times New Roman"/>
                </a:rPr>
                <a:t>˄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 Ordination Techniques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Principal Coordinates Analysis (</a:t>
            </a:r>
            <a:r>
              <a:rPr lang="en-US" sz="2400" dirty="0" err="1" smtClean="0"/>
              <a:t>PCoA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 Regression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/>
                    <a:gridCol w="572337"/>
                    <a:gridCol w="797184"/>
                    <a:gridCol w="572337"/>
                    <a:gridCol w="572337"/>
                  </a:tblGrid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 smtClean="0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Rank</a:t>
                          </a:r>
                        </a:p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Rankd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/>
                    <a:gridCol w="572337"/>
                    <a:gridCol w="797184"/>
                    <a:gridCol w="572337"/>
                    <a:gridCol w="572337"/>
                  </a:tblGrid>
                  <a:tr h="58420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 smtClean="0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100000" t="-11458" r="-341489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339362" t="-11458" r="-102128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Rankd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0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695576" y="0"/>
            <a:ext cx="6753225" cy="6743700"/>
            <a:chOff x="882" y="0"/>
            <a:chExt cx="4254" cy="424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2" y="0"/>
              <a:ext cx="4254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597" y="3328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674" y="350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57" y="327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083" y="343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89" y="334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128" y="348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172" y="350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179" y="350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43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19" y="3245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64" y="318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389" y="321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402" y="3188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428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92" y="336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524" y="329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543" y="309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607" y="270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633" y="2517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734" y="279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747" y="292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754" y="295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805" y="2817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837" y="3105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856" y="222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926" y="208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2996" y="2274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035" y="240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035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213" y="235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309" y="239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335" y="24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3367" y="217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3463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494" y="233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520" y="2134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26" y="229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539" y="2376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3558" y="223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3558" y="2357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590" y="2242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616" y="2389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3641" y="2479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648" y="226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3718" y="207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718" y="206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3744" y="198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3744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3750" y="193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750" y="226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3795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3795" y="217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3865" y="199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3871" y="200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3897" y="205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3916" y="21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3980" y="153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3993" y="145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4050" y="1693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4140" y="123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4210" y="130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4229" y="1156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274" y="107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4312" y="108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4523" y="102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4689" y="70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712" y="3635"/>
              <a:ext cx="3041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712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147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581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3015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3450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3884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4318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4753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620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2055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2489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2923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358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792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0.7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4226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0.8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4661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0.9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 flipV="1">
              <a:off x="1495" y="786"/>
              <a:ext cx="0" cy="240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 flipH="1">
              <a:off x="1431" y="3194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 flipH="1">
              <a:off x="1431" y="270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431" y="222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H="1">
              <a:off x="1431" y="1750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H="1">
              <a:off x="1431" y="1265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H="1">
              <a:off x="1431" y="786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 rot="16200000">
              <a:off x="1263" y="313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 rot="16200000">
              <a:off x="1263" y="264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 rot="16200000">
              <a:off x="1263" y="216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 rot="16200000">
              <a:off x="1263" y="168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 rot="16200000">
              <a:off x="1263" y="120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 rot="16200000">
              <a:off x="1263" y="721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1495" y="613"/>
              <a:ext cx="3334" cy="3022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632" y="4031"/>
              <a:ext cx="1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Observed Dissimilarity (</a:t>
              </a:r>
              <a:r>
                <a:rPr lang="en-US" sz="1600" i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400" i="1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ij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3"/>
                <p:cNvSpPr>
                  <a:spLocks noChangeArrowheads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Ordination Distance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3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082" t="-4863" r="-26531" b="-54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617" y="722"/>
              <a:ext cx="3091" cy="2721"/>
            </a:xfrm>
            <a:custGeom>
              <a:avLst/>
              <a:gdLst>
                <a:gd name="T0" fmla="*/ 12 w 484"/>
                <a:gd name="T1" fmla="*/ 426 h 426"/>
                <a:gd name="T2" fmla="*/ 25 w 484"/>
                <a:gd name="T3" fmla="*/ 426 h 426"/>
                <a:gd name="T4" fmla="*/ 77 w 484"/>
                <a:gd name="T5" fmla="*/ 426 h 426"/>
                <a:gd name="T6" fmla="*/ 83 w 484"/>
                <a:gd name="T7" fmla="*/ 426 h 426"/>
                <a:gd name="T8" fmla="*/ 91 w 484"/>
                <a:gd name="T9" fmla="*/ 426 h 426"/>
                <a:gd name="T10" fmla="*/ 101 w 484"/>
                <a:gd name="T11" fmla="*/ 394 h 426"/>
                <a:gd name="T12" fmla="*/ 120 w 484"/>
                <a:gd name="T13" fmla="*/ 394 h 426"/>
                <a:gd name="T14" fmla="*/ 124 w 484"/>
                <a:gd name="T15" fmla="*/ 394 h 426"/>
                <a:gd name="T16" fmla="*/ 130 w 484"/>
                <a:gd name="T17" fmla="*/ 394 h 426"/>
                <a:gd name="T18" fmla="*/ 140 w 484"/>
                <a:gd name="T19" fmla="*/ 394 h 426"/>
                <a:gd name="T20" fmla="*/ 148 w 484"/>
                <a:gd name="T21" fmla="*/ 374 h 426"/>
                <a:gd name="T22" fmla="*/ 158 w 484"/>
                <a:gd name="T23" fmla="*/ 333 h 426"/>
                <a:gd name="T24" fmla="*/ 178 w 484"/>
                <a:gd name="T25" fmla="*/ 333 h 426"/>
                <a:gd name="T26" fmla="*/ 180 w 484"/>
                <a:gd name="T27" fmla="*/ 333 h 426"/>
                <a:gd name="T28" fmla="*/ 189 w 484"/>
                <a:gd name="T29" fmla="*/ 333 h 426"/>
                <a:gd name="T30" fmla="*/ 194 w 484"/>
                <a:gd name="T31" fmla="*/ 250 h 426"/>
                <a:gd name="T32" fmla="*/ 208 w 484"/>
                <a:gd name="T33" fmla="*/ 250 h 426"/>
                <a:gd name="T34" fmla="*/ 219 w 484"/>
                <a:gd name="T35" fmla="*/ 250 h 426"/>
                <a:gd name="T36" fmla="*/ 225 w 484"/>
                <a:gd name="T37" fmla="*/ 250 h 426"/>
                <a:gd name="T38" fmla="*/ 253 w 484"/>
                <a:gd name="T39" fmla="*/ 250 h 426"/>
                <a:gd name="T40" fmla="*/ 272 w 484"/>
                <a:gd name="T41" fmla="*/ 250 h 426"/>
                <a:gd name="T42" fmla="*/ 277 w 484"/>
                <a:gd name="T43" fmla="*/ 250 h 426"/>
                <a:gd name="T44" fmla="*/ 297 w 484"/>
                <a:gd name="T45" fmla="*/ 250 h 426"/>
                <a:gd name="T46" fmla="*/ 301 w 484"/>
                <a:gd name="T47" fmla="*/ 250 h 426"/>
                <a:gd name="T48" fmla="*/ 304 w 484"/>
                <a:gd name="T49" fmla="*/ 250 h 426"/>
                <a:gd name="T50" fmla="*/ 307 w 484"/>
                <a:gd name="T51" fmla="*/ 250 h 426"/>
                <a:gd name="T52" fmla="*/ 312 w 484"/>
                <a:gd name="T53" fmla="*/ 250 h 426"/>
                <a:gd name="T54" fmla="*/ 316 w 484"/>
                <a:gd name="T55" fmla="*/ 250 h 426"/>
                <a:gd name="T56" fmla="*/ 321 w 484"/>
                <a:gd name="T57" fmla="*/ 244 h 426"/>
                <a:gd name="T58" fmla="*/ 332 w 484"/>
                <a:gd name="T59" fmla="*/ 221 h 426"/>
                <a:gd name="T60" fmla="*/ 336 w 484"/>
                <a:gd name="T61" fmla="*/ 221 h 426"/>
                <a:gd name="T62" fmla="*/ 336 w 484"/>
                <a:gd name="T63" fmla="*/ 221 h 426"/>
                <a:gd name="T64" fmla="*/ 337 w 484"/>
                <a:gd name="T65" fmla="*/ 221 h 426"/>
                <a:gd name="T66" fmla="*/ 344 w 484"/>
                <a:gd name="T67" fmla="*/ 221 h 426"/>
                <a:gd name="T68" fmla="*/ 355 w 484"/>
                <a:gd name="T69" fmla="*/ 210 h 426"/>
                <a:gd name="T70" fmla="*/ 356 w 484"/>
                <a:gd name="T71" fmla="*/ 210 h 426"/>
                <a:gd name="T72" fmla="*/ 363 w 484"/>
                <a:gd name="T73" fmla="*/ 210 h 426"/>
                <a:gd name="T74" fmla="*/ 373 w 484"/>
                <a:gd name="T75" fmla="*/ 134 h 426"/>
                <a:gd name="T76" fmla="*/ 384 w 484"/>
                <a:gd name="T77" fmla="*/ 134 h 426"/>
                <a:gd name="T78" fmla="*/ 398 w 484"/>
                <a:gd name="T79" fmla="*/ 89 h 426"/>
                <a:gd name="T80" fmla="*/ 412 w 484"/>
                <a:gd name="T81" fmla="*/ 71 h 426"/>
                <a:gd name="T82" fmla="*/ 419 w 484"/>
                <a:gd name="T83" fmla="*/ 58 h 426"/>
                <a:gd name="T84" fmla="*/ 458 w 484"/>
                <a:gd name="T85" fmla="*/ 5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" h="426">
                  <a:moveTo>
                    <a:pt x="0" y="426"/>
                  </a:moveTo>
                  <a:lnTo>
                    <a:pt x="0" y="426"/>
                  </a:lnTo>
                  <a:lnTo>
                    <a:pt x="12" y="426"/>
                  </a:lnTo>
                  <a:lnTo>
                    <a:pt x="12" y="426"/>
                  </a:lnTo>
                  <a:lnTo>
                    <a:pt x="25" y="426"/>
                  </a:lnTo>
                  <a:lnTo>
                    <a:pt x="25" y="426"/>
                  </a:lnTo>
                  <a:lnTo>
                    <a:pt x="76" y="426"/>
                  </a:lnTo>
                  <a:lnTo>
                    <a:pt x="76" y="426"/>
                  </a:lnTo>
                  <a:lnTo>
                    <a:pt x="77" y="426"/>
                  </a:lnTo>
                  <a:lnTo>
                    <a:pt x="77" y="426"/>
                  </a:lnTo>
                  <a:lnTo>
                    <a:pt x="83" y="426"/>
                  </a:lnTo>
                  <a:lnTo>
                    <a:pt x="83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1" y="426"/>
                  </a:lnTo>
                  <a:lnTo>
                    <a:pt x="91" y="394"/>
                  </a:lnTo>
                  <a:lnTo>
                    <a:pt x="101" y="394"/>
                  </a:lnTo>
                  <a:lnTo>
                    <a:pt x="101" y="394"/>
                  </a:lnTo>
                  <a:lnTo>
                    <a:pt x="113" y="394"/>
                  </a:lnTo>
                  <a:lnTo>
                    <a:pt x="113" y="394"/>
                  </a:lnTo>
                  <a:lnTo>
                    <a:pt x="120" y="394"/>
                  </a:lnTo>
                  <a:lnTo>
                    <a:pt x="120" y="394"/>
                  </a:lnTo>
                  <a:lnTo>
                    <a:pt x="124" y="394"/>
                  </a:lnTo>
                  <a:lnTo>
                    <a:pt x="124" y="394"/>
                  </a:lnTo>
                  <a:lnTo>
                    <a:pt x="126" y="394"/>
                  </a:lnTo>
                  <a:lnTo>
                    <a:pt x="126" y="394"/>
                  </a:lnTo>
                  <a:lnTo>
                    <a:pt x="130" y="394"/>
                  </a:lnTo>
                  <a:lnTo>
                    <a:pt x="130" y="394"/>
                  </a:lnTo>
                  <a:lnTo>
                    <a:pt x="140" y="394"/>
                  </a:lnTo>
                  <a:lnTo>
                    <a:pt x="140" y="394"/>
                  </a:lnTo>
                  <a:lnTo>
                    <a:pt x="145" y="394"/>
                  </a:lnTo>
                  <a:lnTo>
                    <a:pt x="145" y="374"/>
                  </a:lnTo>
                  <a:lnTo>
                    <a:pt x="148" y="374"/>
                  </a:lnTo>
                  <a:lnTo>
                    <a:pt x="148" y="333"/>
                  </a:lnTo>
                  <a:lnTo>
                    <a:pt x="158" y="333"/>
                  </a:lnTo>
                  <a:lnTo>
                    <a:pt x="158" y="333"/>
                  </a:lnTo>
                  <a:lnTo>
                    <a:pt x="160" y="333"/>
                  </a:lnTo>
                  <a:lnTo>
                    <a:pt x="160" y="333"/>
                  </a:lnTo>
                  <a:lnTo>
                    <a:pt x="178" y="333"/>
                  </a:lnTo>
                  <a:lnTo>
                    <a:pt x="178" y="333"/>
                  </a:lnTo>
                  <a:lnTo>
                    <a:pt x="180" y="333"/>
                  </a:lnTo>
                  <a:lnTo>
                    <a:pt x="180" y="333"/>
                  </a:lnTo>
                  <a:lnTo>
                    <a:pt x="181" y="333"/>
                  </a:lnTo>
                  <a:lnTo>
                    <a:pt x="181" y="333"/>
                  </a:lnTo>
                  <a:lnTo>
                    <a:pt x="189" y="333"/>
                  </a:lnTo>
                  <a:lnTo>
                    <a:pt x="189" y="333"/>
                  </a:lnTo>
                  <a:lnTo>
                    <a:pt x="194" y="333"/>
                  </a:lnTo>
                  <a:lnTo>
                    <a:pt x="194" y="250"/>
                  </a:lnTo>
                  <a:lnTo>
                    <a:pt x="197" y="250"/>
                  </a:lnTo>
                  <a:lnTo>
                    <a:pt x="197" y="250"/>
                  </a:lnTo>
                  <a:lnTo>
                    <a:pt x="208" y="250"/>
                  </a:lnTo>
                  <a:lnTo>
                    <a:pt x="208" y="250"/>
                  </a:lnTo>
                  <a:lnTo>
                    <a:pt x="219" y="250"/>
                  </a:lnTo>
                  <a:lnTo>
                    <a:pt x="219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53" y="250"/>
                  </a:lnTo>
                  <a:lnTo>
                    <a:pt x="253" y="250"/>
                  </a:lnTo>
                  <a:lnTo>
                    <a:pt x="268" y="250"/>
                  </a:lnTo>
                  <a:lnTo>
                    <a:pt x="268" y="250"/>
                  </a:lnTo>
                  <a:lnTo>
                    <a:pt x="272" y="250"/>
                  </a:lnTo>
                  <a:lnTo>
                    <a:pt x="272" y="250"/>
                  </a:lnTo>
                  <a:lnTo>
                    <a:pt x="277" y="250"/>
                  </a:lnTo>
                  <a:lnTo>
                    <a:pt x="277" y="250"/>
                  </a:lnTo>
                  <a:lnTo>
                    <a:pt x="292" y="250"/>
                  </a:lnTo>
                  <a:lnTo>
                    <a:pt x="292" y="250"/>
                  </a:lnTo>
                  <a:lnTo>
                    <a:pt x="297" y="250"/>
                  </a:lnTo>
                  <a:lnTo>
                    <a:pt x="297" y="250"/>
                  </a:lnTo>
                  <a:lnTo>
                    <a:pt x="301" y="250"/>
                  </a:lnTo>
                  <a:lnTo>
                    <a:pt x="301" y="250"/>
                  </a:lnTo>
                  <a:lnTo>
                    <a:pt x="302" y="250"/>
                  </a:lnTo>
                  <a:lnTo>
                    <a:pt x="302" y="250"/>
                  </a:lnTo>
                  <a:lnTo>
                    <a:pt x="304" y="250"/>
                  </a:lnTo>
                  <a:lnTo>
                    <a:pt x="304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12" y="250"/>
                  </a:lnTo>
                  <a:lnTo>
                    <a:pt x="312" y="250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20" y="250"/>
                  </a:lnTo>
                  <a:lnTo>
                    <a:pt x="320" y="244"/>
                  </a:lnTo>
                  <a:lnTo>
                    <a:pt x="321" y="244"/>
                  </a:lnTo>
                  <a:lnTo>
                    <a:pt x="321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10"/>
                  </a:lnTo>
                  <a:lnTo>
                    <a:pt x="355" y="210"/>
                  </a:lnTo>
                  <a:lnTo>
                    <a:pt x="355" y="210"/>
                  </a:lnTo>
                  <a:lnTo>
                    <a:pt x="356" y="210"/>
                  </a:lnTo>
                  <a:lnTo>
                    <a:pt x="356" y="210"/>
                  </a:lnTo>
                  <a:lnTo>
                    <a:pt x="360" y="210"/>
                  </a:lnTo>
                  <a:lnTo>
                    <a:pt x="360" y="210"/>
                  </a:lnTo>
                  <a:lnTo>
                    <a:pt x="363" y="210"/>
                  </a:lnTo>
                  <a:lnTo>
                    <a:pt x="363" y="134"/>
                  </a:lnTo>
                  <a:lnTo>
                    <a:pt x="373" y="134"/>
                  </a:lnTo>
                  <a:lnTo>
                    <a:pt x="373" y="134"/>
                  </a:lnTo>
                  <a:lnTo>
                    <a:pt x="375" y="134"/>
                  </a:lnTo>
                  <a:lnTo>
                    <a:pt x="375" y="134"/>
                  </a:lnTo>
                  <a:lnTo>
                    <a:pt x="384" y="134"/>
                  </a:lnTo>
                  <a:lnTo>
                    <a:pt x="384" y="89"/>
                  </a:lnTo>
                  <a:lnTo>
                    <a:pt x="398" y="89"/>
                  </a:lnTo>
                  <a:lnTo>
                    <a:pt x="398" y="89"/>
                  </a:lnTo>
                  <a:lnTo>
                    <a:pt x="409" y="89"/>
                  </a:lnTo>
                  <a:lnTo>
                    <a:pt x="409" y="71"/>
                  </a:lnTo>
                  <a:lnTo>
                    <a:pt x="412" y="71"/>
                  </a:lnTo>
                  <a:lnTo>
                    <a:pt x="412" y="58"/>
                  </a:lnTo>
                  <a:lnTo>
                    <a:pt x="419" y="58"/>
                  </a:lnTo>
                  <a:lnTo>
                    <a:pt x="419" y="58"/>
                  </a:lnTo>
                  <a:lnTo>
                    <a:pt x="425" y="58"/>
                  </a:lnTo>
                  <a:lnTo>
                    <a:pt x="425" y="50"/>
                  </a:lnTo>
                  <a:lnTo>
                    <a:pt x="458" y="50"/>
                  </a:lnTo>
                  <a:lnTo>
                    <a:pt x="458" y="0"/>
                  </a:lnTo>
                  <a:lnTo>
                    <a:pt x="484" y="0"/>
                  </a:lnTo>
                </a:path>
              </a:pathLst>
            </a:custGeom>
            <a:noFill/>
            <a:ln w="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1674" y="748"/>
              <a:ext cx="1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Non-metric fit, R2 = 0.995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1674" y="869"/>
              <a:ext cx="9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Linear fit, R2 = 0.98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657601" y="344925"/>
            <a:ext cx="486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Shepard Plot – Monotonic Regression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5977890" y="3384868"/>
            <a:ext cx="0" cy="284162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151620" y="3696970"/>
            <a:ext cx="0" cy="120086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517340" y="4047230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5829301" y="4485669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0000"/>
                              </a:solidFill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8375686" y="22225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7786690" y="2222542"/>
            <a:ext cx="584510" cy="3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28800" y="1547337"/>
            <a:ext cx="8759962" cy="5506123"/>
            <a:chOff x="838200" y="1547336"/>
            <a:chExt cx="8759962" cy="5506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Chose number of dimension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r>
                    <a:rPr lang="en-US" sz="2400" b="1" dirty="0">
                      <a:ea typeface="Cambria Math" pitchFamily="18" charset="0"/>
                    </a:rPr>
                    <a:t>Compute goodness of fit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 and</a:t>
                  </a:r>
                  <a:r>
                    <a:rPr lang="en-US" sz="24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13" t="-9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98076" y="57569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3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Goodness of fit - Stress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54830" y="1905000"/>
            <a:ext cx="3436390" cy="1429174"/>
            <a:chOff x="2830830" y="1905000"/>
            <a:chExt cx="3436390" cy="1429174"/>
          </a:xfrm>
        </p:grpSpPr>
        <p:grpSp>
          <p:nvGrpSpPr>
            <p:cNvPr id="6" name="Group 5"/>
            <p:cNvGrpSpPr/>
            <p:nvPr/>
          </p:nvGrpSpPr>
          <p:grpSpPr>
            <a:xfrm>
              <a:off x="2830830" y="1905000"/>
              <a:ext cx="3436390" cy="1429174"/>
              <a:chOff x="3200400" y="2724150"/>
              <a:chExt cx="3436390" cy="14291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𝑆𝑡𝑟𝑒𝑠𝑠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eqArr>
                                </m:den>
                              </m:f>
                            </m:e>
                          </m:ra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5935980" y="28120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92140" y="344447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53000" y="2591038"/>
              <a:ext cx="304800" cy="25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</p:spTree>
    <p:extLst>
      <p:ext uri="{BB962C8B-B14F-4D97-AF65-F5344CB8AC3E}">
        <p14:creationId xmlns:p14="http://schemas.microsoft.com/office/powerpoint/2010/main" val="1960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Goodness of fit - Stress</a:t>
            </a:r>
            <a:endParaRPr lang="en-US" dirty="0"/>
          </a:p>
        </p:txBody>
      </p: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908"/>
              </p:ext>
            </p:extLst>
          </p:nvPr>
        </p:nvGraphicFramePr>
        <p:xfrm>
          <a:off x="3937000" y="1447620"/>
          <a:ext cx="682745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55"/>
                <a:gridCol w="55203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sng" dirty="0" smtClean="0"/>
                        <a:t>Stress Value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 smtClean="0"/>
                        <a:t>Interpretation</a:t>
                      </a:r>
                      <a:endParaRPr lang="en-US" b="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 representation of original distance matrix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0.05 - 0.10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r>
                        <a:rPr lang="en-US" baseline="0" dirty="0" smtClean="0"/>
                        <a:t> – 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 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Unreliable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189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Alter the position of the </a:t>
            </a:r>
            <a:r>
              <a:rPr lang="en-US" sz="2400" b="1" i="1" dirty="0"/>
              <a:t>m </a:t>
            </a:r>
            <a:r>
              <a:rPr lang="en-US" sz="2400" b="1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For the minimized stress configuration, plot </a:t>
            </a:r>
            <a:r>
              <a:rPr lang="en-US" sz="2400" i="1" dirty="0"/>
              <a:t>m </a:t>
            </a:r>
            <a:r>
              <a:rPr lang="en-US" sz="2400" dirty="0"/>
              <a:t>observations in </a:t>
            </a:r>
          </a:p>
          <a:p>
            <a:r>
              <a:rPr lang="en-US" sz="2400" dirty="0"/>
              <a:t>      </a:t>
            </a:r>
            <a:r>
              <a:rPr lang="en-US" sz="2400" i="1" dirty="0"/>
              <a:t>n-</a:t>
            </a:r>
            <a:r>
              <a:rPr lang="en-US" sz="2400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9069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1953" y="59222"/>
            <a:ext cx="332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Reduce Stress</a:t>
            </a:r>
            <a:endParaRPr lang="en-US" sz="44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70128" y="203538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86487" y="2035385"/>
            <a:ext cx="373525" cy="9117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76762" y="250086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45927" y="1428744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9107" y="325669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5440" y="331345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99594" y="3482353"/>
            <a:ext cx="0" cy="25689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15397" y="2600782"/>
            <a:ext cx="575753" cy="755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2630" y="3412433"/>
            <a:ext cx="452438" cy="68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78549" y="1591851"/>
            <a:ext cx="253037" cy="20511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NMDS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001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Alter the position of the </a:t>
            </a:r>
            <a:r>
              <a:rPr lang="en-US" sz="2400" i="1" dirty="0"/>
              <a:t>m </a:t>
            </a:r>
            <a:r>
              <a:rPr lang="en-US" sz="2400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For the minimized stress configuration, plot </a:t>
            </a:r>
            <a:r>
              <a:rPr lang="en-US" sz="2400" b="1" i="1" dirty="0"/>
              <a:t>m </a:t>
            </a:r>
            <a:r>
              <a:rPr lang="en-US" sz="2400" b="1" dirty="0"/>
              <a:t>observations in </a:t>
            </a:r>
          </a:p>
          <a:p>
            <a:r>
              <a:rPr lang="en-US" sz="2400" b="1" dirty="0"/>
              <a:t>      </a:t>
            </a:r>
            <a:r>
              <a:rPr lang="en-US" sz="2400" b="1" i="1" dirty="0"/>
              <a:t>n-</a:t>
            </a:r>
            <a:r>
              <a:rPr lang="en-US" sz="2400" b="1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1461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Hawaiian Island Avifauna: </a:t>
            </a:r>
            <a:br>
              <a:rPr lang="en-US" dirty="0" smtClean="0"/>
            </a:br>
            <a:r>
              <a:rPr lang="en-US" dirty="0" smtClean="0"/>
              <a:t>Past and Present</a:t>
            </a:r>
            <a:endParaRPr lang="en-US" dirty="0"/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3259138" y="1214438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NMDS – Hawaiian Avifauna</a:t>
            </a:r>
            <a:endParaRPr lang="en-US" dirty="0"/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504250" y="1219200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Principal Coordinates Analysis (PCoA)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958" y="1236345"/>
            <a:ext cx="65430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Also called multidimensional scaling (MDS)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Similar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b="1" dirty="0" smtClean="0"/>
              <a:t>PCA</a:t>
            </a: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Used when Euclidian distance is not appropriate 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(</a:t>
            </a:r>
            <a:r>
              <a:rPr lang="en-US" sz="2400" dirty="0"/>
              <a:t>e.g. binary data, genetic distances)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PCoA</a:t>
            </a:r>
            <a:r>
              <a:rPr lang="en-US" sz="2400" dirty="0"/>
              <a:t> on a Euclidean distance matrix gives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same eigenvalues and </a:t>
            </a:r>
            <a:r>
              <a:rPr lang="en-US" sz="2400" dirty="0"/>
              <a:t>eigenvectors as PCA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b="1" dirty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469023"/>
            <a:ext cx="2133600" cy="1600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48346"/>
              </p:ext>
            </p:extLst>
          </p:nvPr>
        </p:nvGraphicFramePr>
        <p:xfrm>
          <a:off x="7229475" y="4035425"/>
          <a:ext cx="4393162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/>
                <a:gridCol w="466308"/>
                <a:gridCol w="602491"/>
                <a:gridCol w="602491"/>
                <a:gridCol w="602491"/>
                <a:gridCol w="602491"/>
                <a:gridCol w="602491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Site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b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Correspondence Analysis (CA)</a:t>
            </a:r>
          </a:p>
          <a:p>
            <a:pPr algn="ctr"/>
            <a:r>
              <a:rPr lang="en-US" sz="2800" dirty="0" smtClean="0"/>
              <a:t>Reciprocal Averaging (RA)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3104" y="1988820"/>
            <a:ext cx="112523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Dual ordination </a:t>
            </a:r>
            <a:r>
              <a:rPr lang="en-US" sz="2400" dirty="0" smtClean="0"/>
              <a:t>where rows (samples) and columns (variables) are ordinated on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same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Similar to PCA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                                 - </a:t>
            </a:r>
            <a:r>
              <a:rPr lang="en-US" sz="2400" b="1" dirty="0" err="1" smtClean="0"/>
              <a:t>Eigenanalysis</a:t>
            </a:r>
            <a:r>
              <a:rPr lang="en-US" sz="2400" dirty="0" smtClean="0"/>
              <a:t> problem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- Goal is to </a:t>
            </a:r>
            <a:r>
              <a:rPr lang="en-US" sz="2400" b="1" dirty="0" smtClean="0"/>
              <a:t>reduce</a:t>
            </a:r>
            <a:r>
              <a:rPr lang="en-US" sz="2400" dirty="0" smtClean="0"/>
              <a:t> multidimensional data cloud into </a:t>
            </a:r>
            <a:r>
              <a:rPr lang="en-US" sz="2400" b="1" dirty="0" smtClean="0"/>
              <a:t>fewer dimensions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</a:t>
            </a:r>
            <a:r>
              <a:rPr lang="en-US" sz="2400" dirty="0" smtClean="0"/>
              <a:t>- Conveys </a:t>
            </a:r>
            <a:r>
              <a:rPr lang="en-US" sz="2400" b="1" dirty="0" smtClean="0"/>
              <a:t>more information </a:t>
            </a:r>
            <a:r>
              <a:rPr lang="en-US" sz="2400" dirty="0" smtClean="0"/>
              <a:t>about the relationship between samples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and variables because of the </a:t>
            </a:r>
            <a:r>
              <a:rPr lang="en-US" sz="2400" b="1" dirty="0" smtClean="0"/>
              <a:t>dual ordination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Different from PCA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                               - Assumes </a:t>
            </a:r>
            <a:r>
              <a:rPr lang="en-US" sz="2400" dirty="0" err="1" smtClean="0"/>
              <a:t>unimodal</a:t>
            </a:r>
            <a:r>
              <a:rPr lang="en-US" sz="2400" dirty="0" smtClean="0"/>
              <a:t> relationship between variables and axes.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- For categorical and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08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and Non-Linear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746"/>
          <a:stretch/>
        </p:blipFill>
        <p:spPr>
          <a:xfrm>
            <a:off x="2928395" y="1864212"/>
            <a:ext cx="6915838" cy="4096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020310" y="3101542"/>
            <a:ext cx="125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284955" y="3244334"/>
            <a:ext cx="1252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Variable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91993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two-way data matrix (row-by-column) to calculate a Q matrix whose elements </a:t>
            </a:r>
            <a:r>
              <a:rPr lang="en-US" sz="2000" b="1" i="1" dirty="0" err="1" smtClean="0"/>
              <a:t>q</a:t>
            </a:r>
            <a:r>
              <a:rPr lang="en-US" sz="2000" b="1" i="1" baseline="-25000" dirty="0" err="1" smtClean="0"/>
              <a:t>ij</a:t>
            </a:r>
            <a:r>
              <a:rPr lang="en-US" sz="2000" b="1" i="1" baseline="-25000" dirty="0" smtClean="0"/>
              <a:t> </a:t>
            </a:r>
            <a:r>
              <a:rPr lang="en-US" sz="2000" b="1" dirty="0" smtClean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Conduct a </a:t>
            </a:r>
            <a:r>
              <a:rPr lang="en-US" sz="2000" b="1" dirty="0" smtClean="0"/>
              <a:t>singular value decomposition (</a:t>
            </a:r>
            <a:r>
              <a:rPr lang="en-US" sz="2000" b="1" dirty="0" err="1" smtClean="0"/>
              <a:t>svd</a:t>
            </a:r>
            <a:r>
              <a:rPr lang="en-US" sz="2000" b="1" dirty="0" smtClean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Plot both row and column scores in ordination space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eigenvalues for both rows and columns allows for </a:t>
            </a:r>
          </a:p>
          <a:p>
            <a:r>
              <a:rPr lang="en-US" dirty="0"/>
              <a:t> </a:t>
            </a:r>
            <a:r>
              <a:rPr lang="en-US" dirty="0" smtClean="0"/>
              <a:t>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0212"/>
              </p:ext>
            </p:extLst>
          </p:nvPr>
        </p:nvGraphicFramePr>
        <p:xfrm>
          <a:off x="3198493" y="1131888"/>
          <a:ext cx="5795013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019"/>
                <a:gridCol w="677499"/>
                <a:gridCol w="677499"/>
                <a:gridCol w="677499"/>
                <a:gridCol w="677499"/>
                <a:gridCol w="677499"/>
                <a:gridCol w="677499"/>
              </a:tblGrid>
              <a:tr h="29413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</a:t>
                      </a:r>
                      <a:r>
                        <a:rPr lang="en-US" sz="1800" u="none" strike="noStrike" dirty="0" smtClean="0">
                          <a:effectLst/>
                        </a:rPr>
                        <a:t>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77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𝑒𝑥𝑝𝑒𝑐𝑡𝑒𝑑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Chi square –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669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Chi square –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10336"/>
              </p:ext>
            </p:extLst>
          </p:nvPr>
        </p:nvGraphicFramePr>
        <p:xfrm>
          <a:off x="3198493" y="1131888"/>
          <a:ext cx="5795013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019"/>
                <a:gridCol w="677499"/>
                <a:gridCol w="677499"/>
                <a:gridCol w="677499"/>
                <a:gridCol w="677499"/>
                <a:gridCol w="677499"/>
                <a:gridCol w="677499"/>
              </a:tblGrid>
              <a:tr h="29413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</a:t>
                      </a:r>
                      <a:r>
                        <a:rPr lang="en-US" sz="1800" u="none" strike="noStrike" dirty="0" smtClean="0">
                          <a:effectLst/>
                        </a:rPr>
                        <a:t>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77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𝑒𝑥𝑝𝑒𝑐𝑡𝑒𝑑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06866" y="3108513"/>
                <a:ext cx="2570063" cy="924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17.17266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17.17266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66" y="3108513"/>
                <a:ext cx="2570063" cy="9246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99633" y="4953000"/>
            <a:ext cx="686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Expected</a:t>
            </a:r>
            <a:r>
              <a:rPr lang="en-US" dirty="0" smtClean="0"/>
              <a:t> = row total*column total/grand total =77*31/139 = </a:t>
            </a:r>
            <a:r>
              <a:rPr lang="en-US" dirty="0"/>
              <a:t>17.17266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6929" y="3406768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</a:t>
            </a:r>
            <a:r>
              <a:rPr lang="en-US" sz="2400" dirty="0" smtClean="0"/>
              <a:t>0.078338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0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43395"/>
              </p:ext>
            </p:extLst>
          </p:nvPr>
        </p:nvGraphicFramePr>
        <p:xfrm>
          <a:off x="2828925" y="1276350"/>
          <a:ext cx="6810374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504"/>
                <a:gridCol w="1018374"/>
                <a:gridCol w="1018374"/>
                <a:gridCol w="1018374"/>
                <a:gridCol w="1018374"/>
                <a:gridCol w="10183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</a:t>
                      </a:r>
                      <a:r>
                        <a:rPr lang="en-US" sz="1800" u="none" strike="noStrike" dirty="0" smtClean="0">
                          <a:effectLst/>
                        </a:rPr>
                        <a:t>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099" y="3004794"/>
            <a:ext cx="92978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Positive values </a:t>
            </a:r>
            <a:r>
              <a:rPr lang="en-US" sz="2400" dirty="0" smtClean="0"/>
              <a:t>indicate that reproductive output happens </a:t>
            </a:r>
            <a:r>
              <a:rPr lang="en-US" sz="2400" b="1" dirty="0" smtClean="0"/>
              <a:t>more often 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Negative values</a:t>
            </a:r>
            <a:r>
              <a:rPr lang="en-US" sz="2400" dirty="0" smtClean="0"/>
              <a:t> indicate that </a:t>
            </a:r>
            <a:r>
              <a:rPr lang="en-US" sz="2400" dirty="0"/>
              <a:t>reproductive output </a:t>
            </a:r>
            <a:r>
              <a:rPr lang="en-US" sz="2400" dirty="0" smtClean="0"/>
              <a:t>happens </a:t>
            </a:r>
            <a:r>
              <a:rPr lang="en-US" sz="2400" b="1" dirty="0" smtClean="0"/>
              <a:t>less often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a CA analysis we </a:t>
            </a:r>
            <a:r>
              <a:rPr lang="en-US" sz="2400" b="1" dirty="0" smtClean="0"/>
              <a:t>describe</a:t>
            </a:r>
            <a:r>
              <a:rPr lang="en-US" sz="2400" dirty="0" smtClean="0"/>
              <a:t> these </a:t>
            </a:r>
            <a:r>
              <a:rPr lang="en-US" sz="2400" b="1" dirty="0" smtClean="0"/>
              <a:t>deviations</a:t>
            </a:r>
            <a:r>
              <a:rPr lang="en-US" sz="2400" dirty="0" smtClean="0"/>
              <a:t> with new </a:t>
            </a:r>
            <a:r>
              <a:rPr lang="en-US" sz="2400" b="1" dirty="0" smtClean="0"/>
              <a:t>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Chi square values are also called </a:t>
            </a:r>
            <a:r>
              <a:rPr lang="en-US" sz="2400" b="1" dirty="0" smtClean="0"/>
              <a:t>inertia </a:t>
            </a:r>
            <a:r>
              <a:rPr lang="en-US" sz="2400" dirty="0" smtClean="0"/>
              <a:t>in CA.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Chi square –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76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669990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Use two-way data matrix (row-by-column) to calculate a </a:t>
            </a:r>
            <a:r>
              <a:rPr lang="en-US" sz="2000" b="1" dirty="0" smtClean="0"/>
              <a:t>Q </a:t>
            </a:r>
            <a:r>
              <a:rPr lang="en-US" sz="2000" dirty="0" smtClean="0"/>
              <a:t>matrix whose elements </a:t>
            </a:r>
            <a:r>
              <a:rPr lang="en-US" sz="2000" i="1" dirty="0" err="1" smtClean="0"/>
              <a:t>q</a:t>
            </a:r>
            <a:r>
              <a:rPr lang="en-US" sz="2000" i="1" baseline="-25000" dirty="0" err="1" smtClean="0"/>
              <a:t>ij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Conduct a </a:t>
            </a:r>
            <a:r>
              <a:rPr lang="en-US" sz="2000" b="1" dirty="0" smtClean="0"/>
              <a:t>singular value decomposition (</a:t>
            </a:r>
            <a:r>
              <a:rPr lang="en-US" sz="2000" b="1" dirty="0" err="1" smtClean="0"/>
              <a:t>svd</a:t>
            </a:r>
            <a:r>
              <a:rPr lang="en-US" sz="2000" b="1" dirty="0" smtClean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 smtClean="0"/>
              <a:t>Scale eigenvectors and calculate row and column scores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Plot both row and column scores in ordination space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eigenvalues for both rows and columns allows for </a:t>
            </a:r>
          </a:p>
          <a:p>
            <a:r>
              <a:rPr lang="en-US" dirty="0"/>
              <a:t> </a:t>
            </a:r>
            <a:r>
              <a:rPr lang="en-US" dirty="0" smtClean="0"/>
              <a:t>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Singular Value Decomposition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Eigenanalysis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704975"/>
            <a:ext cx="1320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248150"/>
            <a:ext cx="13208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9" y="4248150"/>
            <a:ext cx="1320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57" y="4248150"/>
            <a:ext cx="132080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4248150"/>
            <a:ext cx="1320800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3449" y="62484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9024" y="62484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=2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6024" y="62388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=10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36349" y="62293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=40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03411" y="3571875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669990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Use two-way data matrix (row-by-column) to calculate a </a:t>
            </a:r>
            <a:r>
              <a:rPr lang="en-US" sz="2000" b="1" dirty="0" smtClean="0"/>
              <a:t>Q </a:t>
            </a:r>
            <a:r>
              <a:rPr lang="en-US" sz="2000" dirty="0" smtClean="0"/>
              <a:t>matrix whose elements </a:t>
            </a:r>
            <a:r>
              <a:rPr lang="en-US" sz="2000" i="1" dirty="0" err="1" smtClean="0"/>
              <a:t>q</a:t>
            </a:r>
            <a:r>
              <a:rPr lang="en-US" sz="2000" i="1" baseline="-25000" dirty="0" err="1" smtClean="0"/>
              <a:t>ij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Conduct a </a:t>
            </a:r>
            <a:r>
              <a:rPr lang="en-US" sz="2000" b="1" dirty="0" smtClean="0"/>
              <a:t>singular value decomposition (</a:t>
            </a:r>
            <a:r>
              <a:rPr lang="en-US" sz="2000" b="1" dirty="0" err="1" smtClean="0"/>
              <a:t>svd</a:t>
            </a:r>
            <a:r>
              <a:rPr lang="en-US" sz="2000" b="1" dirty="0" smtClean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347663" indent="-347663">
              <a:buFont typeface="+mj-lt"/>
              <a:buAutoNum type="arabicPeriod" startAt="3"/>
            </a:pPr>
            <a:r>
              <a:rPr lang="en-US" sz="2000" dirty="0" smtClean="0"/>
              <a:t>Scale eigenvectors and calculate row and column scores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Plot both row and column scores in ordination space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eigenvalues for both rows and columns allows for </a:t>
            </a:r>
          </a:p>
          <a:p>
            <a:r>
              <a:rPr lang="en-US" dirty="0"/>
              <a:t> </a:t>
            </a:r>
            <a:r>
              <a:rPr lang="en-US" dirty="0" smtClean="0"/>
              <a:t>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70432"/>
              </p:ext>
            </p:extLst>
          </p:nvPr>
        </p:nvGraphicFramePr>
        <p:xfrm>
          <a:off x="1295400" y="2028825"/>
          <a:ext cx="3086100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705"/>
                <a:gridCol w="796695"/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smtClean="0">
                          <a:effectLst/>
                        </a:rPr>
                        <a:t>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-0.19333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-0.19237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-0.14252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0.73222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0.000168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3625" y="1600200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Scores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7380"/>
              </p:ext>
            </p:extLst>
          </p:nvPr>
        </p:nvGraphicFramePr>
        <p:xfrm>
          <a:off x="1381124" y="3478511"/>
          <a:ext cx="292417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044"/>
                <a:gridCol w="1218406"/>
                <a:gridCol w="97472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-0.35474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0.055021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3-5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-0.28972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5-8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-0.10328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-0.00011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-0.13423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&gt;10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0.716939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0.123398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66925" y="3124200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Scores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94366" y="5505450"/>
          <a:ext cx="2914649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275"/>
                <a:gridCol w="1004538"/>
                <a:gridCol w="8528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Eigenvalue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0.141348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0.006884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95.36%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4.64%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0906" y="515302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Eigenvalues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2" y="1004887"/>
            <a:ext cx="63722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PCoA</a:t>
            </a:r>
            <a:r>
              <a:rPr lang="en-US" dirty="0" smtClean="0"/>
              <a:t>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Calculate a </a:t>
                </a:r>
                <a:r>
                  <a:rPr lang="en-US" sz="2400" b="1" dirty="0"/>
                  <a:t>distance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dissimilarity</a:t>
                </a:r>
                <a:r>
                  <a:rPr lang="en-US" sz="2400" dirty="0"/>
                  <a:t> matrix from the data (</a:t>
                </a:r>
                <a:r>
                  <a:rPr lang="en-US" sz="2400" b="1" dirty="0"/>
                  <a:t>D</a:t>
                </a:r>
                <a:r>
                  <a:rPr lang="en-US" sz="24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Transform </a:t>
                </a:r>
                <a:r>
                  <a:rPr lang="en-US" sz="2400" dirty="0" smtClean="0"/>
                  <a:t>distance </a:t>
                </a:r>
                <a:r>
                  <a:rPr lang="en-US" sz="2400" dirty="0"/>
                  <a:t>matrix into a </a:t>
                </a:r>
                <a:r>
                  <a:rPr lang="en-US" sz="2400" b="1" dirty="0"/>
                  <a:t>coordinate matrix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A)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dirty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Center the matrix </a:t>
                </a:r>
                <a:r>
                  <a:rPr lang="en-US" sz="2400" b="1" dirty="0" smtClean="0"/>
                  <a:t>A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create the matrix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  <a:r>
                  <a:rPr lang="en-US" sz="2400" dirty="0">
                    <a:cs typeface="Times New Roman"/>
                  </a:rPr>
                  <a:t>with </a:t>
                </a:r>
                <a:r>
                  <a:rPr lang="en-US" sz="2400" dirty="0" smtClean="0">
                    <a:cs typeface="Times New Roman"/>
                  </a:rPr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Compute </a:t>
                </a:r>
                <a:r>
                  <a:rPr lang="en-US" sz="2400" b="1" dirty="0"/>
                  <a:t>eigenvalues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eigenvectors</a:t>
                </a:r>
                <a:r>
                  <a:rPr lang="en-US" sz="2400" dirty="0"/>
                  <a:t>  of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sz="2400" dirty="0"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>
                    <a:cs typeface="Times New Roman"/>
                  </a:rPr>
                  <a:t>Place the </a:t>
                </a:r>
                <a:r>
                  <a:rPr lang="en-US" sz="2400" dirty="0" smtClean="0">
                    <a:cs typeface="Times New Roman"/>
                  </a:rPr>
                  <a:t>eigenvectors (scaled) </a:t>
                </a:r>
                <a:r>
                  <a:rPr lang="en-US" sz="2400" dirty="0">
                    <a:cs typeface="Times New Roman"/>
                  </a:rPr>
                  <a:t>as columns with each row corresponding</a:t>
                </a:r>
                <a:endParaRPr lang="en-US" sz="2400" dirty="0"/>
              </a:p>
              <a:p>
                <a:r>
                  <a:rPr lang="en-US" sz="2400" dirty="0">
                    <a:cs typeface="Times New Roman"/>
                  </a:rPr>
                  <a:t>      to an observation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blipFill rotWithShape="0">
                <a:blip r:embed="rId2"/>
                <a:stretch>
                  <a:fillRect l="-1005" t="-1039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06" y="1890773"/>
            <a:ext cx="61737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Distribution of ages (column) along each axis shows</a:t>
            </a:r>
            <a:endParaRPr lang="en-US" b="1" dirty="0"/>
          </a:p>
          <a:p>
            <a:r>
              <a:rPr lang="en-US" b="1" dirty="0" smtClean="0"/>
              <a:t>      similarity of ages across reproductive status 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reproductive status (rows</a:t>
            </a:r>
            <a:r>
              <a:rPr lang="en-US" dirty="0" smtClean="0"/>
              <a:t>) along </a:t>
            </a:r>
            <a:r>
              <a:rPr lang="en-US" dirty="0"/>
              <a:t>each axis </a:t>
            </a:r>
            <a:endParaRPr lang="en-US" dirty="0" smtClean="0"/>
          </a:p>
          <a:p>
            <a:r>
              <a:rPr lang="en-US" dirty="0" smtClean="0"/>
              <a:t>      shows similarity of </a:t>
            </a:r>
            <a:r>
              <a:rPr lang="en-US" dirty="0"/>
              <a:t>reproductive </a:t>
            </a:r>
            <a:r>
              <a:rPr lang="en-US" dirty="0" smtClean="0"/>
              <a:t>status across </a:t>
            </a:r>
            <a:r>
              <a:rPr lang="en-US" dirty="0"/>
              <a:t>ages (column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Proximity of ages to </a:t>
            </a:r>
            <a:r>
              <a:rPr lang="en-US" dirty="0"/>
              <a:t>reproductive </a:t>
            </a:r>
            <a:r>
              <a:rPr lang="en-US" dirty="0" smtClean="0"/>
              <a:t>status represent a</a:t>
            </a:r>
          </a:p>
          <a:p>
            <a:r>
              <a:rPr lang="en-US" dirty="0"/>
              <a:t> </a:t>
            </a:r>
            <a:r>
              <a:rPr lang="en-US" dirty="0" smtClean="0"/>
              <a:t>     combination that occurs more frequently than by chance</a:t>
            </a:r>
          </a:p>
          <a:p>
            <a:r>
              <a:rPr lang="en-US" dirty="0"/>
              <a:t> </a:t>
            </a:r>
            <a:r>
              <a:rPr lang="en-US" dirty="0" smtClean="0"/>
              <a:t>     in the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. Conversely, </a:t>
            </a:r>
            <a:r>
              <a:rPr lang="en-US" dirty="0"/>
              <a:t>ages to reproductive status </a:t>
            </a:r>
            <a:r>
              <a:rPr lang="en-US" dirty="0" smtClean="0"/>
              <a:t>that are far</a:t>
            </a:r>
          </a:p>
          <a:p>
            <a:r>
              <a:rPr lang="en-US" baseline="30000" dirty="0" smtClean="0"/>
              <a:t>         </a:t>
            </a:r>
            <a:r>
              <a:rPr lang="en-US" dirty="0" smtClean="0"/>
              <a:t>apart  </a:t>
            </a:r>
            <a:r>
              <a:rPr lang="en-US" dirty="0" smtClean="0"/>
              <a:t>occur less frequently then would be expected by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chance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1261"/>
            <a:ext cx="6372225" cy="576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089182"/>
            <a:ext cx="5577840" cy="5044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44150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387"/>
                <a:gridCol w="889630"/>
                <a:gridCol w="1018374"/>
                <a:gridCol w="1018374"/>
                <a:gridCol w="1018374"/>
                <a:gridCol w="10183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smtClean="0">
                          <a:effectLst/>
                        </a:rPr>
                        <a:t>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34300" y="3124200"/>
            <a:ext cx="514350" cy="623104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0" y="1142146"/>
            <a:ext cx="5760720" cy="5209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0298"/>
            <a:ext cx="63798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 of ages (columns) along each axis shows</a:t>
            </a:r>
            <a:endParaRPr lang="en-US" dirty="0"/>
          </a:p>
          <a:p>
            <a:r>
              <a:rPr lang="en-US" dirty="0" smtClean="0"/>
              <a:t>      similarity of ages across reproductive status 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reproductive status (rows</a:t>
            </a:r>
            <a:r>
              <a:rPr lang="en-US" b="1" dirty="0" smtClean="0"/>
              <a:t>) along </a:t>
            </a:r>
            <a:r>
              <a:rPr lang="en-US" b="1" dirty="0"/>
              <a:t>each axis </a:t>
            </a:r>
            <a:endParaRPr lang="en-US" b="1" dirty="0" smtClean="0"/>
          </a:p>
          <a:p>
            <a:r>
              <a:rPr lang="en-US" b="1" dirty="0" smtClean="0"/>
              <a:t>      shows similarity of </a:t>
            </a:r>
            <a:r>
              <a:rPr lang="en-US" b="1" dirty="0"/>
              <a:t>reproductive status across ages (</a:t>
            </a:r>
            <a:r>
              <a:rPr lang="en-US" b="1" dirty="0" smtClean="0"/>
              <a:t>columns).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Proximity of ages to </a:t>
            </a:r>
            <a:r>
              <a:rPr lang="en-US" dirty="0"/>
              <a:t>reproductive status represent </a:t>
            </a:r>
            <a:r>
              <a:rPr lang="en-US" dirty="0" smtClean="0"/>
              <a:t>a</a:t>
            </a:r>
          </a:p>
          <a:p>
            <a:r>
              <a:rPr lang="en-US" dirty="0"/>
              <a:t> </a:t>
            </a:r>
            <a:r>
              <a:rPr lang="en-US" dirty="0" smtClean="0"/>
              <a:t>     combination that occurs more frequently than by chance</a:t>
            </a:r>
          </a:p>
          <a:p>
            <a:r>
              <a:rPr lang="en-US" dirty="0"/>
              <a:t> </a:t>
            </a:r>
            <a:r>
              <a:rPr lang="en-US" dirty="0" smtClean="0"/>
              <a:t>     in the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. Conversely, </a:t>
            </a:r>
            <a:r>
              <a:rPr lang="en-US" dirty="0"/>
              <a:t>ages to reproductive status status </a:t>
            </a:r>
            <a:r>
              <a:rPr lang="en-US" dirty="0" smtClean="0"/>
              <a:t>that 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are </a:t>
            </a:r>
            <a:r>
              <a:rPr lang="en-US" dirty="0" smtClean="0"/>
              <a:t>far apart  occur less frequently then would be expected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 by </a:t>
            </a:r>
            <a:r>
              <a:rPr lang="en-US" dirty="0" smtClean="0"/>
              <a:t>chance.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089182"/>
            <a:ext cx="5577840" cy="5044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47395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/>
                <a:gridCol w="947503"/>
                <a:gridCol w="1018374"/>
                <a:gridCol w="1018374"/>
                <a:gridCol w="1018374"/>
                <a:gridCol w="10183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smtClean="0">
                          <a:effectLst/>
                        </a:rPr>
                        <a:t>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40813" y="3113589"/>
            <a:ext cx="312516" cy="99542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6" y="1890773"/>
            <a:ext cx="62728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 of ages (column) along each axis shows</a:t>
            </a:r>
            <a:endParaRPr lang="en-US" dirty="0"/>
          </a:p>
          <a:p>
            <a:r>
              <a:rPr lang="en-US" dirty="0" smtClean="0"/>
              <a:t>      similarity of ages across </a:t>
            </a:r>
            <a:r>
              <a:rPr lang="en-US" dirty="0"/>
              <a:t>reproductive status </a:t>
            </a:r>
            <a:r>
              <a:rPr lang="en-US" dirty="0" smtClean="0"/>
              <a:t>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reproductive status (rows</a:t>
            </a:r>
            <a:r>
              <a:rPr lang="en-US" dirty="0" smtClean="0"/>
              <a:t>) along </a:t>
            </a:r>
            <a:r>
              <a:rPr lang="en-US" dirty="0"/>
              <a:t>each axis </a:t>
            </a:r>
            <a:endParaRPr lang="en-US" dirty="0" smtClean="0"/>
          </a:p>
          <a:p>
            <a:r>
              <a:rPr lang="en-US" dirty="0" smtClean="0"/>
              <a:t>      shows similarity of </a:t>
            </a:r>
            <a:r>
              <a:rPr lang="en-US" dirty="0"/>
              <a:t>reproductive status </a:t>
            </a:r>
            <a:r>
              <a:rPr lang="en-US" dirty="0" smtClean="0"/>
              <a:t>across </a:t>
            </a:r>
            <a:r>
              <a:rPr lang="en-US" dirty="0"/>
              <a:t>ages (column</a:t>
            </a:r>
            <a:r>
              <a:rPr lang="en-US" dirty="0" smtClean="0"/>
              <a:t>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Proximity of ages to </a:t>
            </a:r>
            <a:r>
              <a:rPr lang="en-US" b="1" dirty="0"/>
              <a:t>reproductive status represent </a:t>
            </a:r>
            <a:r>
              <a:rPr lang="en-US" b="1" dirty="0" smtClean="0"/>
              <a:t>a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combination that occurs more frequently than by chance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in the </a:t>
            </a:r>
            <a:r>
              <a:rPr lang="en-US" b="1" i="1" dirty="0" smtClean="0"/>
              <a:t>X</a:t>
            </a:r>
            <a:r>
              <a:rPr lang="en-US" b="1" baseline="30000" dirty="0" smtClean="0"/>
              <a:t>2</a:t>
            </a:r>
            <a:r>
              <a:rPr lang="en-US" b="1" dirty="0" smtClean="0"/>
              <a:t>. Conversely, </a:t>
            </a:r>
            <a:r>
              <a:rPr lang="en-US" b="1" dirty="0"/>
              <a:t>ages to reproductive status that </a:t>
            </a:r>
            <a:r>
              <a:rPr lang="en-US" b="1" dirty="0" smtClean="0"/>
              <a:t>are far</a:t>
            </a:r>
          </a:p>
          <a:p>
            <a:r>
              <a:rPr lang="en-US" b="1" baseline="30000" dirty="0" smtClean="0"/>
              <a:t>         </a:t>
            </a:r>
            <a:r>
              <a:rPr lang="en-US" b="1" dirty="0" smtClean="0"/>
              <a:t>apart </a:t>
            </a:r>
            <a:r>
              <a:rPr lang="en-US" b="1" dirty="0" smtClean="0"/>
              <a:t>occur less frequently then would be expected by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chance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0" y="1142146"/>
            <a:ext cx="5760720" cy="52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09" y="1189771"/>
            <a:ext cx="5303520" cy="479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25520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/>
                <a:gridCol w="947503"/>
                <a:gridCol w="1018374"/>
                <a:gridCol w="1018374"/>
                <a:gridCol w="1018374"/>
                <a:gridCol w="10183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smtClean="0">
                          <a:effectLst/>
                        </a:rPr>
                        <a:t>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725150" y="2962275"/>
            <a:ext cx="476250" cy="756988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09" y="1189771"/>
            <a:ext cx="5303520" cy="479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2875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/>
                <a:gridCol w="947503"/>
                <a:gridCol w="1018374"/>
                <a:gridCol w="1018374"/>
                <a:gridCol w="1018374"/>
                <a:gridCol w="10183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</a:t>
                      </a:r>
                      <a:r>
                        <a:rPr lang="en-US" sz="1400" u="none" strike="noStrike" dirty="0" smtClean="0">
                          <a:effectLst/>
                        </a:rPr>
                        <a:t>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725150" y="3345873"/>
            <a:ext cx="476250" cy="373390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9495" y="3055610"/>
            <a:ext cx="476250" cy="373390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Advantages and Disadvantages of Ordination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0186" y="1760221"/>
            <a:ext cx="895764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Reduce complex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Visualize multidimensional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Develop hypotheses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Easily applied through statistical packages (e.g.: R, SAS, Primer)</a:t>
            </a:r>
          </a:p>
          <a:p>
            <a:endParaRPr lang="en-US" sz="2400" dirty="0"/>
          </a:p>
          <a:p>
            <a:r>
              <a:rPr lang="en-US" sz="2400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Relies </a:t>
            </a:r>
            <a:r>
              <a:rPr lang="en-US" sz="2400" dirty="0"/>
              <a:t>heavily on matrix algebra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Principal axes are </a:t>
            </a:r>
            <a:r>
              <a:rPr lang="en-US" sz="2400" dirty="0" smtClean="0"/>
              <a:t>rescaled, </a:t>
            </a:r>
            <a:r>
              <a:rPr lang="en-US" sz="2400" dirty="0"/>
              <a:t>so scores are interpretable only relative </a:t>
            </a:r>
          </a:p>
          <a:p>
            <a:r>
              <a:rPr lang="en-US" sz="2400" dirty="0"/>
              <a:t>    to one another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of Ordination Techniques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2042"/>
              </p:ext>
            </p:extLst>
          </p:nvPr>
        </p:nvGraphicFramePr>
        <p:xfrm>
          <a:off x="1823656" y="2319020"/>
          <a:ext cx="830419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2081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Technique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Data</a:t>
                      </a:r>
                      <a:r>
                        <a:rPr lang="en-US" sz="2400" u="sng" baseline="0" dirty="0" smtClean="0"/>
                        <a:t> Matrix</a:t>
                      </a:r>
                      <a:endParaRPr lang="en-US" sz="24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Metric</a:t>
                      </a:r>
                      <a:endParaRPr lang="en-US" sz="24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Mapping</a:t>
                      </a:r>
                      <a:endParaRPr lang="en-US" sz="24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Covariance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Euclidean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PCoA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Distance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NMDS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Distance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Nonlinear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Raw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Chi-square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Unimodal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of Ordination Techniques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46429"/>
              </p:ext>
            </p:extLst>
          </p:nvPr>
        </p:nvGraphicFramePr>
        <p:xfrm>
          <a:off x="1823656" y="1491706"/>
          <a:ext cx="8871352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68393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Technique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/>
                        <a:t>When to use</a:t>
                      </a:r>
                      <a:endParaRPr lang="en-US" sz="24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PCA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Data reduction </a:t>
                      </a:r>
                      <a:r>
                        <a:rPr lang="en-US" sz="2400" dirty="0" smtClean="0"/>
                        <a:t>with </a:t>
                      </a:r>
                      <a:r>
                        <a:rPr lang="en-US" sz="2400" b="1" dirty="0" smtClean="0"/>
                        <a:t>continuous data; </a:t>
                      </a:r>
                      <a:r>
                        <a:rPr lang="en-US" sz="2400" dirty="0" smtClean="0"/>
                        <a:t>when </a:t>
                      </a:r>
                      <a:r>
                        <a:rPr lang="en-US" sz="2400" b="1" dirty="0" smtClean="0"/>
                        <a:t>linear model</a:t>
                      </a:r>
                      <a:r>
                        <a:rPr lang="en-US" sz="2400" dirty="0" smtClean="0"/>
                        <a:t> is appropriate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PCoA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When Euclidean metric and linear mapping are desirable, but</a:t>
                      </a:r>
                      <a:r>
                        <a:rPr lang="en-US" sz="2400" baseline="0" dirty="0" smtClean="0"/>
                        <a:t> PCA assumptions are not met (e.g. binary data)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NMDS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When other models are not suitable; most flexible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/>
                        <a:t>Unimodal</a:t>
                      </a:r>
                      <a:r>
                        <a:rPr lang="en-US" sz="2400" dirty="0" smtClean="0"/>
                        <a:t> assumption (i.e. long gradients); count and categorical data.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Hawaiian Island Avifauna</a:t>
            </a:r>
            <a:endParaRPr lang="en-US" dirty="0"/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232410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012708_Maui_0396_8x10Sha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00200"/>
            <a:ext cx="2143283" cy="1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</p:spTree>
    <p:extLst>
      <p:ext uri="{BB962C8B-B14F-4D97-AF65-F5344CB8AC3E}">
        <p14:creationId xmlns:p14="http://schemas.microsoft.com/office/powerpoint/2010/main" val="3374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0201" y="1295400"/>
          <a:ext cx="8610599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/>
                <a:gridCol w="466308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  <a:gridCol w="602491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Species Id#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8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9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10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Kauai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Oahu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Molokai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Lanai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Maui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Hawaii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Hawaiian Island Avifauna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4191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76601" y="4686302"/>
          <a:ext cx="5715003" cy="179069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/>
                <a:gridCol w="816429"/>
                <a:gridCol w="816429"/>
                <a:gridCol w="816429"/>
                <a:gridCol w="816429"/>
                <a:gridCol w="816429"/>
                <a:gridCol w="816429"/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Oahu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0.310924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0.456522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0.391304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Oahu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0.310924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0.443299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0.178082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0.456522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0.443299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0.178082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0.214286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0.354839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0.214286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0.391304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0.354839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3034" y="3686145"/>
            <a:ext cx="271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Sørensens’s</a:t>
            </a:r>
            <a:r>
              <a:rPr lang="en-US" sz="2000" dirty="0"/>
              <a:t> dissimilarity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0801" y="14478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8421" y="17334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8898" y="29831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14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Coordinates (Scaled Eigenvectors)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9611"/>
              </p:ext>
            </p:extLst>
          </p:nvPr>
        </p:nvGraphicFramePr>
        <p:xfrm>
          <a:off x="3067291" y="2646504"/>
          <a:ext cx="5679312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52"/>
                <a:gridCol w="946552"/>
                <a:gridCol w="946552"/>
                <a:gridCol w="946552"/>
                <a:gridCol w="946552"/>
                <a:gridCol w="94655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Kauai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Oahu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Molokai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Lanai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Maui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Hawaii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9703" y="2188029"/>
            <a:ext cx="14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PCoA</a:t>
            </a:r>
            <a:r>
              <a:rPr lang="en-US" sz="2400" dirty="0" smtClean="0"/>
              <a:t> Axes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98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Eigenvalues - variance explained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67234"/>
              </p:ext>
            </p:extLst>
          </p:nvPr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/>
                <a:gridCol w="1232323"/>
                <a:gridCol w="1197610"/>
                <a:gridCol w="14232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smtClean="0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Scree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6" y="1143657"/>
            <a:ext cx="5671592" cy="56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16867</TotalTime>
  <Words>2247</Words>
  <Application>Microsoft Office PowerPoint</Application>
  <PresentationFormat>Widescreen</PresentationFormat>
  <Paragraphs>1092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Office Theme</vt:lpstr>
      <vt:lpstr>Ordination II</vt:lpstr>
      <vt:lpstr>PowerPoint Presentation</vt:lpstr>
      <vt:lpstr>Principal Coordinates Analysis (PCoA)</vt:lpstr>
      <vt:lpstr>PCoA procedure</vt:lpstr>
      <vt:lpstr>Hawaiian Island Avifauna</vt:lpstr>
      <vt:lpstr>Hawaiian Island Avifauna</vt:lpstr>
      <vt:lpstr>Principal Coordinates (Scaled Eigenvectors)</vt:lpstr>
      <vt:lpstr>Eigenvalues - variance explained</vt:lpstr>
      <vt:lpstr>Scree Plot</vt:lpstr>
      <vt:lpstr>Eigenvalues - variance explained</vt:lpstr>
      <vt:lpstr>PowerPoint Presentation</vt:lpstr>
      <vt:lpstr>PowerPoint Presentation</vt:lpstr>
      <vt:lpstr>Non-Metric Multidimensional Scaling (NMDS)</vt:lpstr>
      <vt:lpstr>NMDS Procedure</vt:lpstr>
      <vt:lpstr>PowerPoint Presentation</vt:lpstr>
      <vt:lpstr>NMDS Procedure</vt:lpstr>
      <vt:lpstr>PowerPoint Presentation</vt:lpstr>
      <vt:lpstr>Calculate New Distances "δ" _ij and Rank</vt:lpstr>
      <vt:lpstr>NMDS Procedure</vt:lpstr>
      <vt:lpstr>NMDS  Regression Table</vt:lpstr>
      <vt:lpstr>PowerPoint Presentation</vt:lpstr>
      <vt:lpstr>NMDS Procedure</vt:lpstr>
      <vt:lpstr>Goodness of fit - Stress</vt:lpstr>
      <vt:lpstr>Goodness of fit - Stress</vt:lpstr>
      <vt:lpstr>NMDS Procedure</vt:lpstr>
      <vt:lpstr>PowerPoint Presentation</vt:lpstr>
      <vt:lpstr>NMDS Procedure</vt:lpstr>
      <vt:lpstr>Hawaiian Island Avifauna:  Past and Present</vt:lpstr>
      <vt:lpstr>NMDS – Hawaiian Avifauna</vt:lpstr>
      <vt:lpstr>PowerPoint Presentation</vt:lpstr>
      <vt:lpstr>Linear and Non-Linear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Singular Value Decomposition (Eigenanalysis)</vt:lpstr>
      <vt:lpstr>PowerPoint Presentation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Advantages and Disadvantages of Ordination</vt:lpstr>
      <vt:lpstr>Comparison of Ordination Techniques</vt:lpstr>
      <vt:lpstr>Comparison of Ordination Techniques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Ben Baiser</cp:lastModifiedBy>
  <cp:revision>108</cp:revision>
  <dcterms:created xsi:type="dcterms:W3CDTF">2014-01-01T20:04:09Z</dcterms:created>
  <dcterms:modified xsi:type="dcterms:W3CDTF">2016-09-13T02:42:44Z</dcterms:modified>
</cp:coreProperties>
</file>