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57" r:id="rId3"/>
    <p:sldId id="259" r:id="rId4"/>
    <p:sldId id="258" r:id="rId5"/>
    <p:sldId id="264" r:id="rId6"/>
    <p:sldId id="261" r:id="rId7"/>
    <p:sldId id="263" r:id="rId8"/>
    <p:sldId id="288" r:id="rId9"/>
    <p:sldId id="290" r:id="rId10"/>
    <p:sldId id="291" r:id="rId11"/>
    <p:sldId id="294" r:id="rId12"/>
    <p:sldId id="302" r:id="rId13"/>
    <p:sldId id="293" r:id="rId14"/>
    <p:sldId id="265" r:id="rId15"/>
    <p:sldId id="268" r:id="rId16"/>
    <p:sldId id="267" r:id="rId17"/>
    <p:sldId id="266" r:id="rId18"/>
    <p:sldId id="271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5" r:id="rId37"/>
    <p:sldId id="297" r:id="rId38"/>
    <p:sldId id="298" r:id="rId39"/>
    <p:sldId id="299" r:id="rId40"/>
    <p:sldId id="3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15" y="77"/>
      </p:cViewPr>
      <p:guideLst>
        <p:guide orient="horz" pos="2160"/>
        <p:guide pos="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9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9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9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1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3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3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1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2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8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CA71B-FCC0-426C-8F17-41C5D973D87B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6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208" y="1990467"/>
            <a:ext cx="9144000" cy="2387600"/>
          </a:xfrm>
        </p:spPr>
        <p:txBody>
          <a:bodyPr/>
          <a:lstStyle/>
          <a:p>
            <a:r>
              <a:rPr lang="en-US" dirty="0" smtClean="0"/>
              <a:t>Cluster Analysis </a:t>
            </a: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2" y="763183"/>
            <a:ext cx="2220290" cy="2261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160" b="20970"/>
          <a:stretch/>
        </p:blipFill>
        <p:spPr>
          <a:xfrm>
            <a:off x="8524892" y="621819"/>
            <a:ext cx="3194449" cy="272005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156817" y="4329213"/>
            <a:ext cx="5802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analysis overview, K-means clustering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9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Cluster Techniques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301" b="-1"/>
          <a:stretch/>
        </p:blipFill>
        <p:spPr>
          <a:xfrm>
            <a:off x="2207197" y="1807994"/>
            <a:ext cx="9146603" cy="32420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63523" y="2963119"/>
            <a:ext cx="8090705" cy="798034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6" y="-35250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Agglomerative vs. Divisive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939903" y="782476"/>
            <a:ext cx="9160191" cy="2695711"/>
            <a:chOff x="939903" y="1037121"/>
            <a:chExt cx="9160191" cy="2695711"/>
          </a:xfrm>
        </p:grpSpPr>
        <p:sp>
          <p:nvSpPr>
            <p:cNvPr id="3" name="Rectangle 2"/>
            <p:cNvSpPr/>
            <p:nvPr/>
          </p:nvSpPr>
          <p:spPr>
            <a:xfrm>
              <a:off x="3287210" y="1388962"/>
              <a:ext cx="5312780" cy="20400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83037" y="108908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 = 0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08112" y="335964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 = 4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7157" y="10910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 =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02232" y="3361573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 = 3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0923" y="1091007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 = 2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5998" y="336157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 = 2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75043" y="10929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 =3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00118" y="33635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 = 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69164" y="1083288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 =4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94239" y="3353856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 = 0</a:t>
              </a:r>
              <a:endParaRPr lang="en-US" dirty="0"/>
            </a:p>
          </p:txBody>
        </p:sp>
        <p:sp>
          <p:nvSpPr>
            <p:cNvPr id="17" name="Flowchart: Connector 16"/>
            <p:cNvSpPr>
              <a:spLocks noChangeAspect="1"/>
            </p:cNvSpPr>
            <p:nvPr/>
          </p:nvSpPr>
          <p:spPr>
            <a:xfrm>
              <a:off x="3475295" y="2218987"/>
              <a:ext cx="233446" cy="23344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lowchart: Connector 17"/>
            <p:cNvSpPr>
              <a:spLocks noChangeAspect="1"/>
            </p:cNvSpPr>
            <p:nvPr/>
          </p:nvSpPr>
          <p:spPr>
            <a:xfrm>
              <a:off x="3460787" y="1863521"/>
              <a:ext cx="233446" cy="23344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lowchart: Connector 18"/>
            <p:cNvSpPr>
              <a:spLocks noChangeAspect="1"/>
            </p:cNvSpPr>
            <p:nvPr/>
          </p:nvSpPr>
          <p:spPr>
            <a:xfrm>
              <a:off x="3452187" y="1460332"/>
              <a:ext cx="233446" cy="23344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Connector 19"/>
            <p:cNvSpPr>
              <a:spLocks noChangeAspect="1"/>
            </p:cNvSpPr>
            <p:nvPr/>
          </p:nvSpPr>
          <p:spPr>
            <a:xfrm>
              <a:off x="3500370" y="2984845"/>
              <a:ext cx="233446" cy="23344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3485862" y="2583081"/>
              <a:ext cx="233446" cy="23344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708741" y="1589060"/>
              <a:ext cx="805386" cy="11795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8" idx="6"/>
            </p:cNvCxnSpPr>
            <p:nvPr/>
          </p:nvCxnSpPr>
          <p:spPr>
            <a:xfrm flipV="1">
              <a:off x="3694233" y="1808360"/>
              <a:ext cx="819894" cy="17188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514127" y="1472784"/>
              <a:ext cx="299922" cy="552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0" name="Straight Connector 29"/>
            <p:cNvCxnSpPr>
              <a:endCxn id="39" idx="2"/>
            </p:cNvCxnSpPr>
            <p:nvPr/>
          </p:nvCxnSpPr>
          <p:spPr>
            <a:xfrm>
              <a:off x="3719308" y="2316313"/>
              <a:ext cx="3228868" cy="24419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36" idx="2"/>
            </p:cNvCxnSpPr>
            <p:nvPr/>
          </p:nvCxnSpPr>
          <p:spPr>
            <a:xfrm>
              <a:off x="3719308" y="2699804"/>
              <a:ext cx="1931073" cy="16229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36" idx="2"/>
            </p:cNvCxnSpPr>
            <p:nvPr/>
          </p:nvCxnSpPr>
          <p:spPr>
            <a:xfrm flipV="1">
              <a:off x="3719308" y="2862097"/>
              <a:ext cx="1931073" cy="26667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5650381" y="2585878"/>
              <a:ext cx="299922" cy="552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948176" y="2177575"/>
              <a:ext cx="273473" cy="7658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1" name="Straight Connector 40"/>
            <p:cNvCxnSpPr>
              <a:stCxn id="36" idx="6"/>
              <a:endCxn id="39" idx="2"/>
            </p:cNvCxnSpPr>
            <p:nvPr/>
          </p:nvCxnSpPr>
          <p:spPr>
            <a:xfrm flipV="1">
              <a:off x="5950303" y="2560504"/>
              <a:ext cx="997873" cy="30159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8014056" y="1504528"/>
              <a:ext cx="324997" cy="1545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814049" y="1704528"/>
              <a:ext cx="3180190" cy="2757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45" idx="2"/>
            </p:cNvCxnSpPr>
            <p:nvPr/>
          </p:nvCxnSpPr>
          <p:spPr>
            <a:xfrm flipV="1">
              <a:off x="7221649" y="2277276"/>
              <a:ext cx="792407" cy="2762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287210" y="1388962"/>
              <a:ext cx="568317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2870522" y="3405218"/>
              <a:ext cx="5802660" cy="3438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939903" y="1037121"/>
              <a:ext cx="20438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/>
                <a:t>Agglomerative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927657" y="3101568"/>
              <a:ext cx="11724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Divisive</a:t>
              </a:r>
              <a:endParaRPr lang="en-US" sz="2400" b="1" u="sng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441491" y="3900321"/>
            <a:ext cx="59472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Agglomerative (bottom-up)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sample starts as its own singleton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At each time-step, merge 2 most similar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Stop when there is a single cluster of all samples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41491" y="5303048"/>
            <a:ext cx="8576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Divisive (top-down)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Start with all samples in the same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At each time-step, remove the “outsiders” from the least cohesive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Stop when each sample is in its own singleton cluster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99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Cluster Techniques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301" b="-1"/>
          <a:stretch/>
        </p:blipFill>
        <p:spPr>
          <a:xfrm>
            <a:off x="2207197" y="1807994"/>
            <a:ext cx="9146603" cy="32420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26201" y="3942833"/>
            <a:ext cx="8090705" cy="1107171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Cluster Techniques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301" b="-1"/>
          <a:stretch/>
        </p:blipFill>
        <p:spPr>
          <a:xfrm>
            <a:off x="2207197" y="1807994"/>
            <a:ext cx="9146603" cy="32420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63524" y="3854369"/>
            <a:ext cx="2338086" cy="1195635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5999" y="2963119"/>
            <a:ext cx="1832659" cy="76392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6362219" y="3494935"/>
            <a:ext cx="1300220" cy="1832657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01610" y="2963120"/>
            <a:ext cx="1678330" cy="76392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6546" y="1807993"/>
            <a:ext cx="2304661" cy="76392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61111" y="1817227"/>
            <a:ext cx="2040293" cy="76392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95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Non-hierarchical Clustering (NHC)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3747" y="1359908"/>
            <a:ext cx="1164825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NHC assigns each sample to a cluster, placing similar samples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Most straight-forward cluster technique. Main purpose is to </a:t>
            </a:r>
            <a:r>
              <a:rPr lang="en-US" sz="2400" b="1" dirty="0" smtClean="0"/>
              <a:t>maximize within-cluster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homogeneity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Allows for inference about a sample’s properties based on it’s cluster membership.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Main goal is to </a:t>
            </a:r>
            <a:r>
              <a:rPr lang="en-US" sz="2400" b="1" dirty="0" smtClean="0"/>
              <a:t>summarize redundant samples into fewer groups </a:t>
            </a:r>
            <a:r>
              <a:rPr lang="en-US" sz="2400" dirty="0" smtClean="0"/>
              <a:t>for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subsequent analysis.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Several algorithms, </a:t>
            </a:r>
            <a:r>
              <a:rPr lang="en-US" sz="2400" dirty="0" smtClean="0"/>
              <a:t>all with the </a:t>
            </a:r>
            <a:r>
              <a:rPr lang="en-US" sz="2400" b="1" dirty="0" smtClean="0"/>
              <a:t>single criterion </a:t>
            </a:r>
            <a:r>
              <a:rPr lang="en-US" sz="2400" dirty="0" smtClean="0"/>
              <a:t>of achieving </a:t>
            </a:r>
            <a:r>
              <a:rPr lang="en-US" sz="2400" b="1" dirty="0" smtClean="0"/>
              <a:t>within-cluster homogeneity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produce </a:t>
            </a:r>
            <a:r>
              <a:rPr lang="en-US" sz="2400" b="1" dirty="0" smtClean="0"/>
              <a:t>similar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04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35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Non-hierarchical Clustering: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K-means Clustering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9007" y="2240246"/>
            <a:ext cx="659398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Divisive</a:t>
            </a:r>
            <a:r>
              <a:rPr lang="en-US" sz="2400" dirty="0" smtClean="0"/>
              <a:t> clustering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Must </a:t>
            </a:r>
            <a:r>
              <a:rPr lang="en-US" sz="2400" b="1" dirty="0" smtClean="0"/>
              <a:t>specify</a:t>
            </a:r>
            <a:r>
              <a:rPr lang="en-US" sz="2400" dirty="0" smtClean="0"/>
              <a:t> the number of </a:t>
            </a:r>
            <a:r>
              <a:rPr lang="en-US" sz="2400" b="1" dirty="0" smtClean="0"/>
              <a:t>clusters </a:t>
            </a:r>
            <a:r>
              <a:rPr lang="en-US" sz="2400" b="1" i="1" dirty="0" smtClean="0"/>
              <a:t>apriori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cluster is assigned a centroid.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Iterative procedure </a:t>
            </a:r>
            <a:r>
              <a:rPr lang="en-US" sz="2400" dirty="0" smtClean="0"/>
              <a:t>assigning samples to clusters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in order to </a:t>
            </a:r>
            <a:r>
              <a:rPr lang="en-US" sz="2400" b="1" dirty="0" smtClean="0"/>
              <a:t>minimize within-cluster variability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78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654"/>
            <a:ext cx="10515600" cy="1325563"/>
          </a:xfrm>
        </p:spPr>
        <p:txBody>
          <a:bodyPr/>
          <a:lstStyle/>
          <a:p>
            <a:pPr algn="ctr"/>
            <a:r>
              <a:rPr lang="en-US" i="1" dirty="0" smtClean="0"/>
              <a:t>K-means</a:t>
            </a:r>
            <a:r>
              <a:rPr lang="en-US" dirty="0" smtClean="0"/>
              <a:t> Clustering Procedure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3766" y="1697870"/>
            <a:ext cx="95244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1) Selects </a:t>
            </a:r>
            <a:r>
              <a:rPr lang="en-US" sz="2400" i="1" dirty="0"/>
              <a:t>K</a:t>
            </a:r>
            <a:r>
              <a:rPr lang="en-US" sz="2400" dirty="0"/>
              <a:t> centroids (</a:t>
            </a:r>
            <a:r>
              <a:rPr lang="en-US" sz="2400" i="1" dirty="0"/>
              <a:t>K</a:t>
            </a:r>
            <a:r>
              <a:rPr lang="en-US" sz="2400" dirty="0"/>
              <a:t> rows chosen at random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2) Assigns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each data point to its closest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centroid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3) Recalculates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centroids as the average of all data points 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in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 cluster (i.e., the centroids are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-length mean vectors, where 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the number of variables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4) Assigns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data points to their closest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centroids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5) Continues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steps 3 and 4 until the observations are not reassigned 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or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maximum number of iterations (R uses 10 as a default) is reached.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16614"/>
              </p:ext>
            </p:extLst>
          </p:nvPr>
        </p:nvGraphicFramePr>
        <p:xfrm>
          <a:off x="2979758" y="2555111"/>
          <a:ext cx="6232483" cy="2529688"/>
        </p:xfrm>
        <a:graphic>
          <a:graphicData uri="http://schemas.openxmlformats.org/drawingml/2006/table">
            <a:tbl>
              <a:tblPr/>
              <a:tblGrid>
                <a:gridCol w="698562"/>
                <a:gridCol w="643987"/>
                <a:gridCol w="698562"/>
                <a:gridCol w="698562"/>
                <a:gridCol w="698562"/>
                <a:gridCol w="698562"/>
                <a:gridCol w="698562"/>
                <a:gridCol w="698562"/>
                <a:gridCol w="698562"/>
              </a:tblGrid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Pitcher ID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Site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Omn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-4.52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38200" y="21465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 smtClean="0"/>
              <a:t>K-means</a:t>
            </a:r>
            <a:r>
              <a:rPr lang="en-US" dirty="0" smtClean="0"/>
              <a:t> Clustering Procedure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5053" y="1355551"/>
            <a:ext cx="6242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1) Selects </a:t>
            </a:r>
            <a:r>
              <a:rPr lang="en-US" sz="2400" i="1" dirty="0"/>
              <a:t>K</a:t>
            </a:r>
            <a:r>
              <a:rPr lang="en-US" sz="2400" dirty="0"/>
              <a:t> centroids (</a:t>
            </a:r>
            <a:r>
              <a:rPr lang="en-US" sz="2400" i="1" dirty="0"/>
              <a:t>K</a:t>
            </a:r>
            <a:r>
              <a:rPr lang="en-US" sz="2400" dirty="0"/>
              <a:t> rows chosen at random)</a:t>
            </a:r>
          </a:p>
        </p:txBody>
      </p:sp>
    </p:spTree>
    <p:extLst>
      <p:ext uri="{BB962C8B-B14F-4D97-AF65-F5344CB8AC3E}">
        <p14:creationId xmlns:p14="http://schemas.microsoft.com/office/powerpoint/2010/main" val="39914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654"/>
            <a:ext cx="10515600" cy="1325563"/>
          </a:xfrm>
        </p:spPr>
        <p:txBody>
          <a:bodyPr/>
          <a:lstStyle/>
          <a:p>
            <a:pPr algn="ctr"/>
            <a:r>
              <a:rPr lang="en-US" i="1" dirty="0" smtClean="0"/>
              <a:t>K-means</a:t>
            </a:r>
            <a:r>
              <a:rPr lang="en-US" dirty="0" smtClean="0"/>
              <a:t> Clustering Procedure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3766" y="1697870"/>
            <a:ext cx="95244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1) Selects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K centroids (K rows chosen at random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2) Assigns </a:t>
            </a:r>
            <a:r>
              <a:rPr lang="en-US" sz="2400" dirty="0"/>
              <a:t>each data point to its closest </a:t>
            </a:r>
            <a:r>
              <a:rPr lang="en-US" sz="2400" dirty="0" smtClean="0"/>
              <a:t>centroid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3) Recalculates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centroids as the average of all data points 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in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 cluster (i.e., the centroids are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-length mean vectors, where 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the number of variables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4) Assigns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data points to their closest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centroids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5) Continues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steps 3 and 4 until the observations are not reassigned 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or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maximum number of iterations (R uses 10 as a default) is reached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1465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 smtClean="0"/>
              <a:t>K-means</a:t>
            </a:r>
            <a:r>
              <a:rPr lang="en-US" dirty="0" smtClean="0"/>
              <a:t> Clustering Procedure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2297" y="1355551"/>
            <a:ext cx="6154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2) Assigns each data point to its closest centroid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4541" y="38080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7211" y="3705828"/>
            <a:ext cx="54854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26689" y="4435033"/>
            <a:ext cx="63511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6689" y="322167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69090" y="527906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70888" y="399273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4445" y="476394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69090" y="3591002"/>
            <a:ext cx="0" cy="7710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87171" y="4135355"/>
            <a:ext cx="510267" cy="3903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676172" y="4948613"/>
            <a:ext cx="224481" cy="369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268801" y="4177403"/>
            <a:ext cx="102684" cy="637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756981" y="3890494"/>
            <a:ext cx="413595" cy="184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453" y="871756"/>
            <a:ext cx="3153547" cy="2436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 Analysis vs. Ordination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9951" y="2476391"/>
            <a:ext cx="56950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Ordination</a:t>
            </a:r>
            <a:r>
              <a:rPr lang="en-US" sz="2400" dirty="0" smtClean="0"/>
              <a:t> focuses on </a:t>
            </a:r>
            <a:r>
              <a:rPr lang="en-US" sz="2400" b="1" dirty="0" smtClean="0"/>
              <a:t>data reduction </a:t>
            </a:r>
            <a:r>
              <a:rPr lang="en-US" sz="2400" dirty="0" smtClean="0"/>
              <a:t>to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discover </a:t>
            </a:r>
            <a:r>
              <a:rPr lang="en-US" sz="2400" b="1" dirty="0" smtClean="0"/>
              <a:t>new gradients </a:t>
            </a:r>
            <a:r>
              <a:rPr lang="en-US" sz="2400" dirty="0" smtClean="0"/>
              <a:t>(axes) of variation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in a multivariate data set.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Cluster Analysis </a:t>
            </a:r>
            <a:r>
              <a:rPr lang="en-US" sz="2400" dirty="0" smtClean="0"/>
              <a:t>seeks to </a:t>
            </a:r>
            <a:r>
              <a:rPr lang="en-US" sz="2400" b="1" dirty="0" smtClean="0"/>
              <a:t>find “groups”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Can complement one another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6" y="1354238"/>
            <a:ext cx="2836789" cy="2483131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776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654"/>
            <a:ext cx="10515600" cy="1325563"/>
          </a:xfrm>
        </p:spPr>
        <p:txBody>
          <a:bodyPr/>
          <a:lstStyle/>
          <a:p>
            <a:pPr algn="ctr"/>
            <a:r>
              <a:rPr lang="en-US" i="1" dirty="0" smtClean="0"/>
              <a:t>K-means</a:t>
            </a:r>
            <a:r>
              <a:rPr lang="en-US" dirty="0" smtClean="0"/>
              <a:t> Clustering Procedure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3766" y="1697870"/>
            <a:ext cx="95244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1) Selects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centroids (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rows chosen at random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2) Assigns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each data point to its closest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centroid</a:t>
            </a:r>
          </a:p>
          <a:p>
            <a:endParaRPr lang="en-US" sz="2400" dirty="0"/>
          </a:p>
          <a:p>
            <a:r>
              <a:rPr lang="en-US" sz="2400" dirty="0" smtClean="0"/>
              <a:t>3) Recalculates </a:t>
            </a:r>
            <a:r>
              <a:rPr lang="en-US" sz="2400" dirty="0"/>
              <a:t>the centroids as the average of all data points </a:t>
            </a:r>
            <a:endParaRPr lang="en-US" sz="2400" dirty="0" smtClean="0"/>
          </a:p>
          <a:p>
            <a:r>
              <a:rPr lang="en-US" sz="2400" dirty="0" smtClean="0"/>
              <a:t>     in </a:t>
            </a:r>
            <a:r>
              <a:rPr lang="en-US" sz="2400" dirty="0"/>
              <a:t>a cluster (i.e., the centroids are </a:t>
            </a:r>
            <a:r>
              <a:rPr lang="en-US" sz="2400" i="1" dirty="0"/>
              <a:t>p</a:t>
            </a:r>
            <a:r>
              <a:rPr lang="en-US" sz="2400" dirty="0"/>
              <a:t>-length mean vectors, where </a:t>
            </a:r>
            <a:endParaRPr lang="en-US" sz="2400" dirty="0" smtClean="0"/>
          </a:p>
          <a:p>
            <a:r>
              <a:rPr lang="en-US" sz="2400" dirty="0" smtClean="0"/>
              <a:t>     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/>
              <a:t>is the number of variables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4) Assigns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data points to their closest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centroids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5) Continues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steps 3 and 4 until the observations are not reassigned 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or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maximum number of iterations (R uses 10 as a default) is reached.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1465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 smtClean="0"/>
              <a:t>K-means</a:t>
            </a:r>
            <a:r>
              <a:rPr lang="en-US" dirty="0" smtClean="0"/>
              <a:t> Clustering Procedure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4047" y="1249454"/>
            <a:ext cx="78497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3) </a:t>
            </a:r>
            <a:r>
              <a:rPr lang="en-US" sz="2400" dirty="0"/>
              <a:t>Recalculates the centroids as the average of all data points </a:t>
            </a:r>
          </a:p>
          <a:p>
            <a:r>
              <a:rPr lang="en-US" sz="2400" dirty="0"/>
              <a:t>     in a cluster 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4541" y="38080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7211" y="37058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07880" y="432318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6689" y="322167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69090" y="527906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70888" y="399273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4445" y="476394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26689" y="4075160"/>
            <a:ext cx="293931" cy="259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314541" y="3135946"/>
            <a:ext cx="2403353" cy="251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411660" y="4227560"/>
            <a:ext cx="293931" cy="259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795068" y="3432040"/>
            <a:ext cx="1608952" cy="1850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654"/>
            <a:ext cx="10515600" cy="1325563"/>
          </a:xfrm>
        </p:spPr>
        <p:txBody>
          <a:bodyPr/>
          <a:lstStyle/>
          <a:p>
            <a:pPr algn="ctr"/>
            <a:r>
              <a:rPr lang="en-US" i="1" dirty="0" smtClean="0"/>
              <a:t>K-means</a:t>
            </a:r>
            <a:r>
              <a:rPr lang="en-US" dirty="0" smtClean="0"/>
              <a:t> Clustering Procedure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3766" y="1697870"/>
            <a:ext cx="95244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1) Selects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centroids (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rows chosen at random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2) Assigns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each data point to its closest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centroid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3) Recalculates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centroids as the average of all data points 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in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 cluster (i.e., the centroids are p-length mean vectors, where 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p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the number of variables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4) Assigns </a:t>
            </a:r>
            <a:r>
              <a:rPr lang="en-US" sz="2400" dirty="0"/>
              <a:t>data points to their closest </a:t>
            </a:r>
            <a:r>
              <a:rPr lang="en-US" sz="2400" dirty="0" smtClean="0"/>
              <a:t>centroids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5) Continues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steps 3 and 4 until the observations are not reassigned 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or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maximum number of iterations (R uses 10 as a default) is reached.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1465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 smtClean="0"/>
              <a:t>K-means</a:t>
            </a:r>
            <a:r>
              <a:rPr lang="en-US" dirty="0" smtClean="0"/>
              <a:t> Clustering Procedure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2297" y="1355551"/>
            <a:ext cx="6035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4) Assigns data points to their closest centroids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902459" y="2835797"/>
            <a:ext cx="6658230" cy="2986269"/>
            <a:chOff x="2902459" y="2835797"/>
            <a:chExt cx="6658230" cy="2986269"/>
          </a:xfrm>
        </p:grpSpPr>
        <p:sp>
          <p:nvSpPr>
            <p:cNvPr id="5" name="Rectangle 4"/>
            <p:cNvSpPr/>
            <p:nvPr/>
          </p:nvSpPr>
          <p:spPr>
            <a:xfrm>
              <a:off x="2902459" y="2835797"/>
              <a:ext cx="6658230" cy="298626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4541" y="3805186"/>
              <a:ext cx="426100" cy="37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97211" y="3702943"/>
              <a:ext cx="545702" cy="37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ALA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07880" y="4320303"/>
              <a:ext cx="631815" cy="37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SUM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26689" y="3218785"/>
              <a:ext cx="590353" cy="37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69091" y="5276179"/>
              <a:ext cx="582380" cy="37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SLM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70888" y="3989852"/>
              <a:ext cx="430885" cy="37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BC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14446" y="4761062"/>
              <a:ext cx="550486" cy="37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WIS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226690" y="4073136"/>
              <a:ext cx="292406" cy="2610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314542" y="3116317"/>
              <a:ext cx="2390884" cy="25320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7411661" y="4225536"/>
              <a:ext cx="292406" cy="2610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795068" y="3417586"/>
              <a:ext cx="1600605" cy="18645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433104" y="3591002"/>
              <a:ext cx="135986" cy="4017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</p:cNvCxnSpPr>
            <p:nvPr/>
          </p:nvCxnSpPr>
          <p:spPr>
            <a:xfrm>
              <a:off x="3740641" y="3991295"/>
              <a:ext cx="486048" cy="18610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4569090" y="4486585"/>
              <a:ext cx="331564" cy="83136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268801" y="4507855"/>
              <a:ext cx="142859" cy="3068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1"/>
            </p:cNvCxnSpPr>
            <p:nvPr/>
          </p:nvCxnSpPr>
          <p:spPr>
            <a:xfrm flipH="1">
              <a:off x="7705592" y="4175961"/>
              <a:ext cx="265296" cy="51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4619310" y="4214121"/>
              <a:ext cx="439931" cy="1780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10903" y="3950197"/>
              <a:ext cx="111425" cy="23415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91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1465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 smtClean="0"/>
              <a:t>K-means</a:t>
            </a:r>
            <a:r>
              <a:rPr lang="en-US" dirty="0" smtClean="0"/>
              <a:t> Clustering Procedure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2297" y="1355551"/>
            <a:ext cx="6035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4) Assigns data points to their closest centroids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4541" y="38080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7211" y="37058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07880" y="432318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6689" y="322167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6354" y="519685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70888" y="399273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4445" y="476394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26689" y="4075160"/>
            <a:ext cx="293931" cy="259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314541" y="3135946"/>
            <a:ext cx="2403353" cy="251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411660" y="4227560"/>
            <a:ext cx="293931" cy="259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795068" y="3432040"/>
            <a:ext cx="1608952" cy="1850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433104" y="3591002"/>
            <a:ext cx="135986" cy="4017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>
            <a:off x="3742863" y="3992737"/>
            <a:ext cx="483826" cy="1846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534415" y="4418973"/>
            <a:ext cx="1181381" cy="854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268801" y="4507854"/>
            <a:ext cx="142859" cy="306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1"/>
          </p:cNvCxnSpPr>
          <p:nvPr/>
        </p:nvCxnSpPr>
        <p:spPr>
          <a:xfrm flipH="1">
            <a:off x="7705591" y="4177403"/>
            <a:ext cx="265297" cy="501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619309" y="4214120"/>
            <a:ext cx="439931" cy="1780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410903" y="3950197"/>
            <a:ext cx="111425" cy="2341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</p:cNvCxnSpPr>
          <p:nvPr/>
        </p:nvCxnSpPr>
        <p:spPr>
          <a:xfrm flipV="1">
            <a:off x="6231771" y="4428432"/>
            <a:ext cx="1077174" cy="953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79944" y="471700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30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1465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 smtClean="0"/>
              <a:t>K-means</a:t>
            </a:r>
            <a:r>
              <a:rPr lang="en-US" dirty="0" smtClean="0"/>
              <a:t> Clustering Procedure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2297" y="1355551"/>
            <a:ext cx="6035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4) Assigns data points to their closest centroids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4541" y="38080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7211" y="37058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07880" y="432318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6689" y="322167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6354" y="519685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70888" y="399273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4445" y="476394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26689" y="4075160"/>
            <a:ext cx="293931" cy="259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314541" y="3135946"/>
            <a:ext cx="2331813" cy="1628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411660" y="4227560"/>
            <a:ext cx="293931" cy="259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 rot="19766332">
            <a:off x="5476585" y="3860649"/>
            <a:ext cx="3308912" cy="1603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654"/>
            <a:ext cx="10515600" cy="1325563"/>
          </a:xfrm>
        </p:spPr>
        <p:txBody>
          <a:bodyPr/>
          <a:lstStyle/>
          <a:p>
            <a:pPr algn="ctr"/>
            <a:r>
              <a:rPr lang="en-US" i="1" dirty="0" smtClean="0"/>
              <a:t>K-means</a:t>
            </a:r>
            <a:r>
              <a:rPr lang="en-US" dirty="0" smtClean="0"/>
              <a:t> Clustering Procedure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3766" y="1697870"/>
            <a:ext cx="95244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1) Selects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centroids (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rows chosen at random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2) Assigns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each data point to its closest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centroid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3) Recalculates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 centroids as the average of all data points 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in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 cluster (i.e., the centroids are p-length mean vectors, where 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 p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the number of variables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4) Assigns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data points to their closest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centroids</a:t>
            </a:r>
          </a:p>
          <a:p>
            <a:endParaRPr lang="en-US" sz="2400" dirty="0"/>
          </a:p>
          <a:p>
            <a:r>
              <a:rPr lang="en-US" sz="2400" dirty="0" smtClean="0"/>
              <a:t>5) Continues </a:t>
            </a:r>
            <a:r>
              <a:rPr lang="en-US" sz="2400" dirty="0"/>
              <a:t>steps 3 and 4 until the observations are not reassigned </a:t>
            </a:r>
            <a:endParaRPr lang="en-US" sz="2400" dirty="0" smtClean="0"/>
          </a:p>
          <a:p>
            <a:r>
              <a:rPr lang="en-US" sz="2400" dirty="0" smtClean="0"/>
              <a:t>     or </a:t>
            </a:r>
            <a:r>
              <a:rPr lang="en-US" sz="2400" dirty="0"/>
              <a:t>the maximum number of iterations (R uses 10 as a default) is reached.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9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on assigning samples to clusters…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81154" y="1753923"/>
            <a:ext cx="745646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Algorithm by Hartigan and Wong (1979) places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samples into clusters by minimizing the sum of squares.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Several different algorithms available for </a:t>
            </a:r>
            <a:r>
              <a:rPr lang="en-US" sz="2400" i="1" dirty="0" smtClean="0"/>
              <a:t>k-means</a:t>
            </a:r>
            <a:r>
              <a:rPr lang="en-US" sz="2400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73882" y="3118754"/>
                <a:ext cx="2688941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l-GR" sz="2400" i="1" dirty="0" smtClean="0">
                                                  <a:latin typeface="Cambria Math" panose="02040503050406030204" pitchFamily="18" charset="0"/>
                                                  <a:cs typeface="Times New Roman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cs typeface="Times New Roman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882" y="3118754"/>
                <a:ext cx="2688941" cy="11423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0587" y="3429000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SS(k)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K-means</a:t>
            </a:r>
            <a:r>
              <a:rPr lang="en-US" b="1" dirty="0" smtClean="0"/>
              <a:t>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Shell morphology of </a:t>
            </a:r>
            <a:r>
              <a:rPr lang="en-US" sz="3200" i="1" dirty="0" smtClean="0"/>
              <a:t>Littoraria angulifera</a:t>
            </a:r>
            <a:r>
              <a:rPr lang="en-US" sz="3200" dirty="0" smtClean="0"/>
              <a:t> </a:t>
            </a:r>
            <a:endParaRPr lang="en-US" sz="3200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18812"/>
              </p:ext>
            </p:extLst>
          </p:nvPr>
        </p:nvGraphicFramePr>
        <p:xfrm>
          <a:off x="3622876" y="2506522"/>
          <a:ext cx="5405376" cy="2533650"/>
        </p:xfrm>
        <a:graphic>
          <a:graphicData uri="http://schemas.openxmlformats.org/drawingml/2006/table">
            <a:tbl>
              <a:tblPr/>
              <a:tblGrid>
                <a:gridCol w="1096291"/>
                <a:gridCol w="1606397"/>
                <a:gridCol w="1351344"/>
                <a:gridCol w="135134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Proportionality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Circularity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SpireHeight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0" y="365125"/>
            <a:ext cx="2229962" cy="2221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010" y="230744"/>
            <a:ext cx="2220290" cy="2261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7675" y="6488668"/>
            <a:ext cx="254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Photos from jaxshells.org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126" y="12762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How many clusters?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838" y="365125"/>
            <a:ext cx="2151888" cy="2602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317" y="1389113"/>
            <a:ext cx="5178421" cy="5162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5939" y="2728485"/>
            <a:ext cx="3176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Scree plot </a:t>
            </a:r>
            <a:r>
              <a:rPr lang="en-US" sz="2400" dirty="0" smtClean="0"/>
              <a:t>of sum of </a:t>
            </a:r>
          </a:p>
          <a:p>
            <a:r>
              <a:rPr lang="en-US" sz="2400" dirty="0" smtClean="0"/>
              <a:t>squares within groups vs. group #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35929" y="3429000"/>
            <a:ext cx="381965" cy="50639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155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Cluster Analysis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46784"/>
              </p:ext>
            </p:extLst>
          </p:nvPr>
        </p:nvGraphicFramePr>
        <p:xfrm>
          <a:off x="6687515" y="3793697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/>
                <a:gridCol w="1059539"/>
                <a:gridCol w="1059539"/>
                <a:gridCol w="105953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" y="1381366"/>
            <a:ext cx="2366902" cy="1609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0" y="1398338"/>
            <a:ext cx="2287928" cy="1609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03" y="1364390"/>
            <a:ext cx="2704467" cy="1643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60" y="1341588"/>
            <a:ext cx="2424139" cy="16492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72" y="1341589"/>
            <a:ext cx="2428923" cy="16815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64" y="1333102"/>
            <a:ext cx="2486636" cy="16577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10550" y="4085863"/>
            <a:ext cx="462987" cy="763929"/>
          </a:xfrm>
          <a:prstGeom prst="rect">
            <a:avLst/>
          </a:prstGeom>
          <a:noFill/>
          <a:ln w="317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330649" y="4087788"/>
            <a:ext cx="462987" cy="763929"/>
          </a:xfrm>
          <a:prstGeom prst="rect">
            <a:avLst/>
          </a:prstGeom>
          <a:noFill/>
          <a:ln w="317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10549" y="4849793"/>
            <a:ext cx="462987" cy="682908"/>
          </a:xfrm>
          <a:prstGeom prst="rect">
            <a:avLst/>
          </a:prstGeom>
          <a:noFill/>
          <a:ln w="31750">
            <a:solidFill>
              <a:srgbClr val="F2700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319074" y="4861368"/>
            <a:ext cx="462987" cy="671332"/>
          </a:xfrm>
          <a:prstGeom prst="rect">
            <a:avLst/>
          </a:prstGeom>
          <a:noFill/>
          <a:ln w="31750">
            <a:solidFill>
              <a:srgbClr val="F2700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59179" y="4085862"/>
            <a:ext cx="462987" cy="1446838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7675" y="3809637"/>
            <a:ext cx="535640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Goal</a:t>
            </a:r>
            <a:r>
              <a:rPr lang="en-US" sz="2400" dirty="0" smtClean="0"/>
              <a:t>: To organize sampling entities 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nto discrete classes (clusters), so that</a:t>
            </a:r>
          </a:p>
          <a:p>
            <a:r>
              <a:rPr lang="en-US" sz="2400" b="1" dirty="0"/>
              <a:t>w</a:t>
            </a:r>
            <a:r>
              <a:rPr lang="en-US" sz="2400" b="1" dirty="0" smtClean="0"/>
              <a:t>ithin-group similarity is maximized </a:t>
            </a:r>
            <a:r>
              <a:rPr lang="en-US" sz="2400" dirty="0" smtClean="0"/>
              <a:t>and</a:t>
            </a:r>
          </a:p>
          <a:p>
            <a:r>
              <a:rPr lang="en-US" sz="2400" b="1" dirty="0"/>
              <a:t>a</a:t>
            </a:r>
            <a:r>
              <a:rPr lang="en-US" sz="2400" b="1" dirty="0" smtClean="0"/>
              <a:t>mong-group similarity is minimized</a:t>
            </a:r>
            <a:r>
              <a:rPr lang="en-US" sz="2400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5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many clusters?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26" y="1690688"/>
            <a:ext cx="8025747" cy="447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80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How many clusters?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923" y="833352"/>
            <a:ext cx="5986336" cy="59673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3" y="2158916"/>
            <a:ext cx="2932561" cy="191215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007261" y="1840375"/>
            <a:ext cx="378107" cy="31854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2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2040"/>
            <a:ext cx="10515600" cy="1325563"/>
          </a:xfrm>
        </p:spPr>
        <p:txBody>
          <a:bodyPr/>
          <a:lstStyle/>
          <a:p>
            <a:pPr algn="ctr"/>
            <a:r>
              <a:rPr lang="en-US" i="1" dirty="0" smtClean="0"/>
              <a:t>K-means </a:t>
            </a:r>
            <a:r>
              <a:rPr lang="en-US" dirty="0" smtClean="0"/>
              <a:t>plot on PCA ordination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16" y="371477"/>
            <a:ext cx="6134490" cy="61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65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Geographical Pattern?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1" t="41800" r="47131" b="16221"/>
          <a:stretch/>
        </p:blipFill>
        <p:spPr>
          <a:xfrm>
            <a:off x="2763405" y="1366597"/>
            <a:ext cx="6665189" cy="49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 the “significance” of the clusters?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40685" y="2152891"/>
            <a:ext cx="733893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Are groups significantly different?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 smtClean="0"/>
              <a:t>	- Multivariate Analysis of Variance (MANOVA)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non-parametric MANOVA (</a:t>
            </a:r>
            <a:r>
              <a:rPr lang="en-US" sz="2400" dirty="0" err="1" smtClean="0"/>
              <a:t>perMANOVA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Multi-Response Permutation Procedures (MRPP)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Analysis of Group Similarities (ANOSIM)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Mantel’s Test (MANTEL)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00668" y="5185458"/>
            <a:ext cx="430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* We will cover these in 2 weeks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38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K-means </a:t>
            </a:r>
            <a:r>
              <a:rPr lang="en-US" dirty="0" smtClean="0"/>
              <a:t>(and NHC) </a:t>
            </a:r>
            <a:r>
              <a:rPr lang="en-US" b="1" dirty="0" smtClean="0"/>
              <a:t>limitations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90958" y="2152890"/>
            <a:ext cx="1032071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NHC procedures make various </a:t>
            </a:r>
            <a:r>
              <a:rPr lang="en-US" sz="2400" b="1" dirty="0" smtClean="0"/>
              <a:t>assumptions</a:t>
            </a:r>
            <a:r>
              <a:rPr lang="en-US" sz="2400" dirty="0" smtClean="0"/>
              <a:t> about the populations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data is sampled from (i.e. assumes </a:t>
            </a:r>
            <a:r>
              <a:rPr lang="en-US" sz="2400" b="1" dirty="0" smtClean="0"/>
              <a:t>multivariate normality</a:t>
            </a:r>
            <a:r>
              <a:rPr lang="en-US" sz="24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Most NHC methods are </a:t>
            </a:r>
            <a:r>
              <a:rPr lang="en-US" sz="2400" b="1" dirty="0" smtClean="0"/>
              <a:t>strongly biased </a:t>
            </a:r>
            <a:r>
              <a:rPr lang="en-US" sz="2400" dirty="0" smtClean="0"/>
              <a:t>towards finding </a:t>
            </a:r>
            <a:r>
              <a:rPr lang="en-US" sz="2400" b="1" dirty="0" smtClean="0"/>
              <a:t>elliptical </a:t>
            </a:r>
            <a:r>
              <a:rPr lang="en-US" sz="2400" dirty="0" smtClean="0"/>
              <a:t>and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spherical clusters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sz="2400" b="1" dirty="0" smtClean="0"/>
              <a:t>Not effective </a:t>
            </a:r>
            <a:r>
              <a:rPr lang="en-US" sz="2400" dirty="0" smtClean="0"/>
              <a:t>at </a:t>
            </a:r>
            <a:r>
              <a:rPr lang="en-US" sz="2400" b="1" dirty="0" smtClean="0"/>
              <a:t>elucidating relationships </a:t>
            </a:r>
            <a:r>
              <a:rPr lang="en-US" sz="2400" dirty="0" smtClean="0"/>
              <a:t>because there is no structure within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clusters or defined relationship between clusters.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06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Hierarchical Clustering (HC)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5260" y="2071869"/>
            <a:ext cx="1003659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HC places similar samples into groups and arranges groups into a </a:t>
            </a:r>
            <a:r>
              <a:rPr lang="en-US" sz="2400" b="1" dirty="0" smtClean="0"/>
              <a:t>hierarchy.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HC shows </a:t>
            </a:r>
            <a:r>
              <a:rPr lang="en-US" sz="2400" b="1" dirty="0" smtClean="0"/>
              <a:t>relationships</a:t>
            </a:r>
            <a:r>
              <a:rPr lang="en-US" sz="2400" dirty="0" smtClean="0"/>
              <a:t> among the classified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ctr"/>
            <a:r>
              <a:rPr lang="en-US" sz="2400" b="1" u="sng" dirty="0" smtClean="0"/>
              <a:t>Limitations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Hierarchies are problematic for </a:t>
            </a:r>
            <a:r>
              <a:rPr lang="en-US" sz="2400" b="1" dirty="0" smtClean="0"/>
              <a:t>large data sets</a:t>
            </a:r>
            <a:r>
              <a:rPr lang="en-US" sz="2400" dirty="0" smtClean="0"/>
              <a:t>; &gt; 50  samples can be </a:t>
            </a:r>
            <a:r>
              <a:rPr lang="en-US" sz="2400" b="1" dirty="0" smtClean="0"/>
              <a:t>difficult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to display or interpret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Disadvantage in that samples that are </a:t>
            </a:r>
            <a:r>
              <a:rPr lang="en-US" sz="2400" b="1" dirty="0" smtClean="0"/>
              <a:t>poorly classified </a:t>
            </a:r>
            <a:r>
              <a:rPr lang="en-US" sz="2400" dirty="0" smtClean="0"/>
              <a:t>early in the analysis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cannot be reallocated </a:t>
            </a:r>
            <a:r>
              <a:rPr lang="en-US" sz="2400" dirty="0" smtClean="0"/>
              <a:t>to a different cluster.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14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Polythetic Agglomerative Hierarchical Clustering</a:t>
            </a:r>
            <a:br>
              <a:rPr lang="en-US" sz="4000" dirty="0" smtClean="0"/>
            </a:br>
            <a:r>
              <a:rPr lang="en-US" sz="4000" dirty="0" smtClean="0"/>
              <a:t>(PAHC)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690" y="2442258"/>
            <a:ext cx="2932110" cy="2680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666" y="2106592"/>
            <a:ext cx="782579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sample is initially assigned to an </a:t>
            </a:r>
            <a:r>
              <a:rPr lang="en-US" sz="2400" b="1" dirty="0" smtClean="0"/>
              <a:t>individual cluster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PAHC </a:t>
            </a:r>
            <a:r>
              <a:rPr lang="en-US" sz="2400" b="1" dirty="0" smtClean="0"/>
              <a:t>agglomerates individual clusters </a:t>
            </a:r>
            <a:r>
              <a:rPr lang="en-US" sz="2400" dirty="0" smtClean="0"/>
              <a:t>in a hierarchy of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larger and larger clusters until a </a:t>
            </a:r>
            <a:r>
              <a:rPr lang="en-US" sz="2400" b="1" dirty="0" smtClean="0"/>
              <a:t>final cluster contains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all samples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Numerous </a:t>
            </a:r>
            <a:r>
              <a:rPr lang="en-US" sz="2400" b="1" dirty="0" smtClean="0"/>
              <a:t>distance measures </a:t>
            </a:r>
            <a:r>
              <a:rPr lang="en-US" sz="2400" dirty="0" smtClean="0"/>
              <a:t>and </a:t>
            </a:r>
            <a:r>
              <a:rPr lang="en-US" sz="2400" b="1" dirty="0" smtClean="0"/>
              <a:t>fusion algorithms </a:t>
            </a:r>
            <a:r>
              <a:rPr lang="en-US" sz="2400" dirty="0" smtClean="0"/>
              <a:t>exist.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As a result, there are </a:t>
            </a:r>
            <a:r>
              <a:rPr lang="en-US" sz="2400" b="1" dirty="0" smtClean="0"/>
              <a:t>many PAHC techniques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Most popular in ecology/biology (maybe)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Polythetic Agglomerative Hierarchical Clustering</a:t>
            </a:r>
            <a:br>
              <a:rPr lang="en-US" sz="4000" dirty="0" smtClean="0"/>
            </a:br>
            <a:r>
              <a:rPr lang="en-US" sz="4000" dirty="0" smtClean="0"/>
              <a:t>(PAHC)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160" b="20970"/>
          <a:stretch/>
        </p:blipFill>
        <p:spPr>
          <a:xfrm>
            <a:off x="8142927" y="2361234"/>
            <a:ext cx="3194449" cy="2720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5813" y="2141316"/>
            <a:ext cx="584422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Assumptions:</a:t>
            </a:r>
          </a:p>
          <a:p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None really, as a result PAHC is generally a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descriptive approach.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Some  distance measures (e.g., Euclidean)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/>
              <a:t>assume </a:t>
            </a:r>
            <a:r>
              <a:rPr lang="en-US" sz="2400" dirty="0" smtClean="0"/>
              <a:t>that variables are uncorrelated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/>
              <a:t>within </a:t>
            </a:r>
            <a:r>
              <a:rPr lang="en-US" sz="2400" dirty="0" smtClean="0"/>
              <a:t>clusters.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Basically no sample size requirements.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Polythetic Agglomerative Hierarchical Clustering</a:t>
            </a:r>
            <a:br>
              <a:rPr lang="en-US" dirty="0"/>
            </a:br>
            <a:r>
              <a:rPr lang="en-US" dirty="0"/>
              <a:t>(PAHC)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9594" y="1905506"/>
            <a:ext cx="106985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General Process</a:t>
            </a:r>
          </a:p>
          <a:p>
            <a:endParaRPr lang="en-US" sz="2400" b="1" u="sng" dirty="0"/>
          </a:p>
          <a:p>
            <a:pPr marL="457200" indent="-457200">
              <a:buAutoNum type="arabicParenR"/>
            </a:pPr>
            <a:r>
              <a:rPr lang="en-US" sz="2400" dirty="0" smtClean="0"/>
              <a:t>Calculate distance/dissimilarity matrix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 smtClean="0"/>
              <a:t>Fusion method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Agglomerate samples to build up a hierarchy of increasingly 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  large clusters.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Choice of fusion method is up to investigator (there are metrics to compare)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All fusion methods cluster the two most similar samples first. Methods differ 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 in how they fuse subsequent samples (or clusters)</a:t>
            </a:r>
          </a:p>
        </p:txBody>
      </p:sp>
    </p:spTree>
    <p:extLst>
      <p:ext uri="{BB962C8B-B14F-4D97-AF65-F5344CB8AC3E}">
        <p14:creationId xmlns:p14="http://schemas.microsoft.com/office/powerpoint/2010/main" val="1484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 Analysis Techniques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24050" y="1962150"/>
            <a:ext cx="85167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Family of techniques </a:t>
            </a:r>
            <a:r>
              <a:rPr lang="en-US" sz="2400" dirty="0" smtClean="0"/>
              <a:t>with similar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sets have </a:t>
            </a:r>
            <a:r>
              <a:rPr lang="en-US" sz="2400" b="1" dirty="0" smtClean="0"/>
              <a:t>no pre-defined or well defined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Characteristics of the data are used to assign entities into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Summarize data redundancy </a:t>
            </a:r>
            <a:r>
              <a:rPr lang="en-US" sz="2400" dirty="0" smtClean="0"/>
              <a:t>by reducing information on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 set of </a:t>
            </a:r>
            <a:r>
              <a:rPr lang="en-US" sz="2400" i="1" dirty="0" smtClean="0"/>
              <a:t>n </a:t>
            </a:r>
            <a:r>
              <a:rPr lang="en-US" sz="2400" dirty="0" smtClean="0"/>
              <a:t>samples to information on </a:t>
            </a:r>
            <a:r>
              <a:rPr lang="en-US" sz="2400" i="1" dirty="0" smtClean="0"/>
              <a:t>p </a:t>
            </a:r>
            <a:r>
              <a:rPr lang="en-US" sz="2400" dirty="0" smtClean="0"/>
              <a:t>groups of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nearly similar samples (</a:t>
            </a:r>
            <a:r>
              <a:rPr lang="en-US" sz="2400" i="1" dirty="0" smtClean="0"/>
              <a:t>p </a:t>
            </a:r>
            <a:r>
              <a:rPr lang="en-US" sz="2400" dirty="0" smtClean="0"/>
              <a:t>is hopefully &lt;&lt;&lt; than </a:t>
            </a:r>
            <a:r>
              <a:rPr lang="en-US" sz="2400" i="1" dirty="0" smtClean="0"/>
              <a:t>n)</a:t>
            </a:r>
            <a:endParaRPr lang="en-US" sz="2400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45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next week…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87583" y="2152891"/>
            <a:ext cx="82118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Next week we will go over the different fusion methods and…</a:t>
            </a:r>
          </a:p>
          <a:p>
            <a:endParaRPr lang="en-US" sz="2400" dirty="0"/>
          </a:p>
          <a:p>
            <a:r>
              <a:rPr lang="en-US" sz="2400" dirty="0" smtClean="0"/>
              <a:t>Because we only have one analysis to run in lab, bring your data </a:t>
            </a:r>
          </a:p>
          <a:p>
            <a:r>
              <a:rPr lang="en-US" sz="2400" dirty="0" smtClean="0"/>
              <a:t>and any questions/issues with previous analyses.</a:t>
            </a:r>
          </a:p>
          <a:p>
            <a:endParaRPr lang="en-US" sz="2400" dirty="0"/>
          </a:p>
          <a:p>
            <a:r>
              <a:rPr lang="en-US" sz="2400" dirty="0" smtClean="0"/>
              <a:t>See you Thursday!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10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6232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 is a cluster?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27" y="607487"/>
            <a:ext cx="8239816" cy="4740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72" y="6488668"/>
            <a:ext cx="185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Everitt 1977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7401" y="5348926"/>
            <a:ext cx="10417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“continuous regions of </a:t>
            </a:r>
            <a:r>
              <a:rPr lang="en-US" sz="2400" i="1" dirty="0" smtClean="0"/>
              <a:t>p-dimensional space containing a relatively high density of </a:t>
            </a:r>
          </a:p>
          <a:p>
            <a:r>
              <a:rPr lang="en-US" sz="2400" i="1" dirty="0" smtClean="0"/>
              <a:t>data points, separated by regions containing a relatively low density of points”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842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 Analysis – Data 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1626" y="2266950"/>
            <a:ext cx="88456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Single set of variables; no distinction between independent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and dependent.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Continuous, categorical, or count variables; usually the same scale.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Every sample must be measured on the same set of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can be fewer samples (rows) than variables (columns).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72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155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Cluster Analysis Dataset: 2-way data matrix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30798" y="3793697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/>
                <a:gridCol w="1059539"/>
                <a:gridCol w="1059539"/>
                <a:gridCol w="105953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25833" y="3981692"/>
            <a:ext cx="2495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City-by-variable</a:t>
            </a:r>
          </a:p>
          <a:p>
            <a:r>
              <a:rPr lang="en-US" sz="2400" dirty="0" smtClean="0"/>
              <a:t>2-way data matrix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" y="1381366"/>
            <a:ext cx="2366902" cy="1609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0" y="1398338"/>
            <a:ext cx="2287928" cy="1609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03" y="1364390"/>
            <a:ext cx="2704467" cy="1643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60" y="1341588"/>
            <a:ext cx="2424139" cy="16492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72" y="1341589"/>
            <a:ext cx="2428923" cy="16815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64" y="1333102"/>
            <a:ext cx="2486636" cy="16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Cluster Techniques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301" b="-1"/>
          <a:stretch/>
        </p:blipFill>
        <p:spPr>
          <a:xfrm>
            <a:off x="2207197" y="1807994"/>
            <a:ext cx="9146603" cy="3242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9422" y="1597305"/>
            <a:ext cx="8834378" cy="1261641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Non-hierarchical vs Hierarchical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72" y="2700556"/>
            <a:ext cx="3153547" cy="24368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813364" y="2674693"/>
            <a:ext cx="3183038" cy="24885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8475" y="3059668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7290" y="3429000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2514" y="4473707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1329" y="4843039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9566" y="3059668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3328" y="2188481"/>
            <a:ext cx="224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Non-hierarchical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77506" y="2188481"/>
            <a:ext cx="1660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Hierarchical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6260" y="5399004"/>
            <a:ext cx="377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Groups, but </a:t>
            </a:r>
            <a:r>
              <a:rPr lang="en-US" sz="2400" b="1" dirty="0" smtClean="0"/>
              <a:t>no relationships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33015" y="5366204"/>
            <a:ext cx="3677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Groups and</a:t>
            </a:r>
            <a:r>
              <a:rPr lang="en-US" sz="2400" b="1" dirty="0" smtClean="0"/>
              <a:t> relationships</a:t>
            </a:r>
          </a:p>
          <a:p>
            <a:r>
              <a:rPr lang="en-US" sz="2400" b="1" dirty="0"/>
              <a:t>w</a:t>
            </a:r>
            <a:r>
              <a:rPr lang="en-US" sz="2400" b="1" dirty="0" smtClean="0"/>
              <a:t>ithin </a:t>
            </a:r>
            <a:r>
              <a:rPr lang="en-US" sz="2400" dirty="0" smtClean="0"/>
              <a:t>and</a:t>
            </a:r>
            <a:r>
              <a:rPr lang="en-US" sz="2400" b="1" dirty="0" smtClean="0"/>
              <a:t> between groups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9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8911</TotalTime>
  <Words>1750</Words>
  <Application>Microsoft Office PowerPoint</Application>
  <PresentationFormat>Widescreen</PresentationFormat>
  <Paragraphs>499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Andalus</vt:lpstr>
      <vt:lpstr>Arial</vt:lpstr>
      <vt:lpstr>Calibri</vt:lpstr>
      <vt:lpstr>Calibri Light</vt:lpstr>
      <vt:lpstr>Cambria Math</vt:lpstr>
      <vt:lpstr>Times New Roman</vt:lpstr>
      <vt:lpstr>Office Theme</vt:lpstr>
      <vt:lpstr>Cluster Analysis I</vt:lpstr>
      <vt:lpstr>Cluster Analysis vs. Ordination</vt:lpstr>
      <vt:lpstr>Cluster Analysis</vt:lpstr>
      <vt:lpstr>Cluster Analysis Techniques</vt:lpstr>
      <vt:lpstr>What is a cluster?</vt:lpstr>
      <vt:lpstr>Cluster Analysis – Data Set</vt:lpstr>
      <vt:lpstr>Cluster Analysis Dataset: 2-way data matrix</vt:lpstr>
      <vt:lpstr>Cluster Techniques</vt:lpstr>
      <vt:lpstr>Non-hierarchical vs Hierarchical</vt:lpstr>
      <vt:lpstr>Cluster Techniques</vt:lpstr>
      <vt:lpstr>Agglomerative vs. Divisive</vt:lpstr>
      <vt:lpstr>Cluster Techniques</vt:lpstr>
      <vt:lpstr>Cluster Techniques</vt:lpstr>
      <vt:lpstr>Non-hierarchical Clustering (NHC)</vt:lpstr>
      <vt:lpstr>Non-hierarchical Clustering:  K-means Clustering</vt:lpstr>
      <vt:lpstr>K-means Clustering Procedure</vt:lpstr>
      <vt:lpstr>PowerPoint Presentation</vt:lpstr>
      <vt:lpstr>K-means Clustering Procedure</vt:lpstr>
      <vt:lpstr>PowerPoint Presentation</vt:lpstr>
      <vt:lpstr>K-means Clustering Procedure</vt:lpstr>
      <vt:lpstr>PowerPoint Presentation</vt:lpstr>
      <vt:lpstr>K-means Clustering Procedure</vt:lpstr>
      <vt:lpstr>PowerPoint Presentation</vt:lpstr>
      <vt:lpstr>PowerPoint Presentation</vt:lpstr>
      <vt:lpstr>PowerPoint Presentation</vt:lpstr>
      <vt:lpstr>K-means Clustering Procedure</vt:lpstr>
      <vt:lpstr>More on assigning samples to clusters…</vt:lpstr>
      <vt:lpstr>K-means example Shell morphology of Littoraria angulifera </vt:lpstr>
      <vt:lpstr>How many clusters?</vt:lpstr>
      <vt:lpstr>How many clusters?</vt:lpstr>
      <vt:lpstr>How many clusters?</vt:lpstr>
      <vt:lpstr>K-means plot on PCA ordination</vt:lpstr>
      <vt:lpstr>Geographical Pattern?</vt:lpstr>
      <vt:lpstr>Testing the “significance” of the clusters?</vt:lpstr>
      <vt:lpstr>K-means (and NHC) limitations</vt:lpstr>
      <vt:lpstr>Hierarchical Clustering (HC)</vt:lpstr>
      <vt:lpstr>Polythetic Agglomerative Hierarchical Clustering (PAHC)</vt:lpstr>
      <vt:lpstr>Polythetic Agglomerative Hierarchical Clustering (PAHC)</vt:lpstr>
      <vt:lpstr>Polythetic Agglomerative Hierarchical Clustering (PAHC)</vt:lpstr>
      <vt:lpstr>More next week…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Baiser,Benjamin H</cp:lastModifiedBy>
  <cp:revision>79</cp:revision>
  <dcterms:created xsi:type="dcterms:W3CDTF">2014-01-31T19:00:30Z</dcterms:created>
  <dcterms:modified xsi:type="dcterms:W3CDTF">2016-09-20T14:01:50Z</dcterms:modified>
</cp:coreProperties>
</file>