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312" r:id="rId26"/>
    <p:sldId id="282" r:id="rId27"/>
    <p:sldId id="283" r:id="rId28"/>
    <p:sldId id="311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82" y="1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72D3-7098-4A9E-B633-03413B9F7C1B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4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72D3-7098-4A9E-B633-03413B9F7C1B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4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72D3-7098-4A9E-B633-03413B9F7C1B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8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72D3-7098-4A9E-B633-03413B9F7C1B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3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72D3-7098-4A9E-B633-03413B9F7C1B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4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72D3-7098-4A9E-B633-03413B9F7C1B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4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72D3-7098-4A9E-B633-03413B9F7C1B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9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72D3-7098-4A9E-B633-03413B9F7C1B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2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72D3-7098-4A9E-B633-03413B9F7C1B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0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72D3-7098-4A9E-B633-03413B9F7C1B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6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72D3-7098-4A9E-B633-03413B9F7C1B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7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372D3-7098-4A9E-B633-03413B9F7C1B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5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8490"/>
            <a:ext cx="9144000" cy="35732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Constrained Ordination</a:t>
            </a:r>
            <a:br>
              <a:rPr lang="en-US" dirty="0" smtClean="0"/>
            </a:br>
            <a:r>
              <a:rPr lang="en-US" sz="3100" dirty="0"/>
              <a:t>Canonical Correspondence Analysis (CCA</a:t>
            </a:r>
            <a:r>
              <a:rPr lang="en-US" sz="3100" dirty="0" smtClean="0"/>
              <a:t>)</a:t>
            </a:r>
            <a:br>
              <a:rPr lang="en-US" sz="3100" dirty="0" smtClean="0"/>
            </a:br>
            <a:r>
              <a:rPr lang="en-US" sz="3100" dirty="0"/>
              <a:t>Redundancy Analysis (RDA)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27" y="4195388"/>
            <a:ext cx="2140120" cy="16050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529" y="4230200"/>
            <a:ext cx="2444920" cy="1833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7" r="5218"/>
          <a:stretch/>
        </p:blipFill>
        <p:spPr>
          <a:xfrm>
            <a:off x="4499811" y="3882062"/>
            <a:ext cx="2923673" cy="218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22456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Steps in Constrained Ordination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214" y="1716464"/>
            <a:ext cx="8225571" cy="50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983214" y="1325880"/>
            <a:ext cx="1760111" cy="845820"/>
          </a:xfrm>
          <a:prstGeom prst="straightConnector1">
            <a:avLst/>
          </a:prstGeom>
          <a:ln w="444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8253" y="967174"/>
            <a:ext cx="3072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Variables (i.e. columns)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924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Selecting Species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29420" y="1922582"/>
            <a:ext cx="960916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Species</a:t>
            </a:r>
            <a:r>
              <a:rPr lang="en-US" sz="2400" dirty="0" smtClean="0"/>
              <a:t> within community data sets </a:t>
            </a:r>
            <a:r>
              <a:rPr lang="en-US" sz="2400" b="1" dirty="0" smtClean="0"/>
              <a:t>vary greatly </a:t>
            </a:r>
            <a:r>
              <a:rPr lang="en-US" sz="2400" dirty="0" smtClean="0"/>
              <a:t>in there </a:t>
            </a:r>
            <a:r>
              <a:rPr lang="en-US" sz="2400" b="1" dirty="0" smtClean="0"/>
              <a:t>occurrence</a:t>
            </a:r>
            <a:r>
              <a:rPr lang="en-US" sz="2400" dirty="0" smtClean="0"/>
              <a:t>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b="1" dirty="0" smtClean="0"/>
              <a:t>abundance</a:t>
            </a:r>
            <a:r>
              <a:rPr lang="en-US" sz="2400" dirty="0" smtClean="0"/>
              <a:t>, </a:t>
            </a:r>
            <a:r>
              <a:rPr lang="en-US" sz="2400" b="1" dirty="0" smtClean="0"/>
              <a:t>habitat specificity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Species</a:t>
            </a:r>
            <a:r>
              <a:rPr lang="en-US" sz="2400" dirty="0" smtClean="0"/>
              <a:t> that are </a:t>
            </a:r>
            <a:r>
              <a:rPr lang="en-US" sz="2400" b="1" dirty="0" smtClean="0"/>
              <a:t>common</a:t>
            </a:r>
            <a:r>
              <a:rPr lang="en-US" sz="2400" dirty="0" smtClean="0"/>
              <a:t>, </a:t>
            </a:r>
            <a:r>
              <a:rPr lang="en-US" sz="2400" b="1" dirty="0" smtClean="0"/>
              <a:t>widespread</a:t>
            </a:r>
            <a:r>
              <a:rPr lang="en-US" sz="2400" dirty="0" smtClean="0"/>
              <a:t> and extremely </a:t>
            </a:r>
            <a:r>
              <a:rPr lang="en-US" sz="2400" b="1" dirty="0" smtClean="0"/>
              <a:t>abundant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can </a:t>
            </a:r>
            <a:r>
              <a:rPr lang="en-US" sz="2400" b="1" dirty="0" smtClean="0"/>
              <a:t>obscure patterns</a:t>
            </a:r>
            <a:r>
              <a:rPr lang="en-US" sz="2400" dirty="0" smtClean="0"/>
              <a:t> in the multivariate data cloud.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Species</a:t>
            </a:r>
            <a:r>
              <a:rPr lang="en-US" sz="2400" dirty="0"/>
              <a:t> that are </a:t>
            </a:r>
            <a:r>
              <a:rPr lang="en-US" sz="2400" b="1" dirty="0" smtClean="0"/>
              <a:t>rare </a:t>
            </a:r>
            <a:r>
              <a:rPr lang="en-US" sz="2400" dirty="0" smtClean="0"/>
              <a:t>and have </a:t>
            </a:r>
            <a:r>
              <a:rPr lang="en-US" sz="2400" b="1" dirty="0" smtClean="0"/>
              <a:t>few occurrences </a:t>
            </a:r>
            <a:r>
              <a:rPr lang="en-US" sz="2400" dirty="0" smtClean="0"/>
              <a:t>in a data set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may not be</a:t>
            </a:r>
            <a:r>
              <a:rPr lang="en-US" sz="2400" b="1" dirty="0" smtClean="0"/>
              <a:t> accurately placed in ecological space.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You must decide which species are “</a:t>
            </a:r>
            <a:r>
              <a:rPr lang="en-US" sz="2400" b="1" dirty="0" smtClean="0"/>
              <a:t>rare” </a:t>
            </a:r>
            <a:r>
              <a:rPr lang="en-US" sz="2400" dirty="0" smtClean="0"/>
              <a:t>and which are </a:t>
            </a:r>
            <a:r>
              <a:rPr lang="en-US" sz="2400" b="1" dirty="0" smtClean="0"/>
              <a:t>super-abundant</a:t>
            </a:r>
            <a:endParaRPr lang="en-US" sz="2400" dirty="0"/>
          </a:p>
        </p:txBody>
      </p:sp>
      <p:pic>
        <p:nvPicPr>
          <p:cNvPr id="7170" name="Picture 2" descr="File:Northern Cardinal Male-27527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75" y="561576"/>
            <a:ext cx="1652088" cy="264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2490" y="3115380"/>
            <a:ext cx="1585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Ken Thompson</a:t>
            </a:r>
            <a:endParaRPr lang="en-US" dirty="0"/>
          </a:p>
        </p:txBody>
      </p:sp>
      <p:pic>
        <p:nvPicPr>
          <p:cNvPr id="7172" name="Picture 4" descr="http://upload.wikimedia.org/wikipedia/commons/2/2a/Dendroica_kirtlandii_-Michigan,_USA_-male-8_(5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28" y="4091354"/>
            <a:ext cx="1949901" cy="146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39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450" y="-38210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Selecting Species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7741" y="819634"/>
            <a:ext cx="109491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Plot frequency of occurrence, set arbitrary thresholds for removals (i.e.,&lt;5% or&gt;95%)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Do removal experiment and compare eigenvalues: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- Does removing rare and/or common species increase eigenvalue?</a:t>
            </a:r>
            <a:endParaRPr lang="en-US" sz="2400" dirty="0"/>
          </a:p>
        </p:txBody>
      </p:sp>
      <p:pic>
        <p:nvPicPr>
          <p:cNvPr id="7170" name="Picture 2" descr="File:Northern Cardinal Male-27527-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205" y="3217558"/>
            <a:ext cx="1340919" cy="214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upload.wikimedia.org/wikipedia/commons/2/2a/Dendroica_kirtlandii_-Michigan,_USA_-male-8_(5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5381971"/>
            <a:ext cx="1613378" cy="121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701" y="2723410"/>
            <a:ext cx="4921687" cy="437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3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57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Data Transformations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1104" y="1383774"/>
            <a:ext cx="565866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Strongly </a:t>
            </a:r>
            <a:r>
              <a:rPr lang="en-US" sz="2400" b="1" dirty="0" smtClean="0"/>
              <a:t>skewed distributions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can </a:t>
            </a:r>
            <a:r>
              <a:rPr lang="en-US" sz="2400" b="1" dirty="0" smtClean="0"/>
              <a:t>bias</a:t>
            </a:r>
            <a:r>
              <a:rPr lang="en-US" sz="2400" dirty="0" smtClean="0"/>
              <a:t> ordination.</a:t>
            </a:r>
          </a:p>
          <a:p>
            <a:endParaRPr lang="en-US" sz="2400" dirty="0"/>
          </a:p>
          <a:p>
            <a:r>
              <a:rPr lang="en-US" sz="2400" dirty="0" smtClean="0"/>
              <a:t>	- predominantly small abundances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 presence/absence pattern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Solution: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        Log </a:t>
            </a:r>
            <a:r>
              <a:rPr lang="en-US" sz="2400" dirty="0" smtClean="0"/>
              <a:t>or </a:t>
            </a:r>
            <a:r>
              <a:rPr lang="en-US" sz="2400" b="1" dirty="0" smtClean="0"/>
              <a:t>square root </a:t>
            </a:r>
            <a:r>
              <a:rPr lang="en-US" sz="2400" dirty="0" smtClean="0"/>
              <a:t>transformation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58200" y="5734051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Species Abundance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9600" b="5913"/>
          <a:stretch/>
        </p:blipFill>
        <p:spPr>
          <a:xfrm>
            <a:off x="6690203" y="1752601"/>
            <a:ext cx="530352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4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-22745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Standardization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2" b="8142"/>
          <a:stretch/>
        </p:blipFill>
        <p:spPr bwMode="auto">
          <a:xfrm>
            <a:off x="6598627" y="2438323"/>
            <a:ext cx="4953000" cy="4009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1854" y="914829"/>
            <a:ext cx="576651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Variation</a:t>
            </a:r>
            <a:r>
              <a:rPr lang="en-US" sz="2400" dirty="0" smtClean="0"/>
              <a:t> in sample (row) totals and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species (column) totals can bias ordination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Calculate the cv of row and column totals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              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9630165" y="2438323"/>
            <a:ext cx="1106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Cv =15.64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01522" y="6231677"/>
            <a:ext cx="1469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Totals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1022" b="7258"/>
          <a:stretch/>
        </p:blipFill>
        <p:spPr>
          <a:xfrm>
            <a:off x="683805" y="2535977"/>
            <a:ext cx="5089587" cy="3695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67447" y="6262949"/>
            <a:ext cx="147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Species Totals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90097" y="32766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Cv =154.44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8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-22745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Standardization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2" b="8142"/>
          <a:stretch/>
        </p:blipFill>
        <p:spPr bwMode="auto">
          <a:xfrm>
            <a:off x="6598627" y="2438323"/>
            <a:ext cx="4953000" cy="4009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1854" y="914829"/>
            <a:ext cx="53366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Solution: Row and/or column standardize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              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9630165" y="2438323"/>
            <a:ext cx="1106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Cv =15.64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01522" y="6231677"/>
            <a:ext cx="1469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Totals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1022" b="7258"/>
          <a:stretch/>
        </p:blipFill>
        <p:spPr>
          <a:xfrm>
            <a:off x="683805" y="2535977"/>
            <a:ext cx="5089587" cy="3695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67447" y="6262949"/>
            <a:ext cx="147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Species Totals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33133" y="2484489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Cv =154.44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9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RDA VS CCA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395" y="1639929"/>
            <a:ext cx="4180382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275" y="3903784"/>
            <a:ext cx="3925502" cy="1636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34431" y="1758236"/>
            <a:ext cx="658244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Need to decide if a linear or unimodal </a:t>
            </a:r>
          </a:p>
          <a:p>
            <a:r>
              <a:rPr lang="en-US" sz="2400" dirty="0" smtClean="0"/>
              <a:t>    model is appropriate.</a:t>
            </a:r>
          </a:p>
          <a:p>
            <a:endParaRPr lang="en-US" sz="2400" dirty="0"/>
          </a:p>
          <a:p>
            <a:endParaRPr lang="en-US" sz="2400" dirty="0" smtClean="0"/>
          </a:p>
          <a:p>
            <a:pPr marL="457200" indent="-457200">
              <a:buAutoNum type="arabicParenR"/>
            </a:pPr>
            <a:r>
              <a:rPr lang="en-US" sz="2400" dirty="0" smtClean="0"/>
              <a:t>Use </a:t>
            </a:r>
            <a:r>
              <a:rPr lang="en-US" sz="2400" dirty="0" err="1" smtClean="0"/>
              <a:t>Detrended</a:t>
            </a:r>
            <a:r>
              <a:rPr lang="en-US" sz="2400" dirty="0" smtClean="0"/>
              <a:t> Correspondence Analysis (DCA)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to determine axis length.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pPr marL="457200" indent="-457200">
              <a:buFont typeface="+mj-lt"/>
              <a:buAutoNum type="arabicParenR" startAt="2"/>
            </a:pPr>
            <a:r>
              <a:rPr lang="en-US" sz="2400" dirty="0" smtClean="0"/>
              <a:t>Plot species abundances on axes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39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RDA VS CCA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395" y="1639929"/>
            <a:ext cx="4180382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275" y="3903784"/>
            <a:ext cx="3925502" cy="1636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18684" y="1594953"/>
            <a:ext cx="605486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pPr marL="457200" indent="-457200">
              <a:buAutoNum type="arabicParenR"/>
            </a:pPr>
            <a:r>
              <a:rPr lang="en-US" sz="2400" dirty="0" smtClean="0"/>
              <a:t>Use DCA to determine axis length.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Detrended correspondence analysis reports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axis length as an output.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Short axes (&lt;3) </a:t>
            </a:r>
            <a:r>
              <a:rPr lang="en-US" sz="2400" dirty="0" smtClean="0"/>
              <a:t>linear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Long axes (&gt;3) unimodal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466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0202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RDA VS CCA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6372" y="905858"/>
            <a:ext cx="83249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pPr marL="457200" indent="-457200">
              <a:buFont typeface="+mj-lt"/>
              <a:buAutoNum type="arabicParenR" startAt="2"/>
            </a:pPr>
            <a:r>
              <a:rPr lang="en-US" sz="2400" dirty="0"/>
              <a:t>Plot species </a:t>
            </a:r>
            <a:r>
              <a:rPr lang="en-US" sz="2400" dirty="0" smtClean="0"/>
              <a:t>abundances against ordination axes; a bit circular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495" b="6282"/>
          <a:stretch/>
        </p:blipFill>
        <p:spPr>
          <a:xfrm>
            <a:off x="3518704" y="1422570"/>
            <a:ext cx="5153091" cy="50939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6200000">
            <a:off x="2569581" y="3912243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Abundance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27030" y="6331881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CCA axis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Selecting Independent 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76040" y="2199189"/>
            <a:ext cx="88909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Like other regression techniques: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smtClean="0"/>
              <a:t>- </a:t>
            </a:r>
            <a:r>
              <a:rPr lang="en-US" sz="2400" b="1" dirty="0" smtClean="0"/>
              <a:t>no multicolinearity </a:t>
            </a:r>
            <a:r>
              <a:rPr lang="en-US" sz="2400" dirty="0" smtClean="0"/>
              <a:t>among explanatory variables</a:t>
            </a:r>
          </a:p>
          <a:p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- Occurs when variables are </a:t>
            </a:r>
            <a:r>
              <a:rPr lang="en-US" sz="2400" b="1" dirty="0" smtClean="0"/>
              <a:t>highly correlated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 smtClean="0"/>
              <a:t>	- Occurs when # of variables approaches # of samples</a:t>
            </a:r>
          </a:p>
          <a:p>
            <a:endParaRPr lang="en-US" sz="2400" dirty="0"/>
          </a:p>
          <a:p>
            <a:r>
              <a:rPr lang="en-US" sz="2400" dirty="0" smtClean="0"/>
              <a:t>	- Leads to </a:t>
            </a:r>
            <a:r>
              <a:rPr lang="en-US" sz="2400" b="1" dirty="0" smtClean="0"/>
              <a:t>unstable </a:t>
            </a:r>
            <a:r>
              <a:rPr lang="en-US" sz="2400" dirty="0" smtClean="0"/>
              <a:t>and </a:t>
            </a:r>
            <a:r>
              <a:rPr lang="en-US" sz="2400" b="1" dirty="0" smtClean="0"/>
              <a:t>uninterpretable</a:t>
            </a:r>
            <a:r>
              <a:rPr lang="en-US" sz="2400" dirty="0" smtClean="0"/>
              <a:t> canonical </a:t>
            </a:r>
            <a:r>
              <a:rPr lang="en-US" sz="2400" b="1" dirty="0" smtClean="0"/>
              <a:t>coefficients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2335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31253" y="1423684"/>
            <a:ext cx="9764693" cy="5035624"/>
            <a:chOff x="1485899" y="1817228"/>
            <a:chExt cx="9764693" cy="5035624"/>
          </a:xfrm>
        </p:grpSpPr>
        <p:sp>
          <p:nvSpPr>
            <p:cNvPr id="3" name="TextBox 2"/>
            <p:cNvSpPr txBox="1"/>
            <p:nvPr/>
          </p:nvSpPr>
          <p:spPr>
            <a:xfrm>
              <a:off x="1514475" y="2628900"/>
              <a:ext cx="97361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y = x1 + x2 + … x                                             Regression, ANOVA </a:t>
              </a:r>
              <a:endParaRPr lang="en-US" sz="24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85899" y="3571875"/>
              <a:ext cx="9081787" cy="2677656"/>
            </a:xfrm>
            <a:prstGeom prst="rect">
              <a:avLst/>
            </a:prstGeom>
            <a:noFill/>
            <a:ln w="34925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y1 + y2 +  … yi = </a:t>
              </a:r>
              <a:r>
                <a:rPr lang="en-US" sz="2400" dirty="0" smtClean="0"/>
                <a:t>x                                         Multivariate ANOVA , MANTEL </a:t>
              </a:r>
            </a:p>
            <a:p>
              <a:r>
                <a:rPr lang="en-US" sz="2400" dirty="0" smtClean="0"/>
                <a:t>                                                                         Discriminant Analysis, CART</a:t>
              </a:r>
              <a:endParaRPr lang="en-US" sz="2400" dirty="0"/>
            </a:p>
            <a:p>
              <a:endParaRPr lang="en-US" sz="2400" dirty="0" smtClean="0"/>
            </a:p>
            <a:p>
              <a:r>
                <a:rPr lang="en-US" sz="2400" dirty="0" smtClean="0"/>
                <a:t>y1 + y2 +  … yi = </a:t>
              </a:r>
              <a:r>
                <a:rPr lang="en-US" sz="2400" dirty="0"/>
                <a:t>x1 + x2 + … </a:t>
              </a:r>
              <a:r>
                <a:rPr lang="en-US" sz="2400" dirty="0" smtClean="0"/>
                <a:t>xj                   Redundancy Analysis (RDA),</a:t>
              </a:r>
            </a:p>
            <a:p>
              <a:r>
                <a:rPr lang="en-US" sz="2400" dirty="0"/>
                <a:t> </a:t>
              </a:r>
              <a:r>
                <a:rPr lang="en-US" sz="2400" dirty="0" smtClean="0"/>
                <a:t>                                                                       Can. Cor. Analysis (CCA)</a:t>
              </a:r>
            </a:p>
            <a:p>
              <a:endParaRPr lang="en-US" sz="2400" dirty="0"/>
            </a:p>
            <a:p>
              <a:r>
                <a:rPr lang="en-US" sz="2400" dirty="0" smtClean="0"/>
                <a:t>y1 </a:t>
              </a:r>
              <a:r>
                <a:rPr lang="en-US" sz="2400" dirty="0"/>
                <a:t>+ y2 +  … </a:t>
              </a:r>
              <a:r>
                <a:rPr lang="en-US" sz="2400" dirty="0" smtClean="0"/>
                <a:t>yi                                                Ordination, Cluster Analysis</a:t>
              </a:r>
              <a:endParaRPr lang="en-US" sz="2400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3958543" y="2870522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979271" y="1817228"/>
              <a:ext cx="7083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 smtClean="0"/>
                <a:t>Model</a:t>
              </a:r>
              <a:r>
                <a:rPr lang="en-US" sz="2800" dirty="0" smtClean="0"/>
                <a:t>                                               </a:t>
              </a:r>
              <a:r>
                <a:rPr lang="en-US" sz="2800" u="sng" dirty="0" smtClean="0"/>
                <a:t>Technique</a:t>
              </a:r>
              <a:endParaRPr lang="en-US" sz="2800" u="sng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3995193" y="3856295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5440101" y="4888373"/>
              <a:ext cx="906682" cy="30869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985544" y="5987969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171712" y="6268077"/>
              <a:ext cx="38924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Multivariate Statistics</a:t>
              </a:r>
              <a:endParaRPr lang="en-US" sz="3200" b="1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278145" y="4298284"/>
            <a:ext cx="8920932" cy="88331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Multivariate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4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Selecting Independent 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66811" y="1818009"/>
            <a:ext cx="905837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Include variables based on </a:t>
            </a:r>
            <a:r>
              <a:rPr lang="en-US" sz="2400" b="1" i="1" dirty="0" smtClean="0"/>
              <a:t>a priori </a:t>
            </a:r>
            <a:r>
              <a:rPr lang="en-US" sz="2400" b="1" dirty="0" smtClean="0"/>
              <a:t>hypotheses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 </a:t>
            </a:r>
            <a:r>
              <a:rPr lang="en-US" sz="2400" b="1" dirty="0" smtClean="0"/>
              <a:t>variable selection </a:t>
            </a:r>
            <a:r>
              <a:rPr lang="en-US" sz="2400" dirty="0" smtClean="0"/>
              <a:t>procedure to select </a:t>
            </a:r>
            <a:r>
              <a:rPr lang="en-US" sz="2400" b="1" dirty="0" smtClean="0"/>
              <a:t>“best” subset </a:t>
            </a:r>
            <a:r>
              <a:rPr lang="en-US" sz="2400" dirty="0" smtClean="0"/>
              <a:t>of variables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(e.g., remove one of each pair of highly Cor, stepwise AIC).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Rule of thumb (very loose), use </a:t>
            </a:r>
            <a:r>
              <a:rPr lang="en-US" sz="2400" b="1" dirty="0" smtClean="0"/>
              <a:t>3-5 explanatory variables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Overall sample size: N= 3(</a:t>
            </a:r>
            <a:r>
              <a:rPr lang="en-US" sz="2400" dirty="0"/>
              <a:t>M</a:t>
            </a:r>
            <a:r>
              <a:rPr lang="en-US" sz="2400" dirty="0" smtClean="0"/>
              <a:t>+P)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M =# of species (columns of response matrix)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P = # of environmental variables (columns in predictor matrix)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Transform explanatory variables as necessary.</a:t>
            </a:r>
          </a:p>
        </p:txBody>
      </p:sp>
    </p:spTree>
    <p:extLst>
      <p:ext uri="{BB962C8B-B14F-4D97-AF65-F5344CB8AC3E}">
        <p14:creationId xmlns:p14="http://schemas.microsoft.com/office/powerpoint/2010/main" val="215192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Constrained Ordination Steps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66754" y="1956122"/>
            <a:ext cx="9323963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Run a </a:t>
            </a:r>
            <a:r>
              <a:rPr lang="en-US" sz="2400" b="1" dirty="0" smtClean="0"/>
              <a:t>multivariate regression </a:t>
            </a:r>
            <a:r>
              <a:rPr lang="en-US" sz="2400" dirty="0" smtClean="0"/>
              <a:t>of the response variable matrix </a:t>
            </a:r>
            <a:r>
              <a:rPr lang="en-US" sz="2400" b="1" dirty="0" smtClean="0"/>
              <a:t>Y </a:t>
            </a:r>
          </a:p>
          <a:p>
            <a:r>
              <a:rPr lang="en-US" sz="2400" dirty="0" smtClean="0"/>
              <a:t>       on the explanatory variable matrix </a:t>
            </a:r>
            <a:r>
              <a:rPr lang="en-US" sz="2400" b="1" dirty="0" smtClean="0"/>
              <a:t>X </a:t>
            </a:r>
            <a:r>
              <a:rPr lang="en-US" sz="2400" dirty="0" smtClean="0"/>
              <a:t>resulting in a matrix of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fitted</a:t>
            </a:r>
            <a:r>
              <a:rPr lang="en-US" sz="2400" b="1" dirty="0" smtClean="0"/>
              <a:t> </a:t>
            </a:r>
            <a:r>
              <a:rPr lang="en-US" sz="2400" dirty="0" smtClean="0"/>
              <a:t>values, </a:t>
            </a:r>
            <a:r>
              <a:rPr lang="en-US" sz="2400" b="1" dirty="0" smtClean="0"/>
              <a:t>Ŷ</a:t>
            </a:r>
            <a:r>
              <a:rPr lang="en-US" sz="2400" dirty="0" smtClean="0"/>
              <a:t>.</a:t>
            </a:r>
            <a:endParaRPr lang="en-US" sz="2400" b="1" dirty="0"/>
          </a:p>
          <a:p>
            <a:pPr algn="ctr"/>
            <a:r>
              <a:rPr lang="en-US" sz="2400" b="1" dirty="0" smtClean="0"/>
              <a:t>Ŷ = XB</a:t>
            </a:r>
          </a:p>
          <a:p>
            <a:pPr algn="ctr"/>
            <a:endParaRPr lang="en-US" sz="2400" b="1" dirty="0" smtClean="0"/>
          </a:p>
          <a:p>
            <a:r>
              <a:rPr lang="en-US" sz="2400" b="1" dirty="0"/>
              <a:t> </a:t>
            </a:r>
            <a:r>
              <a:rPr lang="en-US" sz="2400" b="1" dirty="0" smtClean="0"/>
              <a:t>      B</a:t>
            </a:r>
            <a:r>
              <a:rPr lang="en-US" sz="2400" dirty="0" smtClean="0"/>
              <a:t> is the matrix of regression coefficients.</a:t>
            </a:r>
          </a:p>
          <a:p>
            <a:endParaRPr lang="en-US" sz="2400" dirty="0" smtClean="0"/>
          </a:p>
          <a:p>
            <a:endParaRPr lang="en-US" sz="2400" b="1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 smtClean="0"/>
              <a:t>Conduct a </a:t>
            </a:r>
            <a:r>
              <a:rPr lang="en-US" sz="2400" b="1" dirty="0" smtClean="0"/>
              <a:t>PCA (for RDA) </a:t>
            </a:r>
            <a:r>
              <a:rPr lang="en-US" sz="2400" dirty="0" smtClean="0"/>
              <a:t>or a CA </a:t>
            </a:r>
            <a:r>
              <a:rPr lang="en-US" sz="2400" b="1" dirty="0" smtClean="0"/>
              <a:t>(for CCA) </a:t>
            </a:r>
            <a:r>
              <a:rPr lang="en-US" sz="2400" dirty="0" smtClean="0"/>
              <a:t>on the </a:t>
            </a:r>
            <a:r>
              <a:rPr lang="en-US" sz="2400" b="1" dirty="0" smtClean="0"/>
              <a:t>Ŷ </a:t>
            </a:r>
            <a:r>
              <a:rPr lang="en-US" sz="2400" dirty="0" smtClean="0"/>
              <a:t>matrix resulting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in a matrix </a:t>
            </a:r>
            <a:r>
              <a:rPr lang="en-US" sz="2400" b="1" dirty="0" smtClean="0"/>
              <a:t>A </a:t>
            </a:r>
            <a:r>
              <a:rPr lang="en-US" sz="2400" dirty="0" smtClean="0"/>
              <a:t>of eigenvectors. </a:t>
            </a:r>
            <a:r>
              <a:rPr lang="en-US" sz="2400" dirty="0"/>
              <a:t>E</a:t>
            </a:r>
            <a:r>
              <a:rPr lang="en-US" sz="2400" dirty="0" smtClean="0"/>
              <a:t>lements of </a:t>
            </a:r>
            <a:r>
              <a:rPr lang="en-US" sz="2400" b="1" dirty="0" smtClean="0"/>
              <a:t>A</a:t>
            </a:r>
            <a:r>
              <a:rPr lang="en-US" sz="2400" dirty="0" smtClean="0"/>
              <a:t> are called </a:t>
            </a:r>
            <a:r>
              <a:rPr lang="en-US" sz="2400" b="1" dirty="0" smtClean="0"/>
              <a:t>species scores.</a:t>
            </a:r>
            <a:endParaRPr lang="en-US" sz="2400" dirty="0" smtClean="0"/>
          </a:p>
          <a:p>
            <a:endParaRPr lang="en-US" sz="2400" dirty="0"/>
          </a:p>
          <a:p>
            <a:endParaRPr lang="en-US" sz="2400" b="1" dirty="0" smtClean="0"/>
          </a:p>
          <a:p>
            <a:pPr algn="ctr"/>
            <a:endParaRPr lang="en-US" sz="2400" b="1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510954" y="5671595"/>
            <a:ext cx="1130757" cy="33062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6000" y="5964327"/>
            <a:ext cx="2583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FACTOR LOADINGS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51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1856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Constrained Ordination Steps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7613" y="92598"/>
            <a:ext cx="10359887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endParaRPr lang="en-US" sz="2400" dirty="0" smtClean="0"/>
          </a:p>
          <a:p>
            <a:pPr marL="457200" indent="-457200">
              <a:buFont typeface="+mj-lt"/>
              <a:buAutoNum type="arabicPeriod" startAt="3"/>
            </a:pPr>
            <a:endParaRPr lang="en-US" sz="24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400" dirty="0" smtClean="0"/>
              <a:t>Next, you calculate two sets of scores from the PCA:</a:t>
            </a:r>
          </a:p>
          <a:p>
            <a:pPr marL="457200" indent="-457200">
              <a:buFont typeface="+mj-lt"/>
              <a:buAutoNum type="arabicPeriod" startAt="3"/>
            </a:pPr>
            <a:endParaRPr lang="en-US" sz="2400" dirty="0"/>
          </a:p>
          <a:p>
            <a:pPr marL="914400" lvl="1" indent="-457200">
              <a:buFont typeface="+mj-lt"/>
              <a:buAutoNum type="arabicParenR"/>
            </a:pPr>
            <a:r>
              <a:rPr lang="en-US" sz="2400" dirty="0" smtClean="0"/>
              <a:t>The </a:t>
            </a:r>
            <a:r>
              <a:rPr lang="en-US" sz="2400" b="1" dirty="0" smtClean="0"/>
              <a:t>F scores </a:t>
            </a:r>
            <a:r>
              <a:rPr lang="en-US" sz="2400" dirty="0" smtClean="0"/>
              <a:t>are calculated by multiplying the matrix of 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      eigenvectors, </a:t>
            </a:r>
            <a:r>
              <a:rPr lang="en-US" sz="2400" b="1" dirty="0" smtClean="0"/>
              <a:t>A</a:t>
            </a:r>
            <a:r>
              <a:rPr lang="en-US" sz="2400" dirty="0" smtClean="0"/>
              <a:t>, by the matrix of response variables </a:t>
            </a:r>
            <a:r>
              <a:rPr lang="en-US" sz="2400" b="1" dirty="0" smtClean="0"/>
              <a:t>Y.</a:t>
            </a:r>
          </a:p>
          <a:p>
            <a:pPr lvl="1"/>
            <a:endParaRPr lang="en-US" sz="2400" b="1" dirty="0"/>
          </a:p>
          <a:p>
            <a:pPr lvl="1" algn="ctr"/>
            <a:r>
              <a:rPr lang="en-US" sz="2400" b="1" dirty="0" smtClean="0"/>
              <a:t>F </a:t>
            </a:r>
            <a:r>
              <a:rPr lang="en-US" sz="2400" b="1" dirty="0"/>
              <a:t>= </a:t>
            </a:r>
            <a:r>
              <a:rPr lang="en-US" sz="2400" b="1" dirty="0" smtClean="0"/>
              <a:t>YA</a:t>
            </a:r>
          </a:p>
          <a:p>
            <a:pPr lvl="1" algn="ctr"/>
            <a:endParaRPr lang="en-US" sz="2400" b="1" dirty="0"/>
          </a:p>
          <a:p>
            <a:pPr lvl="1"/>
            <a:r>
              <a:rPr lang="en-US" sz="2400" b="1" dirty="0" smtClean="0"/>
              <a:t>	F </a:t>
            </a:r>
            <a:r>
              <a:rPr lang="en-US" sz="2400" dirty="0" smtClean="0"/>
              <a:t>are site scores based on</a:t>
            </a:r>
            <a:r>
              <a:rPr lang="en-US" sz="2400" b="1" dirty="0" smtClean="0"/>
              <a:t> observed </a:t>
            </a:r>
            <a:r>
              <a:rPr lang="en-US" sz="2400" dirty="0" smtClean="0"/>
              <a:t>species distributions.</a:t>
            </a:r>
            <a:endParaRPr lang="en-US" sz="2400" b="1" dirty="0"/>
          </a:p>
          <a:p>
            <a:pPr lvl="1" algn="ctr"/>
            <a:endParaRPr lang="en-US" sz="2400" dirty="0" smtClean="0"/>
          </a:p>
          <a:p>
            <a:pPr marL="914400" lvl="1" indent="-457200">
              <a:buFont typeface="+mj-lt"/>
              <a:buAutoNum type="arabicParenR" startAt="2"/>
            </a:pPr>
            <a:r>
              <a:rPr lang="en-US" sz="2400" dirty="0"/>
              <a:t>The </a:t>
            </a:r>
            <a:r>
              <a:rPr lang="en-US" sz="2400" b="1" dirty="0" smtClean="0"/>
              <a:t>Z scores </a:t>
            </a:r>
            <a:r>
              <a:rPr lang="en-US" sz="2400" dirty="0"/>
              <a:t>are calculated by multiplying the matrix of </a:t>
            </a:r>
          </a:p>
          <a:p>
            <a:pPr lvl="1"/>
            <a:r>
              <a:rPr lang="en-US" sz="2400" dirty="0"/>
              <a:t>       eigenvectors, </a:t>
            </a:r>
            <a:r>
              <a:rPr lang="en-US" sz="2400" b="1" dirty="0"/>
              <a:t>A</a:t>
            </a:r>
            <a:r>
              <a:rPr lang="en-US" sz="2400" dirty="0"/>
              <a:t>, by the matrix of </a:t>
            </a:r>
            <a:r>
              <a:rPr lang="en-US" sz="2400" b="1" dirty="0" smtClean="0"/>
              <a:t>fitted</a:t>
            </a:r>
            <a:r>
              <a:rPr lang="en-US" sz="2400" dirty="0" smtClean="0"/>
              <a:t> response </a:t>
            </a:r>
            <a:r>
              <a:rPr lang="en-US" sz="2400" dirty="0"/>
              <a:t>variables </a:t>
            </a:r>
            <a:r>
              <a:rPr lang="en-US" sz="2400" b="1" dirty="0"/>
              <a:t>Ŷ</a:t>
            </a:r>
            <a:r>
              <a:rPr lang="en-US" sz="2400" b="1" dirty="0" smtClean="0"/>
              <a:t>.</a:t>
            </a:r>
            <a:endParaRPr lang="en-US" sz="2400" b="1" dirty="0"/>
          </a:p>
          <a:p>
            <a:pPr lvl="1"/>
            <a:endParaRPr lang="en-US" sz="2400" b="1" dirty="0"/>
          </a:p>
          <a:p>
            <a:pPr lvl="1" algn="ctr"/>
            <a:r>
              <a:rPr lang="en-US" sz="2400" b="1" dirty="0"/>
              <a:t>Z</a:t>
            </a:r>
            <a:r>
              <a:rPr lang="en-US" sz="2400" b="1" dirty="0" smtClean="0"/>
              <a:t> </a:t>
            </a:r>
            <a:r>
              <a:rPr lang="en-US" sz="2400" b="1" dirty="0"/>
              <a:t>= </a:t>
            </a:r>
            <a:r>
              <a:rPr lang="en-US" sz="2400" b="1" dirty="0" smtClean="0"/>
              <a:t>ŶA  </a:t>
            </a:r>
            <a:r>
              <a:rPr lang="en-US" sz="2400" dirty="0" smtClean="0"/>
              <a:t>or </a:t>
            </a:r>
            <a:r>
              <a:rPr lang="en-US" sz="2400" b="1" dirty="0"/>
              <a:t>Z</a:t>
            </a:r>
            <a:r>
              <a:rPr lang="en-US" sz="2400" b="1" dirty="0" smtClean="0"/>
              <a:t> </a:t>
            </a:r>
            <a:r>
              <a:rPr lang="en-US" sz="2400" b="1" dirty="0"/>
              <a:t>= </a:t>
            </a:r>
            <a:r>
              <a:rPr lang="en-US" sz="2400" b="1" dirty="0" smtClean="0"/>
              <a:t>XBA</a:t>
            </a:r>
            <a:endParaRPr lang="en-US" sz="2400" b="1" dirty="0"/>
          </a:p>
          <a:p>
            <a:pPr lvl="1" algn="ctr"/>
            <a:endParaRPr lang="en-US" sz="2400" b="1" dirty="0"/>
          </a:p>
          <a:p>
            <a:pPr lvl="1" algn="ctr"/>
            <a:r>
              <a:rPr lang="en-US" sz="2400" b="1" dirty="0" smtClean="0"/>
              <a:t>Z </a:t>
            </a:r>
            <a:r>
              <a:rPr lang="en-US" sz="2400" dirty="0"/>
              <a:t>are site scores based </a:t>
            </a:r>
            <a:r>
              <a:rPr lang="en-US" sz="2400" dirty="0" smtClean="0"/>
              <a:t>on</a:t>
            </a:r>
            <a:r>
              <a:rPr lang="en-US" sz="2400" b="1" dirty="0" smtClean="0"/>
              <a:t> </a:t>
            </a:r>
            <a:r>
              <a:rPr lang="en-US" sz="2400" dirty="0"/>
              <a:t>species </a:t>
            </a:r>
            <a:r>
              <a:rPr lang="en-US" sz="2400" dirty="0" smtClean="0"/>
              <a:t>distributions </a:t>
            </a:r>
            <a:r>
              <a:rPr lang="en-US" sz="2400" b="1" dirty="0" smtClean="0"/>
              <a:t>predicted </a:t>
            </a:r>
            <a:r>
              <a:rPr lang="en-US" sz="2400" dirty="0" smtClean="0"/>
              <a:t>by the </a:t>
            </a:r>
            <a:r>
              <a:rPr lang="en-US" sz="2400" b="1" dirty="0" smtClean="0"/>
              <a:t>environment</a:t>
            </a:r>
            <a:r>
              <a:rPr lang="en-US" sz="2400" dirty="0" smtClean="0"/>
              <a:t>.</a:t>
            </a:r>
            <a:endParaRPr lang="en-US" sz="2400" b="1" dirty="0"/>
          </a:p>
          <a:p>
            <a:pPr lvl="1" algn="ctr"/>
            <a:endParaRPr lang="en-US" sz="2400" b="1" dirty="0"/>
          </a:p>
          <a:p>
            <a:pPr lvl="1"/>
            <a:r>
              <a:rPr lang="en-US" sz="2400" dirty="0" smtClean="0"/>
              <a:t>	</a:t>
            </a:r>
            <a:endParaRPr lang="en-US" sz="2400" b="1" dirty="0" smtClean="0"/>
          </a:p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7659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Constrained Ordination Steps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8020" y="1516283"/>
            <a:ext cx="1113875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b="1" dirty="0"/>
              <a:t>Calculate </a:t>
            </a:r>
            <a:r>
              <a:rPr lang="en-US" sz="2400" b="1" dirty="0" smtClean="0"/>
              <a:t>the correlation </a:t>
            </a:r>
            <a:r>
              <a:rPr lang="en-US" sz="2400" dirty="0"/>
              <a:t>between </a:t>
            </a:r>
            <a:r>
              <a:rPr lang="en-US" sz="2400" b="1" dirty="0"/>
              <a:t>Z matrix </a:t>
            </a:r>
            <a:r>
              <a:rPr lang="en-US" sz="2400" dirty="0"/>
              <a:t>(predicted site scores) and </a:t>
            </a:r>
          </a:p>
          <a:p>
            <a:pPr marL="0" lvl="1"/>
            <a:r>
              <a:rPr lang="en-US" sz="2400" b="1" dirty="0"/>
              <a:t> </a:t>
            </a:r>
            <a:r>
              <a:rPr lang="en-US" sz="2400" b="1" dirty="0" smtClean="0"/>
              <a:t>      environmental variables, X,</a:t>
            </a:r>
            <a:r>
              <a:rPr lang="en-US" sz="2400" dirty="0" smtClean="0"/>
              <a:t> to </a:t>
            </a:r>
            <a:r>
              <a:rPr lang="en-US" sz="2400" dirty="0"/>
              <a:t>d</a:t>
            </a:r>
            <a:r>
              <a:rPr lang="en-US" sz="2400" dirty="0" smtClean="0"/>
              <a:t>etermine the influence of the environmental </a:t>
            </a:r>
          </a:p>
          <a:p>
            <a:pPr marL="0" lvl="1"/>
            <a:r>
              <a:rPr lang="en-US" sz="2400" dirty="0"/>
              <a:t> </a:t>
            </a:r>
            <a:r>
              <a:rPr lang="en-US" sz="2400" dirty="0" smtClean="0"/>
              <a:t>      variables on community composition.</a:t>
            </a:r>
          </a:p>
          <a:p>
            <a:pPr marL="0" lvl="1"/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*How much of the overall variation is explained by the predictor variables (constraints)?</a:t>
            </a:r>
          </a:p>
          <a:p>
            <a:endParaRPr lang="en-US" sz="2400" dirty="0" smtClean="0"/>
          </a:p>
          <a:p>
            <a:r>
              <a:rPr lang="en-US" sz="2400" dirty="0" smtClean="0"/>
              <a:t>*Which predictor variables are the strongest?</a:t>
            </a:r>
          </a:p>
          <a:p>
            <a:endParaRPr lang="en-US" sz="2400" b="1" dirty="0"/>
          </a:p>
          <a:p>
            <a:pPr marL="457200" indent="-457200">
              <a:buFont typeface="+mj-lt"/>
              <a:buAutoNum type="arabicPeriod" startAt="2"/>
            </a:pPr>
            <a:endParaRPr lang="en-US" sz="2400" dirty="0"/>
          </a:p>
          <a:p>
            <a:endParaRPr lang="en-US" sz="2400" b="1" dirty="0" smtClean="0"/>
          </a:p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0476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Constrained Ordination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9" y="1466475"/>
            <a:ext cx="2140120" cy="16050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5839" y="3071565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 Zhang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241" y="1501287"/>
            <a:ext cx="2444920" cy="1833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229" y="1421919"/>
            <a:ext cx="3272742" cy="21818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41324" y="3603747"/>
            <a:ext cx="1404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Michael </a:t>
            </a:r>
            <a:r>
              <a:rPr lang="en-US" dirty="0"/>
              <a:t>L</a:t>
            </a:r>
            <a:r>
              <a:rPr lang="en-US" dirty="0" smtClean="0"/>
              <a:t>uth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786742"/>
              </p:ext>
            </p:extLst>
          </p:nvPr>
        </p:nvGraphicFramePr>
        <p:xfrm>
          <a:off x="3834595" y="4207727"/>
          <a:ext cx="7810019" cy="2200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5717"/>
                <a:gridCol w="1115717"/>
                <a:gridCol w="1115717"/>
                <a:gridCol w="1115717"/>
                <a:gridCol w="1115717"/>
                <a:gridCol w="1115717"/>
                <a:gridCol w="1115717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Site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Cal.vul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Emp.nig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Led.pal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Vac.myr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Vac.vit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Pin.syl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0.55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11.13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17.8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0.67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0.17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0.35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12.13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1.55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13.47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15.13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2.42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5.92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15.97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12.68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23.73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8.92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2.42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10.28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5839" y="4211361"/>
            <a:ext cx="30736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Understory Vegetation </a:t>
            </a:r>
          </a:p>
          <a:p>
            <a:pPr algn="ctr"/>
            <a:r>
              <a:rPr lang="en-US" sz="2400" u="sng" dirty="0" smtClean="0"/>
              <a:t>Northern Finland</a:t>
            </a:r>
          </a:p>
          <a:p>
            <a:pPr algn="ctr"/>
            <a:r>
              <a:rPr lang="en-US" sz="2400" dirty="0" smtClean="0"/>
              <a:t>24 sites</a:t>
            </a:r>
          </a:p>
          <a:p>
            <a:pPr algn="ctr"/>
            <a:r>
              <a:rPr lang="en-US" sz="2400" dirty="0" smtClean="0"/>
              <a:t>40 species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351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Constrained Ordination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9" y="1466475"/>
            <a:ext cx="2140120" cy="16050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5839" y="3071565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 Zhang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241" y="1501287"/>
            <a:ext cx="2444920" cy="1833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229" y="1421919"/>
            <a:ext cx="3272742" cy="21818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41324" y="3603747"/>
            <a:ext cx="1404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Michael </a:t>
            </a:r>
            <a:r>
              <a:rPr lang="en-US" dirty="0"/>
              <a:t>L</a:t>
            </a:r>
            <a:r>
              <a:rPr lang="en-US" dirty="0" smtClean="0"/>
              <a:t>uth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5839" y="4211361"/>
            <a:ext cx="30736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Understory Vegetation </a:t>
            </a:r>
          </a:p>
          <a:p>
            <a:pPr algn="ctr"/>
            <a:r>
              <a:rPr lang="en-US" sz="2400" u="sng" dirty="0" smtClean="0"/>
              <a:t>Northern Finland</a:t>
            </a:r>
          </a:p>
          <a:p>
            <a:pPr algn="ctr"/>
            <a:r>
              <a:rPr lang="en-US" sz="2400" dirty="0" smtClean="0"/>
              <a:t>24 sites</a:t>
            </a:r>
          </a:p>
          <a:p>
            <a:pPr algn="ctr"/>
            <a:r>
              <a:rPr lang="en-US" sz="2400" dirty="0"/>
              <a:t>14 Soil variables</a:t>
            </a: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083455"/>
              </p:ext>
            </p:extLst>
          </p:nvPr>
        </p:nvGraphicFramePr>
        <p:xfrm>
          <a:off x="4039560" y="4349566"/>
          <a:ext cx="6713320" cy="2200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9165"/>
                <a:gridCol w="839165"/>
                <a:gridCol w="839165"/>
                <a:gridCol w="839165"/>
                <a:gridCol w="839165"/>
                <a:gridCol w="839165"/>
                <a:gridCol w="839165"/>
                <a:gridCol w="83916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P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K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Ca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Mg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19.8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42.1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139.9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519.4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90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32.3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39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13.4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39.1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167.3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356.7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70.7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35.2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88.1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24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20.2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67.7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207.1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973.3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209.1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58.1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138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27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20.6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60.8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233.7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834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127.2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40.7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15.4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23.8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54.5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180.6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777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125.8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39.5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24.2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22.8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40.9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171.4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691.8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151.4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40.8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104.8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3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573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Selecting Species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187" y="845670"/>
            <a:ext cx="6031448" cy="601233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7731889" y="1782501"/>
            <a:ext cx="1956121" cy="636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237635" y="2419109"/>
            <a:ext cx="2562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Remove common species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4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Species Transformations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448838" y="1206012"/>
            <a:ext cx="9108326" cy="5449431"/>
            <a:chOff x="1448838" y="1206012"/>
            <a:chExt cx="9108326" cy="544943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0684" y="1206012"/>
              <a:ext cx="7941270" cy="5449431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2430684" y="1325563"/>
              <a:ext cx="8126480" cy="2019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18066" y="3104883"/>
              <a:ext cx="8453888" cy="232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48838" y="4914385"/>
              <a:ext cx="8453888" cy="232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704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Species Transformations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448838" y="1206012"/>
            <a:ext cx="9108326" cy="5449431"/>
            <a:chOff x="1448838" y="1206012"/>
            <a:chExt cx="9108326" cy="544943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0684" y="1206012"/>
              <a:ext cx="7941270" cy="5449431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2430684" y="1325563"/>
              <a:ext cx="8126480" cy="2019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18066" y="3104883"/>
              <a:ext cx="8453888" cy="232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48838" y="4914385"/>
              <a:ext cx="8453888" cy="232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 rot="18380203">
            <a:off x="3791523" y="3025169"/>
            <a:ext cx="46089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Log Transformation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95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</a:t>
            </a:r>
            <a:r>
              <a:rPr lang="en-US" dirty="0" smtClean="0"/>
              <a:t>Standardization</a:t>
            </a:r>
            <a:br>
              <a:rPr lang="en-US" dirty="0" smtClean="0"/>
            </a:br>
            <a:r>
              <a:rPr lang="en-US" sz="2800" b="1" dirty="0" smtClean="0"/>
              <a:t>sample and species variability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2" b="8142"/>
          <a:stretch/>
        </p:blipFill>
        <p:spPr bwMode="auto">
          <a:xfrm>
            <a:off x="6633351" y="2403599"/>
            <a:ext cx="4953000" cy="4009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556654" y="2104680"/>
            <a:ext cx="1106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Cv =15.64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36246" y="6196953"/>
            <a:ext cx="1469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Totals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1022" b="7258"/>
          <a:stretch/>
        </p:blipFill>
        <p:spPr>
          <a:xfrm>
            <a:off x="718529" y="2501253"/>
            <a:ext cx="5089587" cy="3695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02171" y="6228225"/>
            <a:ext cx="147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Species Totals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29161" y="2289346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Cv =212.44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6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31253" y="1423684"/>
            <a:ext cx="9764693" cy="5035624"/>
            <a:chOff x="1485899" y="1817228"/>
            <a:chExt cx="9764693" cy="5035624"/>
          </a:xfrm>
        </p:grpSpPr>
        <p:sp>
          <p:nvSpPr>
            <p:cNvPr id="3" name="TextBox 2"/>
            <p:cNvSpPr txBox="1"/>
            <p:nvPr/>
          </p:nvSpPr>
          <p:spPr>
            <a:xfrm>
              <a:off x="1514475" y="2628900"/>
              <a:ext cx="97361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y = x1 + x2 + … x                                             Regression, ANOVA </a:t>
              </a:r>
              <a:endParaRPr lang="en-US" sz="24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85899" y="3571875"/>
              <a:ext cx="9081787" cy="2677656"/>
            </a:xfrm>
            <a:prstGeom prst="rect">
              <a:avLst/>
            </a:prstGeom>
            <a:noFill/>
            <a:ln w="34925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y1 + y2 +  … yi = </a:t>
              </a:r>
              <a:r>
                <a:rPr lang="en-US" sz="2400" dirty="0" smtClean="0"/>
                <a:t>x                                         Multivariate ANOVA , MANTEL </a:t>
              </a:r>
            </a:p>
            <a:p>
              <a:r>
                <a:rPr lang="en-US" sz="2400" dirty="0" smtClean="0"/>
                <a:t>                                                                         Discriminant Analysis, CART</a:t>
              </a:r>
              <a:endParaRPr lang="en-US" sz="2400" dirty="0"/>
            </a:p>
            <a:p>
              <a:endParaRPr lang="en-US" sz="2400" dirty="0" smtClean="0"/>
            </a:p>
            <a:p>
              <a:r>
                <a:rPr lang="en-US" sz="2400" dirty="0" smtClean="0"/>
                <a:t>y1 + y2 +  … yi = </a:t>
              </a:r>
              <a:r>
                <a:rPr lang="en-US" sz="2400" dirty="0"/>
                <a:t>x1 + x2 + … </a:t>
              </a:r>
              <a:r>
                <a:rPr lang="en-US" sz="2400" dirty="0" smtClean="0"/>
                <a:t>xj                   Redundancy Analysis (RDA),</a:t>
              </a:r>
            </a:p>
            <a:p>
              <a:r>
                <a:rPr lang="en-US" sz="2400" dirty="0"/>
                <a:t> </a:t>
              </a:r>
              <a:r>
                <a:rPr lang="en-US" sz="2400" dirty="0" smtClean="0"/>
                <a:t>                                                                       Can</a:t>
              </a:r>
              <a:r>
                <a:rPr lang="en-US" sz="2400" dirty="0"/>
                <a:t>. Cor. Analysis (CCA)</a:t>
              </a:r>
            </a:p>
            <a:p>
              <a:endParaRPr lang="en-US" sz="2400" dirty="0"/>
            </a:p>
            <a:p>
              <a:r>
                <a:rPr lang="en-US" sz="2400" dirty="0" smtClean="0"/>
                <a:t>y1 </a:t>
              </a:r>
              <a:r>
                <a:rPr lang="en-US" sz="2400" dirty="0"/>
                <a:t>+ y2 +  … </a:t>
              </a:r>
              <a:r>
                <a:rPr lang="en-US" sz="2400" dirty="0" smtClean="0"/>
                <a:t>yi                                                Ordination, Cluster Analysis</a:t>
              </a:r>
              <a:endParaRPr lang="en-US" sz="2400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3958543" y="2870522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979271" y="1817228"/>
              <a:ext cx="7083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 smtClean="0"/>
                <a:t>Model</a:t>
              </a:r>
              <a:r>
                <a:rPr lang="en-US" sz="2800" dirty="0" smtClean="0"/>
                <a:t>                                               </a:t>
              </a:r>
              <a:r>
                <a:rPr lang="en-US" sz="2800" u="sng" dirty="0" smtClean="0"/>
                <a:t>Technique</a:t>
              </a:r>
              <a:endParaRPr lang="en-US" sz="2800" u="sng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3995193" y="3856295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5440101" y="4888373"/>
              <a:ext cx="906682" cy="30869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985544" y="5987969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171712" y="6268077"/>
              <a:ext cx="38924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Multivariate Statistics</a:t>
              </a:r>
              <a:endParaRPr lang="en-US" sz="3200" b="1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278145" y="4298284"/>
            <a:ext cx="1805024" cy="88331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Multivariate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8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Standardization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2" b="8142"/>
          <a:stretch/>
        </p:blipFill>
        <p:spPr bwMode="auto">
          <a:xfrm>
            <a:off x="6633351" y="2403599"/>
            <a:ext cx="4953000" cy="4009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556654" y="2104680"/>
            <a:ext cx="1106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Cv =15.64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36246" y="6196953"/>
            <a:ext cx="1469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Totals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1022" b="7258"/>
          <a:stretch/>
        </p:blipFill>
        <p:spPr>
          <a:xfrm>
            <a:off x="718529" y="2501253"/>
            <a:ext cx="5089587" cy="3695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02171" y="6228225"/>
            <a:ext cx="147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Species Totals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29161" y="2289346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Cv =212.44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84517" y="1620685"/>
            <a:ext cx="289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total standardization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179563" y="1990017"/>
            <a:ext cx="1272113" cy="413582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82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RDA vs. CCA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348941" y="1325563"/>
          <a:ext cx="5841355" cy="851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271"/>
                <a:gridCol w="1168271"/>
                <a:gridCol w="1168271"/>
                <a:gridCol w="1168271"/>
                <a:gridCol w="116827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DCA1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DCA2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DCA3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DCA4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Eigenvalues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0.5232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0.3254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0.2074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0.21694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Axis 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3.1759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2.4843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1.7928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1.99248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3957"/>
            <a:ext cx="5212080" cy="51955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20" y="1823957"/>
            <a:ext cx="5212080" cy="519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4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RDA vs. CCA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348941" y="1325563"/>
          <a:ext cx="5841355" cy="851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271"/>
                <a:gridCol w="1168271"/>
                <a:gridCol w="1168271"/>
                <a:gridCol w="1168271"/>
                <a:gridCol w="116827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DCA1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DCA2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DCA3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DCA4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Eigenvalues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0.5232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0.3254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0.2074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0.21694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Axis 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3.1759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2.4843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1.7928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1.99248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3957"/>
            <a:ext cx="5212080" cy="51955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20" y="1823957"/>
            <a:ext cx="5212080" cy="5195565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1846934" y="4800599"/>
            <a:ext cx="3194612" cy="1438443"/>
          </a:xfrm>
          <a:custGeom>
            <a:avLst/>
            <a:gdLst>
              <a:gd name="connsiteX0" fmla="*/ 0 w 3194612"/>
              <a:gd name="connsiteY0" fmla="*/ 1759430 h 1817304"/>
              <a:gd name="connsiteX1" fmla="*/ 1435260 w 3194612"/>
              <a:gd name="connsiteY1" fmla="*/ 78 h 1817304"/>
              <a:gd name="connsiteX2" fmla="*/ 3194612 w 3194612"/>
              <a:gd name="connsiteY2" fmla="*/ 1817304 h 181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4612" h="1817304">
                <a:moveTo>
                  <a:pt x="0" y="1759430"/>
                </a:moveTo>
                <a:cubicBezTo>
                  <a:pt x="451412" y="874931"/>
                  <a:pt x="902825" y="-9568"/>
                  <a:pt x="1435260" y="78"/>
                </a:cubicBezTo>
                <a:cubicBezTo>
                  <a:pt x="1967695" y="9724"/>
                  <a:pt x="2887883" y="1514433"/>
                  <a:pt x="3194612" y="18173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6803496" y="3586167"/>
            <a:ext cx="3154896" cy="2614612"/>
          </a:xfrm>
          <a:custGeom>
            <a:avLst/>
            <a:gdLst>
              <a:gd name="connsiteX0" fmla="*/ 0 w 3194612"/>
              <a:gd name="connsiteY0" fmla="*/ 1759430 h 1817304"/>
              <a:gd name="connsiteX1" fmla="*/ 1435260 w 3194612"/>
              <a:gd name="connsiteY1" fmla="*/ 78 h 1817304"/>
              <a:gd name="connsiteX2" fmla="*/ 3194612 w 3194612"/>
              <a:gd name="connsiteY2" fmla="*/ 1817304 h 181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4612" h="1817304">
                <a:moveTo>
                  <a:pt x="0" y="1759430"/>
                </a:moveTo>
                <a:cubicBezTo>
                  <a:pt x="451412" y="874931"/>
                  <a:pt x="902825" y="-9568"/>
                  <a:pt x="1435260" y="78"/>
                </a:cubicBezTo>
                <a:cubicBezTo>
                  <a:pt x="1967695" y="9724"/>
                  <a:pt x="2887883" y="1514433"/>
                  <a:pt x="3194612" y="18173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6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RDA vs. CCA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348941" y="1325563"/>
          <a:ext cx="5841355" cy="851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271"/>
                <a:gridCol w="1168271"/>
                <a:gridCol w="1168271"/>
                <a:gridCol w="1168271"/>
                <a:gridCol w="116827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DCA1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DCA2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DCA3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DCA4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Eigenvalues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0.5232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0.3254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0.2074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0.21694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Axis 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3.1759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2.4843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1.7928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1.99248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3957"/>
            <a:ext cx="5212080" cy="51955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20" y="1823957"/>
            <a:ext cx="5212080" cy="519556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 rot="5400000">
            <a:off x="6247970" y="3308850"/>
            <a:ext cx="3606537" cy="187517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 rot="5400000">
            <a:off x="1302873" y="3211977"/>
            <a:ext cx="3706552" cy="196889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4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447923" y="196770"/>
            <a:ext cx="1156644" cy="8218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RDA vs. CCA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348941" y="1325563"/>
          <a:ext cx="5841355" cy="851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271"/>
                <a:gridCol w="1168271"/>
                <a:gridCol w="1168271"/>
                <a:gridCol w="1168271"/>
                <a:gridCol w="116827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DCA1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DCA2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DCA3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DCA4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Eigenvalues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0.5232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0.3254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0.2074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0.21694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Axis 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3.1759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2.4843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1.7928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1.99248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3957"/>
            <a:ext cx="5212080" cy="51955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20" y="1823957"/>
            <a:ext cx="5212080" cy="5195565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1846934" y="4800599"/>
            <a:ext cx="3194612" cy="1438443"/>
          </a:xfrm>
          <a:custGeom>
            <a:avLst/>
            <a:gdLst>
              <a:gd name="connsiteX0" fmla="*/ 0 w 3194612"/>
              <a:gd name="connsiteY0" fmla="*/ 1759430 h 1817304"/>
              <a:gd name="connsiteX1" fmla="*/ 1435260 w 3194612"/>
              <a:gd name="connsiteY1" fmla="*/ 78 h 1817304"/>
              <a:gd name="connsiteX2" fmla="*/ 3194612 w 3194612"/>
              <a:gd name="connsiteY2" fmla="*/ 1817304 h 181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4612" h="1817304">
                <a:moveTo>
                  <a:pt x="0" y="1759430"/>
                </a:moveTo>
                <a:cubicBezTo>
                  <a:pt x="451412" y="874931"/>
                  <a:pt x="902825" y="-9568"/>
                  <a:pt x="1435260" y="78"/>
                </a:cubicBezTo>
                <a:cubicBezTo>
                  <a:pt x="1967695" y="9724"/>
                  <a:pt x="2887883" y="1514433"/>
                  <a:pt x="3194612" y="18173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6803496" y="3586167"/>
            <a:ext cx="3154896" cy="2614612"/>
          </a:xfrm>
          <a:custGeom>
            <a:avLst/>
            <a:gdLst>
              <a:gd name="connsiteX0" fmla="*/ 0 w 3194612"/>
              <a:gd name="connsiteY0" fmla="*/ 1759430 h 1817304"/>
              <a:gd name="connsiteX1" fmla="*/ 1435260 w 3194612"/>
              <a:gd name="connsiteY1" fmla="*/ 78 h 1817304"/>
              <a:gd name="connsiteX2" fmla="*/ 3194612 w 3194612"/>
              <a:gd name="connsiteY2" fmla="*/ 1817304 h 181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4612" h="1817304">
                <a:moveTo>
                  <a:pt x="0" y="1759430"/>
                </a:moveTo>
                <a:cubicBezTo>
                  <a:pt x="451412" y="874931"/>
                  <a:pt x="902825" y="-9568"/>
                  <a:pt x="1435260" y="78"/>
                </a:cubicBezTo>
                <a:cubicBezTo>
                  <a:pt x="1967695" y="9724"/>
                  <a:pt x="2887883" y="1514433"/>
                  <a:pt x="3194612" y="18173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6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888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Explanatory Variables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12516" y="1941513"/>
          <a:ext cx="11574682" cy="3120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763"/>
                <a:gridCol w="826763"/>
                <a:gridCol w="826763"/>
                <a:gridCol w="826763"/>
                <a:gridCol w="826763"/>
                <a:gridCol w="826763"/>
                <a:gridCol w="826763"/>
                <a:gridCol w="826763"/>
                <a:gridCol w="826763"/>
                <a:gridCol w="826763"/>
                <a:gridCol w="826763"/>
                <a:gridCol w="826763"/>
                <a:gridCol w="826763"/>
                <a:gridCol w="826763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Fe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Zn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Baresoil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Humdepth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0.74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0.66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0.54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Fe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0.54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0.54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Zn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0.68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0.71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0.71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0.43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Baresoil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Humdepth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0.59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0.42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-0.72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86851" y="1319515"/>
            <a:ext cx="3618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Pairwise correlations &gt; 0.70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32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888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Explanatory Variables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12516" y="1941513"/>
          <a:ext cx="11574682" cy="3120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763"/>
                <a:gridCol w="826763"/>
                <a:gridCol w="826763"/>
                <a:gridCol w="826763"/>
                <a:gridCol w="826763"/>
                <a:gridCol w="826763"/>
                <a:gridCol w="826763"/>
                <a:gridCol w="826763"/>
                <a:gridCol w="826763"/>
                <a:gridCol w="826763"/>
                <a:gridCol w="826763"/>
                <a:gridCol w="826763"/>
                <a:gridCol w="826763"/>
                <a:gridCol w="826763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Fe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Zn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Baresoil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Humdepth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0.74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0.66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0.54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Fe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0.54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0.54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Zn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0.68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0.71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0.71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0.43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Baresoil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Humdepth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0.59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0.42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-0.72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86851" y="1319515"/>
            <a:ext cx="3618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Pairwise correlations &gt; 0.70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987538" y="5798916"/>
            <a:ext cx="445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*Z-transform variables (cv=91.17)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3222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2319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Run the Model (finally)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46268" y="871537"/>
            <a:ext cx="6419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First let’s run the unconstrained model (i.e., CA)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6" y="659785"/>
            <a:ext cx="6217920" cy="619821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885217"/>
              </p:ext>
            </p:extLst>
          </p:nvPr>
        </p:nvGraphicFramePr>
        <p:xfrm>
          <a:off x="6096000" y="2089467"/>
          <a:ext cx="5720464" cy="1832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4557"/>
                <a:gridCol w="465559"/>
                <a:gridCol w="715058"/>
                <a:gridCol w="715058"/>
                <a:gridCol w="715058"/>
                <a:gridCol w="715058"/>
                <a:gridCol w="715058"/>
                <a:gridCol w="715058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Inertia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Rank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3.342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Unconstrained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3.342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CA7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Eigenvalue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0.32691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0.24114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0.1995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 Explained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0.09782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0.07216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0.0597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Cumulative Proportion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0.1609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0.281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0.3908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0.492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0.5898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0.66196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0.7217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18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2319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Constrained Ordination </a:t>
            </a:r>
            <a:r>
              <a:rPr lang="en-US" dirty="0" smtClean="0"/>
              <a:t>Results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961712" y="1314450"/>
            <a:ext cx="6268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constrained model is:  </a:t>
            </a:r>
            <a:r>
              <a:rPr lang="en-US" sz="2400" b="1" dirty="0"/>
              <a:t>Species = </a:t>
            </a:r>
            <a:r>
              <a:rPr lang="en-US" sz="2400" b="1" dirty="0" smtClean="0"/>
              <a:t>N + P + Al</a:t>
            </a:r>
            <a:endParaRPr lang="en-US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20386" y="2427932"/>
          <a:ext cx="4082651" cy="1135380"/>
        </p:xfrm>
        <a:graphic>
          <a:graphicData uri="http://schemas.openxmlformats.org/drawingml/2006/table">
            <a:tbl>
              <a:tblPr/>
              <a:tblGrid>
                <a:gridCol w="1449350"/>
                <a:gridCol w="959344"/>
                <a:gridCol w="1673957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Inertia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3.342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Constrained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Unconstrained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2.6415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38200" y="4819359"/>
          <a:ext cx="10076724" cy="1135380"/>
        </p:xfrm>
        <a:graphic>
          <a:graphicData uri="http://schemas.openxmlformats.org/drawingml/2006/table">
            <a:tbl>
              <a:tblPr/>
              <a:tblGrid>
                <a:gridCol w="2386139"/>
                <a:gridCol w="1098655"/>
                <a:gridCol w="1098655"/>
                <a:gridCol w="1098655"/>
                <a:gridCol w="1098655"/>
                <a:gridCol w="1098655"/>
                <a:gridCol w="1098655"/>
                <a:gridCol w="1098655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CCA1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CCA2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CCA3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Eigenvalue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0.32219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0.23057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0.32542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0.24611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 Explained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0.06899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0.09738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Cumulative Proportion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0.55511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0.62876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41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2319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Constrained Ordination </a:t>
            </a:r>
            <a:r>
              <a:rPr lang="en-US" dirty="0" smtClean="0"/>
              <a:t>Results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961712" y="1314450"/>
            <a:ext cx="6268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constrained model is:  </a:t>
            </a:r>
            <a:r>
              <a:rPr lang="en-US" sz="2400" b="1" dirty="0"/>
              <a:t>Species = </a:t>
            </a:r>
            <a:r>
              <a:rPr lang="en-US" sz="2400" b="1" dirty="0" smtClean="0"/>
              <a:t>N + P + Al</a:t>
            </a:r>
            <a:endParaRPr lang="en-US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20386" y="2427932"/>
          <a:ext cx="4082651" cy="1135380"/>
        </p:xfrm>
        <a:graphic>
          <a:graphicData uri="http://schemas.openxmlformats.org/drawingml/2006/table">
            <a:tbl>
              <a:tblPr/>
              <a:tblGrid>
                <a:gridCol w="1449350"/>
                <a:gridCol w="959344"/>
                <a:gridCol w="1673957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Inertia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3.342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Constrained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Unconstrained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2.6415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38200" y="4819359"/>
          <a:ext cx="10076724" cy="1135380"/>
        </p:xfrm>
        <a:graphic>
          <a:graphicData uri="http://schemas.openxmlformats.org/drawingml/2006/table">
            <a:tbl>
              <a:tblPr/>
              <a:tblGrid>
                <a:gridCol w="2386139"/>
                <a:gridCol w="1098655"/>
                <a:gridCol w="1098655"/>
                <a:gridCol w="1098655"/>
                <a:gridCol w="1098655"/>
                <a:gridCol w="1098655"/>
                <a:gridCol w="1098655"/>
                <a:gridCol w="1098655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CCA1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CCA2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CCA3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Eigenvalue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0.32219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0.23057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0.32542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0.24611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 Explained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0.06899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0.09738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Cumulative Proportion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0.55511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0.62876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87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Response Variables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823739" y="2805831"/>
          <a:ext cx="4544521" cy="2533650"/>
        </p:xfrm>
        <a:graphic>
          <a:graphicData uri="http://schemas.openxmlformats.org/drawingml/2006/table">
            <a:tbl>
              <a:tblPr/>
              <a:tblGrid>
                <a:gridCol w="782146"/>
                <a:gridCol w="1304925"/>
                <a:gridCol w="1190625"/>
                <a:gridCol w="126682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 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 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 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64" y="365125"/>
            <a:ext cx="2140120" cy="16050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258" y="76756"/>
            <a:ext cx="3272742" cy="21818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2489" y="1889252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 Zhang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25562" y="2197135"/>
            <a:ext cx="1404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Michael </a:t>
            </a:r>
            <a:r>
              <a:rPr lang="en-US" dirty="0"/>
              <a:t>L</a:t>
            </a:r>
            <a:r>
              <a:rPr lang="en-US" dirty="0" smtClean="0"/>
              <a:t>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57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2319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Constrained Ordination </a:t>
            </a:r>
            <a:r>
              <a:rPr lang="en-US" dirty="0" smtClean="0"/>
              <a:t>Results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961712" y="1314450"/>
            <a:ext cx="6268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constrained model is:  </a:t>
            </a:r>
            <a:r>
              <a:rPr lang="en-US" sz="2400" b="1" dirty="0"/>
              <a:t>Species = </a:t>
            </a:r>
            <a:r>
              <a:rPr lang="en-US" sz="2400" b="1" dirty="0" smtClean="0"/>
              <a:t>N + P + Al</a:t>
            </a:r>
            <a:endParaRPr lang="en-US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20386" y="2427932"/>
          <a:ext cx="4082651" cy="1135380"/>
        </p:xfrm>
        <a:graphic>
          <a:graphicData uri="http://schemas.openxmlformats.org/drawingml/2006/table">
            <a:tbl>
              <a:tblPr/>
              <a:tblGrid>
                <a:gridCol w="1449350"/>
                <a:gridCol w="959344"/>
                <a:gridCol w="1673957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Inertia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3.342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Constrained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Unconstrained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2.6415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38200" y="4819359"/>
          <a:ext cx="10076724" cy="1135380"/>
        </p:xfrm>
        <a:graphic>
          <a:graphicData uri="http://schemas.openxmlformats.org/drawingml/2006/table">
            <a:tbl>
              <a:tblPr/>
              <a:tblGrid>
                <a:gridCol w="2386139"/>
                <a:gridCol w="1098655"/>
                <a:gridCol w="1098655"/>
                <a:gridCol w="1098655"/>
                <a:gridCol w="1098655"/>
                <a:gridCol w="1098655"/>
                <a:gridCol w="1098655"/>
                <a:gridCol w="1098655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CCA1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CCA2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CCA3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Eigenvalue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0.32219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0.23057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0.32542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0.24611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 Explained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0.06899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0.09738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Cumulative Proportion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0.55511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0.62876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72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Constrained Ordination 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57469" y="1828799"/>
            <a:ext cx="1056834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Significance tests </a:t>
            </a:r>
            <a:r>
              <a:rPr lang="en-US" sz="2400" dirty="0" smtClean="0"/>
              <a:t>can inform on the effectiveness of the constrained ordination.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Monte Carlo </a:t>
            </a:r>
            <a:r>
              <a:rPr lang="en-US" sz="2400" dirty="0" smtClean="0"/>
              <a:t>permutation to test the null hypothesis that there is no relationship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between the predictor and response variables.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Permute</a:t>
            </a:r>
            <a:r>
              <a:rPr lang="en-US" sz="2400" dirty="0" smtClean="0"/>
              <a:t> the </a:t>
            </a:r>
            <a:r>
              <a:rPr lang="en-US" sz="2400" b="1" dirty="0" smtClean="0"/>
              <a:t>rows</a:t>
            </a:r>
            <a:r>
              <a:rPr lang="en-US" sz="2400" dirty="0" smtClean="0"/>
              <a:t> of the data frame and </a:t>
            </a:r>
            <a:r>
              <a:rPr lang="en-US" sz="2400" b="1" dirty="0" smtClean="0"/>
              <a:t>repeat the ordination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Test if the amount of inertia explained by the predictor variable is greater than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random 95% of the time.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657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Constrained Ordination Results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085860" y="2095088"/>
          <a:ext cx="6066324" cy="942975"/>
        </p:xfrm>
        <a:graphic>
          <a:graphicData uri="http://schemas.openxmlformats.org/drawingml/2006/table">
            <a:tbl>
              <a:tblPr/>
              <a:tblGrid>
                <a:gridCol w="1011054"/>
                <a:gridCol w="1011054"/>
                <a:gridCol w="1011054"/>
                <a:gridCol w="1011054"/>
                <a:gridCol w="1011054"/>
                <a:gridCol w="101105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Chisq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N.Perm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Pr(&gt;F)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2.6415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62100" y="2349660"/>
            <a:ext cx="1683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Global test: 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162285" y="4008192"/>
          <a:ext cx="5987970" cy="1571625"/>
        </p:xfrm>
        <a:graphic>
          <a:graphicData uri="http://schemas.openxmlformats.org/drawingml/2006/table">
            <a:tbl>
              <a:tblPr/>
              <a:tblGrid>
                <a:gridCol w="997995"/>
                <a:gridCol w="997995"/>
                <a:gridCol w="997995"/>
                <a:gridCol w="997995"/>
                <a:gridCol w="997995"/>
                <a:gridCol w="997995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Chisq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N.Perm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Pr(&gt;F)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CCA1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CCA2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1.7457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0.06625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CCA3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2.6415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503744" y="4899513"/>
            <a:ext cx="1453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Axes test: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067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Constrained Ordination 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62100" y="1633136"/>
            <a:ext cx="908235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Two types of site scores represented by the </a:t>
            </a:r>
            <a:r>
              <a:rPr lang="en-US" sz="2400" b="1" dirty="0" smtClean="0"/>
              <a:t>F</a:t>
            </a:r>
            <a:r>
              <a:rPr lang="en-US" sz="2400" dirty="0" smtClean="0"/>
              <a:t> and </a:t>
            </a:r>
            <a:r>
              <a:rPr lang="en-US" sz="2400" b="1" dirty="0" smtClean="0"/>
              <a:t>Z</a:t>
            </a:r>
            <a:r>
              <a:rPr lang="en-US" sz="2400" dirty="0" smtClean="0"/>
              <a:t> matrices: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The </a:t>
            </a:r>
            <a:r>
              <a:rPr lang="en-US" sz="2400" b="1" dirty="0" smtClean="0"/>
              <a:t>F matrix </a:t>
            </a:r>
            <a:r>
              <a:rPr lang="en-US" sz="2400" dirty="0" smtClean="0"/>
              <a:t>contains the site scores calculated from the </a:t>
            </a:r>
            <a:r>
              <a:rPr lang="en-US" sz="2400" b="1" dirty="0" smtClean="0"/>
              <a:t>observed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species distributions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arenR" startAt="2"/>
            </a:pPr>
            <a:r>
              <a:rPr lang="en-US" sz="2400" dirty="0"/>
              <a:t>The </a:t>
            </a:r>
            <a:r>
              <a:rPr lang="en-US" sz="2400" b="1" dirty="0" smtClean="0"/>
              <a:t>Z </a:t>
            </a:r>
            <a:r>
              <a:rPr lang="en-US" sz="2400" b="1" dirty="0"/>
              <a:t>matrix </a:t>
            </a:r>
            <a:r>
              <a:rPr lang="en-US" sz="2400" dirty="0" smtClean="0"/>
              <a:t>contains </a:t>
            </a:r>
            <a:r>
              <a:rPr lang="en-US" sz="2400" dirty="0"/>
              <a:t>the site scores calculated from the </a:t>
            </a:r>
            <a:r>
              <a:rPr lang="en-US" sz="2400" b="1" dirty="0" smtClean="0"/>
              <a:t>predicted </a:t>
            </a:r>
            <a:endParaRPr lang="en-US" sz="2400" b="1" dirty="0"/>
          </a:p>
          <a:p>
            <a:r>
              <a:rPr lang="en-US" sz="2400" b="1" dirty="0"/>
              <a:t>       species </a:t>
            </a:r>
            <a:r>
              <a:rPr lang="en-US" sz="2400" b="1" dirty="0" smtClean="0"/>
              <a:t>distributions based on the environmental variables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892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210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Constrained Ordination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38" y="1213975"/>
            <a:ext cx="11155680" cy="5644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14551" y="1414463"/>
            <a:ext cx="278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 –Matrix (observed)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681914" y="1414463"/>
            <a:ext cx="2824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Z –Matrix (predicted)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519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Constrained Ordination Results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09800" y="1720840"/>
            <a:ext cx="777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Z matrix </a:t>
            </a:r>
            <a:r>
              <a:rPr lang="en-US" sz="2400" dirty="0"/>
              <a:t>is where the sites scores </a:t>
            </a:r>
            <a:r>
              <a:rPr lang="en-US" sz="2400" b="1" dirty="0"/>
              <a:t>should be</a:t>
            </a:r>
            <a:r>
              <a:rPr lang="en-US" sz="2400" dirty="0"/>
              <a:t>; the </a:t>
            </a:r>
            <a:r>
              <a:rPr lang="en-US" sz="2400" b="1" dirty="0"/>
              <a:t>F matrix</a:t>
            </a:r>
            <a:r>
              <a:rPr lang="en-US" sz="2400" dirty="0"/>
              <a:t> is where </a:t>
            </a:r>
            <a:r>
              <a:rPr lang="en-US" sz="2400" b="1" dirty="0"/>
              <a:t>they </a:t>
            </a:r>
            <a:r>
              <a:rPr lang="en-US" sz="2400" b="1" dirty="0" smtClean="0"/>
              <a:t> are</a:t>
            </a:r>
            <a:r>
              <a:rPr lang="en-US" sz="2400" dirty="0"/>
              <a:t>. </a:t>
            </a:r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Their </a:t>
            </a:r>
            <a:r>
              <a:rPr lang="en-US" sz="2400" dirty="0"/>
              <a:t>correlation can give us some information on how well the constrained </a:t>
            </a:r>
            <a:r>
              <a:rPr lang="en-US" sz="2400" dirty="0" smtClean="0"/>
              <a:t> ordination </a:t>
            </a:r>
            <a:r>
              <a:rPr lang="en-US" sz="2400" dirty="0"/>
              <a:t>performed.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423138" y="4313237"/>
          <a:ext cx="5345724" cy="746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1908"/>
                <a:gridCol w="1781908"/>
                <a:gridCol w="1781908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CCA1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CCA2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CCA3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0.886872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0.881061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0.66695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835" y="5771567"/>
            <a:ext cx="12022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** Not the best test due to the sensitivity of correlations to extreme scores and over-fitting**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7466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349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Constrained Ordination Results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09800" y="1120760"/>
            <a:ext cx="7772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Intra-set correlation </a:t>
            </a:r>
            <a:r>
              <a:rPr lang="en-US" sz="2400" dirty="0" smtClean="0"/>
              <a:t>between </a:t>
            </a:r>
            <a:r>
              <a:rPr lang="en-US" sz="2400" b="1" dirty="0" smtClean="0"/>
              <a:t>Z matrix </a:t>
            </a:r>
            <a:r>
              <a:rPr lang="en-US" sz="2400" dirty="0" smtClean="0"/>
              <a:t>(predicted site scores) and </a:t>
            </a:r>
            <a:r>
              <a:rPr lang="en-US" sz="2400" b="1" dirty="0" smtClean="0"/>
              <a:t>environmental variables </a:t>
            </a:r>
            <a:r>
              <a:rPr lang="en-US" sz="2400" dirty="0" smtClean="0"/>
              <a:t>provide information on the </a:t>
            </a:r>
            <a:r>
              <a:rPr lang="en-US" sz="2400" b="1" dirty="0" smtClean="0"/>
              <a:t>rate of change in community composition per unit change in the environmental variable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This information is used to plot out environmental variables in ordination space. 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712368" y="4414837"/>
          <a:ext cx="4767264" cy="150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1816"/>
                <a:gridCol w="1191816"/>
                <a:gridCol w="1191816"/>
                <a:gridCol w="1191816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CCA1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CCA2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CCA3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-0.5097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0.02929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-0.8617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P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0.2811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-0.94798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Al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0.9184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-0.3912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08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3473"/>
            <a:ext cx="10515600" cy="1325563"/>
          </a:xfrm>
        </p:spPr>
        <p:txBody>
          <a:bodyPr/>
          <a:lstStyle/>
          <a:p>
            <a:r>
              <a:rPr lang="en-US" dirty="0"/>
              <a:t>Constrained Ordination </a:t>
            </a:r>
            <a:r>
              <a:rPr lang="en-US" dirty="0" smtClean="0"/>
              <a:t>Results </a:t>
            </a:r>
            <a:r>
              <a:rPr lang="en-US" b="1" dirty="0" smtClean="0"/>
              <a:t>Tri</a:t>
            </a:r>
            <a:r>
              <a:rPr lang="en-US" dirty="0" smtClean="0"/>
              <a:t>-Plots</a:t>
            </a:r>
            <a:endParaRPr lang="en-US" dirty="0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5262922" y="175669"/>
            <a:ext cx="6690953" cy="6617121"/>
            <a:chOff x="2280" y="602"/>
            <a:chExt cx="3625" cy="3585"/>
          </a:xfrm>
        </p:grpSpPr>
        <p:sp>
          <p:nvSpPr>
            <p:cNvPr id="4" name="AutoShape 4"/>
            <p:cNvSpPr>
              <a:spLocks noChangeAspect="1" noChangeArrowheads="1" noTextEdit="1"/>
            </p:cNvSpPr>
            <p:nvPr/>
          </p:nvSpPr>
          <p:spPr bwMode="auto">
            <a:xfrm>
              <a:off x="2280" y="602"/>
              <a:ext cx="3591" cy="3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3031" y="3519"/>
              <a:ext cx="2183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3031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3468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3904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4341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4777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5214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2957" y="3663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3394" y="3663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3849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4286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4722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5159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V="1">
              <a:off x="2821" y="1491"/>
              <a:ext cx="0" cy="175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2755" y="3242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 flipH="1">
              <a:off x="2755" y="2806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H="1">
              <a:off x="2755" y="2364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 flipH="1">
              <a:off x="2755" y="1928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H="1">
              <a:off x="2755" y="1491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 rot="16200000">
              <a:off x="2575" y="3153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-3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 rot="16200000">
              <a:off x="2575" y="2717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 rot="16200000">
              <a:off x="2575" y="2275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 rot="16200000">
              <a:off x="2601" y="1839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 rot="16200000">
              <a:off x="2601" y="140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821" y="1143"/>
              <a:ext cx="2779" cy="2376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4037" y="3928"/>
              <a:ext cx="38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CCA1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 rot="16200000">
              <a:off x="2181" y="2242"/>
              <a:ext cx="38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CCA2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8" name="Freeform 33"/>
            <p:cNvSpPr>
              <a:spLocks noEditPoints="1"/>
            </p:cNvSpPr>
            <p:nvPr/>
          </p:nvSpPr>
          <p:spPr bwMode="auto">
            <a:xfrm>
              <a:off x="2827" y="1928"/>
              <a:ext cx="2773" cy="0"/>
            </a:xfrm>
            <a:custGeom>
              <a:avLst/>
              <a:gdLst>
                <a:gd name="T0" fmla="*/ 7 w 502"/>
                <a:gd name="T1" fmla="*/ 15 w 502"/>
                <a:gd name="T2" fmla="*/ 23 w 502"/>
                <a:gd name="T3" fmla="*/ 31 w 502"/>
                <a:gd name="T4" fmla="*/ 39 w 502"/>
                <a:gd name="T5" fmla="*/ 47 w 502"/>
                <a:gd name="T6" fmla="*/ 55 w 502"/>
                <a:gd name="T7" fmla="*/ 63 w 502"/>
                <a:gd name="T8" fmla="*/ 71 w 502"/>
                <a:gd name="T9" fmla="*/ 79 w 502"/>
                <a:gd name="T10" fmla="*/ 87 w 502"/>
                <a:gd name="T11" fmla="*/ 95 w 502"/>
                <a:gd name="T12" fmla="*/ 103 w 502"/>
                <a:gd name="T13" fmla="*/ 111 w 502"/>
                <a:gd name="T14" fmla="*/ 119 w 502"/>
                <a:gd name="T15" fmla="*/ 127 w 502"/>
                <a:gd name="T16" fmla="*/ 135 w 502"/>
                <a:gd name="T17" fmla="*/ 143 w 502"/>
                <a:gd name="T18" fmla="*/ 151 w 502"/>
                <a:gd name="T19" fmla="*/ 159 w 502"/>
                <a:gd name="T20" fmla="*/ 167 w 502"/>
                <a:gd name="T21" fmla="*/ 175 w 502"/>
                <a:gd name="T22" fmla="*/ 183 w 502"/>
                <a:gd name="T23" fmla="*/ 191 w 502"/>
                <a:gd name="T24" fmla="*/ 199 w 502"/>
                <a:gd name="T25" fmla="*/ 207 w 502"/>
                <a:gd name="T26" fmla="*/ 215 w 502"/>
                <a:gd name="T27" fmla="*/ 223 w 502"/>
                <a:gd name="T28" fmla="*/ 231 w 502"/>
                <a:gd name="T29" fmla="*/ 239 w 502"/>
                <a:gd name="T30" fmla="*/ 247 w 502"/>
                <a:gd name="T31" fmla="*/ 255 w 502"/>
                <a:gd name="T32" fmla="*/ 263 w 502"/>
                <a:gd name="T33" fmla="*/ 271 w 502"/>
                <a:gd name="T34" fmla="*/ 279 w 502"/>
                <a:gd name="T35" fmla="*/ 287 w 502"/>
                <a:gd name="T36" fmla="*/ 295 w 502"/>
                <a:gd name="T37" fmla="*/ 303 w 502"/>
                <a:gd name="T38" fmla="*/ 311 w 502"/>
                <a:gd name="T39" fmla="*/ 319 w 502"/>
                <a:gd name="T40" fmla="*/ 327 w 502"/>
                <a:gd name="T41" fmla="*/ 335 w 502"/>
                <a:gd name="T42" fmla="*/ 343 w 502"/>
                <a:gd name="T43" fmla="*/ 351 w 502"/>
                <a:gd name="T44" fmla="*/ 359 w 502"/>
                <a:gd name="T45" fmla="*/ 367 w 502"/>
                <a:gd name="T46" fmla="*/ 375 w 502"/>
                <a:gd name="T47" fmla="*/ 383 w 502"/>
                <a:gd name="T48" fmla="*/ 391 w 502"/>
                <a:gd name="T49" fmla="*/ 399 w 502"/>
                <a:gd name="T50" fmla="*/ 407 w 502"/>
                <a:gd name="T51" fmla="*/ 415 w 502"/>
                <a:gd name="T52" fmla="*/ 423 w 502"/>
                <a:gd name="T53" fmla="*/ 431 w 502"/>
                <a:gd name="T54" fmla="*/ 439 w 502"/>
                <a:gd name="T55" fmla="*/ 447 w 502"/>
                <a:gd name="T56" fmla="*/ 455 w 502"/>
                <a:gd name="T57" fmla="*/ 463 w 502"/>
                <a:gd name="T58" fmla="*/ 471 w 502"/>
                <a:gd name="T59" fmla="*/ 479 w 502"/>
                <a:gd name="T60" fmla="*/ 487 w 502"/>
                <a:gd name="T61" fmla="*/ 495 w 5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  <a:cxn ang="0">
                  <a:pos x="T59" y="0"/>
                </a:cxn>
                <a:cxn ang="0">
                  <a:pos x="T60" y="0"/>
                </a:cxn>
                <a:cxn ang="0">
                  <a:pos x="T61" y="0"/>
                </a:cxn>
              </a:cxnLst>
              <a:rect l="0" t="0" r="r" b="b"/>
              <a:pathLst>
                <a:path w="502">
                  <a:moveTo>
                    <a:pt x="3" y="0"/>
                  </a:moveTo>
                  <a:lnTo>
                    <a:pt x="4" y="0"/>
                  </a:lnTo>
                  <a:moveTo>
                    <a:pt x="7" y="0"/>
                  </a:moveTo>
                  <a:lnTo>
                    <a:pt x="8" y="0"/>
                  </a:lnTo>
                  <a:moveTo>
                    <a:pt x="11" y="0"/>
                  </a:moveTo>
                  <a:lnTo>
                    <a:pt x="12" y="0"/>
                  </a:lnTo>
                  <a:moveTo>
                    <a:pt x="15" y="0"/>
                  </a:moveTo>
                  <a:lnTo>
                    <a:pt x="16" y="0"/>
                  </a:lnTo>
                  <a:moveTo>
                    <a:pt x="19" y="0"/>
                  </a:moveTo>
                  <a:lnTo>
                    <a:pt x="20" y="0"/>
                  </a:lnTo>
                  <a:moveTo>
                    <a:pt x="23" y="0"/>
                  </a:moveTo>
                  <a:lnTo>
                    <a:pt x="24" y="0"/>
                  </a:lnTo>
                  <a:moveTo>
                    <a:pt x="27" y="0"/>
                  </a:moveTo>
                  <a:lnTo>
                    <a:pt x="28" y="0"/>
                  </a:lnTo>
                  <a:moveTo>
                    <a:pt x="31" y="0"/>
                  </a:moveTo>
                  <a:lnTo>
                    <a:pt x="32" y="0"/>
                  </a:lnTo>
                  <a:moveTo>
                    <a:pt x="35" y="0"/>
                  </a:moveTo>
                  <a:lnTo>
                    <a:pt x="36" y="0"/>
                  </a:lnTo>
                  <a:moveTo>
                    <a:pt x="39" y="0"/>
                  </a:moveTo>
                  <a:lnTo>
                    <a:pt x="40" y="0"/>
                  </a:lnTo>
                  <a:moveTo>
                    <a:pt x="43" y="0"/>
                  </a:moveTo>
                  <a:lnTo>
                    <a:pt x="44" y="0"/>
                  </a:lnTo>
                  <a:moveTo>
                    <a:pt x="47" y="0"/>
                  </a:moveTo>
                  <a:lnTo>
                    <a:pt x="48" y="0"/>
                  </a:lnTo>
                  <a:moveTo>
                    <a:pt x="51" y="0"/>
                  </a:moveTo>
                  <a:lnTo>
                    <a:pt x="52" y="0"/>
                  </a:lnTo>
                  <a:moveTo>
                    <a:pt x="55" y="0"/>
                  </a:moveTo>
                  <a:lnTo>
                    <a:pt x="56" y="0"/>
                  </a:lnTo>
                  <a:moveTo>
                    <a:pt x="59" y="0"/>
                  </a:moveTo>
                  <a:lnTo>
                    <a:pt x="60" y="0"/>
                  </a:lnTo>
                  <a:moveTo>
                    <a:pt x="63" y="0"/>
                  </a:moveTo>
                  <a:lnTo>
                    <a:pt x="64" y="0"/>
                  </a:lnTo>
                  <a:moveTo>
                    <a:pt x="67" y="0"/>
                  </a:moveTo>
                  <a:lnTo>
                    <a:pt x="68" y="0"/>
                  </a:lnTo>
                  <a:moveTo>
                    <a:pt x="71" y="0"/>
                  </a:moveTo>
                  <a:lnTo>
                    <a:pt x="72" y="0"/>
                  </a:lnTo>
                  <a:moveTo>
                    <a:pt x="75" y="0"/>
                  </a:moveTo>
                  <a:lnTo>
                    <a:pt x="76" y="0"/>
                  </a:lnTo>
                  <a:moveTo>
                    <a:pt x="79" y="0"/>
                  </a:moveTo>
                  <a:lnTo>
                    <a:pt x="80" y="0"/>
                  </a:lnTo>
                  <a:moveTo>
                    <a:pt x="83" y="0"/>
                  </a:moveTo>
                  <a:lnTo>
                    <a:pt x="84" y="0"/>
                  </a:lnTo>
                  <a:moveTo>
                    <a:pt x="87" y="0"/>
                  </a:moveTo>
                  <a:lnTo>
                    <a:pt x="88" y="0"/>
                  </a:lnTo>
                  <a:moveTo>
                    <a:pt x="91" y="0"/>
                  </a:moveTo>
                  <a:lnTo>
                    <a:pt x="92" y="0"/>
                  </a:lnTo>
                  <a:moveTo>
                    <a:pt x="95" y="0"/>
                  </a:moveTo>
                  <a:lnTo>
                    <a:pt x="96" y="0"/>
                  </a:lnTo>
                  <a:moveTo>
                    <a:pt x="99" y="0"/>
                  </a:moveTo>
                  <a:lnTo>
                    <a:pt x="100" y="0"/>
                  </a:lnTo>
                  <a:moveTo>
                    <a:pt x="103" y="0"/>
                  </a:moveTo>
                  <a:lnTo>
                    <a:pt x="104" y="0"/>
                  </a:lnTo>
                  <a:moveTo>
                    <a:pt x="107" y="0"/>
                  </a:moveTo>
                  <a:lnTo>
                    <a:pt x="108" y="0"/>
                  </a:lnTo>
                  <a:moveTo>
                    <a:pt x="111" y="0"/>
                  </a:moveTo>
                  <a:lnTo>
                    <a:pt x="112" y="0"/>
                  </a:lnTo>
                  <a:moveTo>
                    <a:pt x="115" y="0"/>
                  </a:moveTo>
                  <a:lnTo>
                    <a:pt x="116" y="0"/>
                  </a:lnTo>
                  <a:moveTo>
                    <a:pt x="119" y="0"/>
                  </a:moveTo>
                  <a:lnTo>
                    <a:pt x="120" y="0"/>
                  </a:lnTo>
                  <a:moveTo>
                    <a:pt x="123" y="0"/>
                  </a:moveTo>
                  <a:lnTo>
                    <a:pt x="124" y="0"/>
                  </a:lnTo>
                  <a:moveTo>
                    <a:pt x="127" y="0"/>
                  </a:moveTo>
                  <a:lnTo>
                    <a:pt x="128" y="0"/>
                  </a:lnTo>
                  <a:moveTo>
                    <a:pt x="131" y="0"/>
                  </a:moveTo>
                  <a:lnTo>
                    <a:pt x="132" y="0"/>
                  </a:lnTo>
                  <a:moveTo>
                    <a:pt x="135" y="0"/>
                  </a:moveTo>
                  <a:lnTo>
                    <a:pt x="136" y="0"/>
                  </a:lnTo>
                  <a:moveTo>
                    <a:pt x="139" y="0"/>
                  </a:moveTo>
                  <a:lnTo>
                    <a:pt x="140" y="0"/>
                  </a:lnTo>
                  <a:moveTo>
                    <a:pt x="143" y="0"/>
                  </a:moveTo>
                  <a:lnTo>
                    <a:pt x="144" y="0"/>
                  </a:lnTo>
                  <a:moveTo>
                    <a:pt x="147" y="0"/>
                  </a:moveTo>
                  <a:lnTo>
                    <a:pt x="148" y="0"/>
                  </a:lnTo>
                  <a:moveTo>
                    <a:pt x="151" y="0"/>
                  </a:moveTo>
                  <a:lnTo>
                    <a:pt x="152" y="0"/>
                  </a:lnTo>
                  <a:moveTo>
                    <a:pt x="155" y="0"/>
                  </a:moveTo>
                  <a:lnTo>
                    <a:pt x="156" y="0"/>
                  </a:lnTo>
                  <a:moveTo>
                    <a:pt x="159" y="0"/>
                  </a:moveTo>
                  <a:lnTo>
                    <a:pt x="160" y="0"/>
                  </a:lnTo>
                  <a:moveTo>
                    <a:pt x="163" y="0"/>
                  </a:moveTo>
                  <a:lnTo>
                    <a:pt x="164" y="0"/>
                  </a:lnTo>
                  <a:moveTo>
                    <a:pt x="167" y="0"/>
                  </a:moveTo>
                  <a:lnTo>
                    <a:pt x="168" y="0"/>
                  </a:lnTo>
                  <a:moveTo>
                    <a:pt x="171" y="0"/>
                  </a:moveTo>
                  <a:lnTo>
                    <a:pt x="172" y="0"/>
                  </a:lnTo>
                  <a:moveTo>
                    <a:pt x="175" y="0"/>
                  </a:moveTo>
                  <a:lnTo>
                    <a:pt x="176" y="0"/>
                  </a:lnTo>
                  <a:moveTo>
                    <a:pt x="179" y="0"/>
                  </a:moveTo>
                  <a:lnTo>
                    <a:pt x="180" y="0"/>
                  </a:lnTo>
                  <a:moveTo>
                    <a:pt x="183" y="0"/>
                  </a:moveTo>
                  <a:lnTo>
                    <a:pt x="184" y="0"/>
                  </a:lnTo>
                  <a:moveTo>
                    <a:pt x="187" y="0"/>
                  </a:moveTo>
                  <a:lnTo>
                    <a:pt x="188" y="0"/>
                  </a:lnTo>
                  <a:moveTo>
                    <a:pt x="191" y="0"/>
                  </a:moveTo>
                  <a:lnTo>
                    <a:pt x="192" y="0"/>
                  </a:lnTo>
                  <a:moveTo>
                    <a:pt x="195" y="0"/>
                  </a:moveTo>
                  <a:lnTo>
                    <a:pt x="196" y="0"/>
                  </a:lnTo>
                  <a:moveTo>
                    <a:pt x="199" y="0"/>
                  </a:moveTo>
                  <a:lnTo>
                    <a:pt x="200" y="0"/>
                  </a:lnTo>
                  <a:moveTo>
                    <a:pt x="203" y="0"/>
                  </a:moveTo>
                  <a:lnTo>
                    <a:pt x="204" y="0"/>
                  </a:lnTo>
                  <a:moveTo>
                    <a:pt x="207" y="0"/>
                  </a:moveTo>
                  <a:lnTo>
                    <a:pt x="208" y="0"/>
                  </a:lnTo>
                  <a:moveTo>
                    <a:pt x="211" y="0"/>
                  </a:moveTo>
                  <a:lnTo>
                    <a:pt x="212" y="0"/>
                  </a:lnTo>
                  <a:moveTo>
                    <a:pt x="215" y="0"/>
                  </a:moveTo>
                  <a:lnTo>
                    <a:pt x="216" y="0"/>
                  </a:lnTo>
                  <a:moveTo>
                    <a:pt x="219" y="0"/>
                  </a:moveTo>
                  <a:lnTo>
                    <a:pt x="220" y="0"/>
                  </a:lnTo>
                  <a:moveTo>
                    <a:pt x="223" y="0"/>
                  </a:moveTo>
                  <a:lnTo>
                    <a:pt x="224" y="0"/>
                  </a:lnTo>
                  <a:moveTo>
                    <a:pt x="227" y="0"/>
                  </a:moveTo>
                  <a:lnTo>
                    <a:pt x="228" y="0"/>
                  </a:lnTo>
                  <a:moveTo>
                    <a:pt x="231" y="0"/>
                  </a:moveTo>
                  <a:lnTo>
                    <a:pt x="232" y="0"/>
                  </a:lnTo>
                  <a:moveTo>
                    <a:pt x="235" y="0"/>
                  </a:moveTo>
                  <a:lnTo>
                    <a:pt x="236" y="0"/>
                  </a:lnTo>
                  <a:moveTo>
                    <a:pt x="239" y="0"/>
                  </a:moveTo>
                  <a:lnTo>
                    <a:pt x="240" y="0"/>
                  </a:lnTo>
                  <a:moveTo>
                    <a:pt x="243" y="0"/>
                  </a:moveTo>
                  <a:lnTo>
                    <a:pt x="244" y="0"/>
                  </a:lnTo>
                  <a:moveTo>
                    <a:pt x="247" y="0"/>
                  </a:moveTo>
                  <a:lnTo>
                    <a:pt x="248" y="0"/>
                  </a:lnTo>
                  <a:moveTo>
                    <a:pt x="251" y="0"/>
                  </a:moveTo>
                  <a:lnTo>
                    <a:pt x="252" y="0"/>
                  </a:lnTo>
                  <a:moveTo>
                    <a:pt x="255" y="0"/>
                  </a:moveTo>
                  <a:lnTo>
                    <a:pt x="256" y="0"/>
                  </a:lnTo>
                  <a:moveTo>
                    <a:pt x="259" y="0"/>
                  </a:moveTo>
                  <a:lnTo>
                    <a:pt x="260" y="0"/>
                  </a:lnTo>
                  <a:moveTo>
                    <a:pt x="263" y="0"/>
                  </a:moveTo>
                  <a:lnTo>
                    <a:pt x="264" y="0"/>
                  </a:lnTo>
                  <a:moveTo>
                    <a:pt x="267" y="0"/>
                  </a:moveTo>
                  <a:lnTo>
                    <a:pt x="268" y="0"/>
                  </a:lnTo>
                  <a:moveTo>
                    <a:pt x="271" y="0"/>
                  </a:moveTo>
                  <a:lnTo>
                    <a:pt x="272" y="0"/>
                  </a:lnTo>
                  <a:moveTo>
                    <a:pt x="275" y="0"/>
                  </a:moveTo>
                  <a:lnTo>
                    <a:pt x="276" y="0"/>
                  </a:lnTo>
                  <a:moveTo>
                    <a:pt x="279" y="0"/>
                  </a:moveTo>
                  <a:lnTo>
                    <a:pt x="280" y="0"/>
                  </a:lnTo>
                  <a:moveTo>
                    <a:pt x="283" y="0"/>
                  </a:moveTo>
                  <a:lnTo>
                    <a:pt x="284" y="0"/>
                  </a:lnTo>
                  <a:moveTo>
                    <a:pt x="287" y="0"/>
                  </a:moveTo>
                  <a:lnTo>
                    <a:pt x="288" y="0"/>
                  </a:lnTo>
                  <a:moveTo>
                    <a:pt x="291" y="0"/>
                  </a:moveTo>
                  <a:lnTo>
                    <a:pt x="292" y="0"/>
                  </a:lnTo>
                  <a:moveTo>
                    <a:pt x="295" y="0"/>
                  </a:moveTo>
                  <a:lnTo>
                    <a:pt x="296" y="0"/>
                  </a:lnTo>
                  <a:moveTo>
                    <a:pt x="299" y="0"/>
                  </a:moveTo>
                  <a:lnTo>
                    <a:pt x="300" y="0"/>
                  </a:lnTo>
                  <a:moveTo>
                    <a:pt x="303" y="0"/>
                  </a:moveTo>
                  <a:lnTo>
                    <a:pt x="304" y="0"/>
                  </a:lnTo>
                  <a:moveTo>
                    <a:pt x="307" y="0"/>
                  </a:moveTo>
                  <a:lnTo>
                    <a:pt x="308" y="0"/>
                  </a:lnTo>
                  <a:moveTo>
                    <a:pt x="311" y="0"/>
                  </a:moveTo>
                  <a:lnTo>
                    <a:pt x="312" y="0"/>
                  </a:lnTo>
                  <a:moveTo>
                    <a:pt x="315" y="0"/>
                  </a:moveTo>
                  <a:lnTo>
                    <a:pt x="316" y="0"/>
                  </a:lnTo>
                  <a:moveTo>
                    <a:pt x="319" y="0"/>
                  </a:moveTo>
                  <a:lnTo>
                    <a:pt x="320" y="0"/>
                  </a:lnTo>
                  <a:moveTo>
                    <a:pt x="323" y="0"/>
                  </a:moveTo>
                  <a:lnTo>
                    <a:pt x="324" y="0"/>
                  </a:lnTo>
                  <a:moveTo>
                    <a:pt x="327" y="0"/>
                  </a:moveTo>
                  <a:lnTo>
                    <a:pt x="328" y="0"/>
                  </a:lnTo>
                  <a:moveTo>
                    <a:pt x="331" y="0"/>
                  </a:moveTo>
                  <a:lnTo>
                    <a:pt x="332" y="0"/>
                  </a:lnTo>
                  <a:moveTo>
                    <a:pt x="335" y="0"/>
                  </a:moveTo>
                  <a:lnTo>
                    <a:pt x="336" y="0"/>
                  </a:lnTo>
                  <a:moveTo>
                    <a:pt x="339" y="0"/>
                  </a:moveTo>
                  <a:lnTo>
                    <a:pt x="340" y="0"/>
                  </a:lnTo>
                  <a:moveTo>
                    <a:pt x="343" y="0"/>
                  </a:moveTo>
                  <a:lnTo>
                    <a:pt x="344" y="0"/>
                  </a:lnTo>
                  <a:moveTo>
                    <a:pt x="347" y="0"/>
                  </a:moveTo>
                  <a:lnTo>
                    <a:pt x="348" y="0"/>
                  </a:lnTo>
                  <a:moveTo>
                    <a:pt x="351" y="0"/>
                  </a:moveTo>
                  <a:lnTo>
                    <a:pt x="352" y="0"/>
                  </a:lnTo>
                  <a:moveTo>
                    <a:pt x="355" y="0"/>
                  </a:moveTo>
                  <a:lnTo>
                    <a:pt x="356" y="0"/>
                  </a:lnTo>
                  <a:moveTo>
                    <a:pt x="359" y="0"/>
                  </a:moveTo>
                  <a:lnTo>
                    <a:pt x="360" y="0"/>
                  </a:lnTo>
                  <a:moveTo>
                    <a:pt x="363" y="0"/>
                  </a:moveTo>
                  <a:lnTo>
                    <a:pt x="364" y="0"/>
                  </a:lnTo>
                  <a:moveTo>
                    <a:pt x="367" y="0"/>
                  </a:moveTo>
                  <a:lnTo>
                    <a:pt x="368" y="0"/>
                  </a:lnTo>
                  <a:moveTo>
                    <a:pt x="371" y="0"/>
                  </a:moveTo>
                  <a:lnTo>
                    <a:pt x="372" y="0"/>
                  </a:lnTo>
                  <a:moveTo>
                    <a:pt x="375" y="0"/>
                  </a:moveTo>
                  <a:lnTo>
                    <a:pt x="376" y="0"/>
                  </a:lnTo>
                  <a:moveTo>
                    <a:pt x="379" y="0"/>
                  </a:moveTo>
                  <a:lnTo>
                    <a:pt x="380" y="0"/>
                  </a:lnTo>
                  <a:moveTo>
                    <a:pt x="383" y="0"/>
                  </a:moveTo>
                  <a:lnTo>
                    <a:pt x="384" y="0"/>
                  </a:lnTo>
                  <a:moveTo>
                    <a:pt x="387" y="0"/>
                  </a:moveTo>
                  <a:lnTo>
                    <a:pt x="388" y="0"/>
                  </a:lnTo>
                  <a:moveTo>
                    <a:pt x="391" y="0"/>
                  </a:moveTo>
                  <a:lnTo>
                    <a:pt x="392" y="0"/>
                  </a:lnTo>
                  <a:moveTo>
                    <a:pt x="395" y="0"/>
                  </a:moveTo>
                  <a:lnTo>
                    <a:pt x="396" y="0"/>
                  </a:lnTo>
                  <a:moveTo>
                    <a:pt x="399" y="0"/>
                  </a:moveTo>
                  <a:lnTo>
                    <a:pt x="400" y="0"/>
                  </a:lnTo>
                  <a:moveTo>
                    <a:pt x="403" y="0"/>
                  </a:moveTo>
                  <a:lnTo>
                    <a:pt x="404" y="0"/>
                  </a:lnTo>
                  <a:moveTo>
                    <a:pt x="407" y="0"/>
                  </a:moveTo>
                  <a:lnTo>
                    <a:pt x="408" y="0"/>
                  </a:lnTo>
                  <a:moveTo>
                    <a:pt x="411" y="0"/>
                  </a:moveTo>
                  <a:lnTo>
                    <a:pt x="412" y="0"/>
                  </a:lnTo>
                  <a:moveTo>
                    <a:pt x="415" y="0"/>
                  </a:moveTo>
                  <a:lnTo>
                    <a:pt x="416" y="0"/>
                  </a:lnTo>
                  <a:moveTo>
                    <a:pt x="419" y="0"/>
                  </a:moveTo>
                  <a:lnTo>
                    <a:pt x="420" y="0"/>
                  </a:lnTo>
                  <a:moveTo>
                    <a:pt x="423" y="0"/>
                  </a:moveTo>
                  <a:lnTo>
                    <a:pt x="424" y="0"/>
                  </a:lnTo>
                  <a:moveTo>
                    <a:pt x="427" y="0"/>
                  </a:moveTo>
                  <a:lnTo>
                    <a:pt x="428" y="0"/>
                  </a:lnTo>
                  <a:moveTo>
                    <a:pt x="431" y="0"/>
                  </a:moveTo>
                  <a:lnTo>
                    <a:pt x="432" y="0"/>
                  </a:lnTo>
                  <a:moveTo>
                    <a:pt x="435" y="0"/>
                  </a:moveTo>
                  <a:lnTo>
                    <a:pt x="436" y="0"/>
                  </a:lnTo>
                  <a:moveTo>
                    <a:pt x="439" y="0"/>
                  </a:moveTo>
                  <a:lnTo>
                    <a:pt x="440" y="0"/>
                  </a:lnTo>
                  <a:moveTo>
                    <a:pt x="443" y="0"/>
                  </a:moveTo>
                  <a:lnTo>
                    <a:pt x="444" y="0"/>
                  </a:lnTo>
                  <a:moveTo>
                    <a:pt x="447" y="0"/>
                  </a:moveTo>
                  <a:lnTo>
                    <a:pt x="448" y="0"/>
                  </a:lnTo>
                  <a:moveTo>
                    <a:pt x="451" y="0"/>
                  </a:moveTo>
                  <a:lnTo>
                    <a:pt x="452" y="0"/>
                  </a:lnTo>
                  <a:moveTo>
                    <a:pt x="455" y="0"/>
                  </a:moveTo>
                  <a:lnTo>
                    <a:pt x="456" y="0"/>
                  </a:lnTo>
                  <a:moveTo>
                    <a:pt x="459" y="0"/>
                  </a:moveTo>
                  <a:lnTo>
                    <a:pt x="460" y="0"/>
                  </a:lnTo>
                  <a:moveTo>
                    <a:pt x="463" y="0"/>
                  </a:moveTo>
                  <a:lnTo>
                    <a:pt x="464" y="0"/>
                  </a:lnTo>
                  <a:moveTo>
                    <a:pt x="467" y="0"/>
                  </a:moveTo>
                  <a:lnTo>
                    <a:pt x="468" y="0"/>
                  </a:lnTo>
                  <a:moveTo>
                    <a:pt x="471" y="0"/>
                  </a:moveTo>
                  <a:lnTo>
                    <a:pt x="472" y="0"/>
                  </a:lnTo>
                  <a:moveTo>
                    <a:pt x="475" y="0"/>
                  </a:moveTo>
                  <a:lnTo>
                    <a:pt x="476" y="0"/>
                  </a:lnTo>
                  <a:moveTo>
                    <a:pt x="479" y="0"/>
                  </a:moveTo>
                  <a:lnTo>
                    <a:pt x="480" y="0"/>
                  </a:lnTo>
                  <a:moveTo>
                    <a:pt x="483" y="0"/>
                  </a:moveTo>
                  <a:lnTo>
                    <a:pt x="484" y="0"/>
                  </a:lnTo>
                  <a:moveTo>
                    <a:pt x="487" y="0"/>
                  </a:moveTo>
                  <a:lnTo>
                    <a:pt x="488" y="0"/>
                  </a:lnTo>
                  <a:moveTo>
                    <a:pt x="491" y="0"/>
                  </a:moveTo>
                  <a:lnTo>
                    <a:pt x="492" y="0"/>
                  </a:lnTo>
                  <a:moveTo>
                    <a:pt x="495" y="0"/>
                  </a:moveTo>
                  <a:lnTo>
                    <a:pt x="496" y="0"/>
                  </a:lnTo>
                  <a:moveTo>
                    <a:pt x="499" y="0"/>
                  </a:moveTo>
                  <a:lnTo>
                    <a:pt x="500" y="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49" name="Freeform 34"/>
            <p:cNvSpPr>
              <a:spLocks noEditPoints="1"/>
            </p:cNvSpPr>
            <p:nvPr/>
          </p:nvSpPr>
          <p:spPr bwMode="auto">
            <a:xfrm>
              <a:off x="3904" y="1143"/>
              <a:ext cx="0" cy="2370"/>
            </a:xfrm>
            <a:custGeom>
              <a:avLst/>
              <a:gdLst>
                <a:gd name="T0" fmla="*/ 422 h 429"/>
                <a:gd name="T1" fmla="*/ 414 h 429"/>
                <a:gd name="T2" fmla="*/ 406 h 429"/>
                <a:gd name="T3" fmla="*/ 398 h 429"/>
                <a:gd name="T4" fmla="*/ 390 h 429"/>
                <a:gd name="T5" fmla="*/ 382 h 429"/>
                <a:gd name="T6" fmla="*/ 374 h 429"/>
                <a:gd name="T7" fmla="*/ 366 h 429"/>
                <a:gd name="T8" fmla="*/ 358 h 429"/>
                <a:gd name="T9" fmla="*/ 350 h 429"/>
                <a:gd name="T10" fmla="*/ 342 h 429"/>
                <a:gd name="T11" fmla="*/ 334 h 429"/>
                <a:gd name="T12" fmla="*/ 326 h 429"/>
                <a:gd name="T13" fmla="*/ 318 h 429"/>
                <a:gd name="T14" fmla="*/ 310 h 429"/>
                <a:gd name="T15" fmla="*/ 302 h 429"/>
                <a:gd name="T16" fmla="*/ 294 h 429"/>
                <a:gd name="T17" fmla="*/ 286 h 429"/>
                <a:gd name="T18" fmla="*/ 278 h 429"/>
                <a:gd name="T19" fmla="*/ 270 h 429"/>
                <a:gd name="T20" fmla="*/ 262 h 429"/>
                <a:gd name="T21" fmla="*/ 254 h 429"/>
                <a:gd name="T22" fmla="*/ 246 h 429"/>
                <a:gd name="T23" fmla="*/ 238 h 429"/>
                <a:gd name="T24" fmla="*/ 230 h 429"/>
                <a:gd name="T25" fmla="*/ 222 h 429"/>
                <a:gd name="T26" fmla="*/ 214 h 429"/>
                <a:gd name="T27" fmla="*/ 206 h 429"/>
                <a:gd name="T28" fmla="*/ 198 h 429"/>
                <a:gd name="T29" fmla="*/ 190 h 429"/>
                <a:gd name="T30" fmla="*/ 182 h 429"/>
                <a:gd name="T31" fmla="*/ 174 h 429"/>
                <a:gd name="T32" fmla="*/ 166 h 429"/>
                <a:gd name="T33" fmla="*/ 158 h 429"/>
                <a:gd name="T34" fmla="*/ 150 h 429"/>
                <a:gd name="T35" fmla="*/ 142 h 429"/>
                <a:gd name="T36" fmla="*/ 134 h 429"/>
                <a:gd name="T37" fmla="*/ 126 h 429"/>
                <a:gd name="T38" fmla="*/ 118 h 429"/>
                <a:gd name="T39" fmla="*/ 110 h 429"/>
                <a:gd name="T40" fmla="*/ 102 h 429"/>
                <a:gd name="T41" fmla="*/ 94 h 429"/>
                <a:gd name="T42" fmla="*/ 86 h 429"/>
                <a:gd name="T43" fmla="*/ 78 h 429"/>
                <a:gd name="T44" fmla="*/ 70 h 429"/>
                <a:gd name="T45" fmla="*/ 62 h 429"/>
                <a:gd name="T46" fmla="*/ 54 h 429"/>
                <a:gd name="T47" fmla="*/ 46 h 429"/>
                <a:gd name="T48" fmla="*/ 38 h 429"/>
                <a:gd name="T49" fmla="*/ 30 h 429"/>
                <a:gd name="T50" fmla="*/ 22 h 429"/>
                <a:gd name="T51" fmla="*/ 14 h 429"/>
                <a:gd name="T52" fmla="*/ 6 h 42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  <a:cxn ang="0">
                  <a:pos x="0" y="T46"/>
                </a:cxn>
                <a:cxn ang="0">
                  <a:pos x="0" y="T47"/>
                </a:cxn>
                <a:cxn ang="0">
                  <a:pos x="0" y="T48"/>
                </a:cxn>
                <a:cxn ang="0">
                  <a:pos x="0" y="T49"/>
                </a:cxn>
                <a:cxn ang="0">
                  <a:pos x="0" y="T50"/>
                </a:cxn>
                <a:cxn ang="0">
                  <a:pos x="0" y="T51"/>
                </a:cxn>
                <a:cxn ang="0">
                  <a:pos x="0" y="T52"/>
                </a:cxn>
              </a:cxnLst>
              <a:rect l="0" t="0" r="r" b="b"/>
              <a:pathLst>
                <a:path h="429">
                  <a:moveTo>
                    <a:pt x="0" y="426"/>
                  </a:moveTo>
                  <a:lnTo>
                    <a:pt x="0" y="425"/>
                  </a:lnTo>
                  <a:moveTo>
                    <a:pt x="0" y="422"/>
                  </a:moveTo>
                  <a:lnTo>
                    <a:pt x="0" y="421"/>
                  </a:lnTo>
                  <a:moveTo>
                    <a:pt x="0" y="418"/>
                  </a:moveTo>
                  <a:lnTo>
                    <a:pt x="0" y="417"/>
                  </a:lnTo>
                  <a:moveTo>
                    <a:pt x="0" y="414"/>
                  </a:moveTo>
                  <a:lnTo>
                    <a:pt x="0" y="413"/>
                  </a:lnTo>
                  <a:moveTo>
                    <a:pt x="0" y="410"/>
                  </a:moveTo>
                  <a:lnTo>
                    <a:pt x="0" y="409"/>
                  </a:lnTo>
                  <a:moveTo>
                    <a:pt x="0" y="406"/>
                  </a:moveTo>
                  <a:lnTo>
                    <a:pt x="0" y="405"/>
                  </a:lnTo>
                  <a:moveTo>
                    <a:pt x="0" y="402"/>
                  </a:moveTo>
                  <a:lnTo>
                    <a:pt x="0" y="401"/>
                  </a:lnTo>
                  <a:moveTo>
                    <a:pt x="0" y="398"/>
                  </a:moveTo>
                  <a:lnTo>
                    <a:pt x="0" y="397"/>
                  </a:lnTo>
                  <a:moveTo>
                    <a:pt x="0" y="394"/>
                  </a:moveTo>
                  <a:lnTo>
                    <a:pt x="0" y="393"/>
                  </a:lnTo>
                  <a:moveTo>
                    <a:pt x="0" y="390"/>
                  </a:moveTo>
                  <a:lnTo>
                    <a:pt x="0" y="389"/>
                  </a:lnTo>
                  <a:moveTo>
                    <a:pt x="0" y="386"/>
                  </a:moveTo>
                  <a:lnTo>
                    <a:pt x="0" y="385"/>
                  </a:lnTo>
                  <a:moveTo>
                    <a:pt x="0" y="382"/>
                  </a:moveTo>
                  <a:lnTo>
                    <a:pt x="0" y="381"/>
                  </a:lnTo>
                  <a:moveTo>
                    <a:pt x="0" y="378"/>
                  </a:moveTo>
                  <a:lnTo>
                    <a:pt x="0" y="377"/>
                  </a:lnTo>
                  <a:moveTo>
                    <a:pt x="0" y="374"/>
                  </a:moveTo>
                  <a:lnTo>
                    <a:pt x="0" y="373"/>
                  </a:lnTo>
                  <a:moveTo>
                    <a:pt x="0" y="370"/>
                  </a:moveTo>
                  <a:lnTo>
                    <a:pt x="0" y="369"/>
                  </a:lnTo>
                  <a:moveTo>
                    <a:pt x="0" y="366"/>
                  </a:moveTo>
                  <a:lnTo>
                    <a:pt x="0" y="365"/>
                  </a:lnTo>
                  <a:moveTo>
                    <a:pt x="0" y="362"/>
                  </a:moveTo>
                  <a:lnTo>
                    <a:pt x="0" y="361"/>
                  </a:lnTo>
                  <a:moveTo>
                    <a:pt x="0" y="358"/>
                  </a:moveTo>
                  <a:lnTo>
                    <a:pt x="0" y="357"/>
                  </a:lnTo>
                  <a:moveTo>
                    <a:pt x="0" y="354"/>
                  </a:moveTo>
                  <a:lnTo>
                    <a:pt x="0" y="353"/>
                  </a:lnTo>
                  <a:moveTo>
                    <a:pt x="0" y="350"/>
                  </a:moveTo>
                  <a:lnTo>
                    <a:pt x="0" y="349"/>
                  </a:lnTo>
                  <a:moveTo>
                    <a:pt x="0" y="346"/>
                  </a:moveTo>
                  <a:lnTo>
                    <a:pt x="0" y="345"/>
                  </a:lnTo>
                  <a:moveTo>
                    <a:pt x="0" y="342"/>
                  </a:moveTo>
                  <a:lnTo>
                    <a:pt x="0" y="341"/>
                  </a:lnTo>
                  <a:moveTo>
                    <a:pt x="0" y="338"/>
                  </a:moveTo>
                  <a:lnTo>
                    <a:pt x="0" y="337"/>
                  </a:lnTo>
                  <a:moveTo>
                    <a:pt x="0" y="334"/>
                  </a:moveTo>
                  <a:lnTo>
                    <a:pt x="0" y="333"/>
                  </a:lnTo>
                  <a:moveTo>
                    <a:pt x="0" y="330"/>
                  </a:moveTo>
                  <a:lnTo>
                    <a:pt x="0" y="329"/>
                  </a:lnTo>
                  <a:moveTo>
                    <a:pt x="0" y="326"/>
                  </a:moveTo>
                  <a:lnTo>
                    <a:pt x="0" y="325"/>
                  </a:lnTo>
                  <a:moveTo>
                    <a:pt x="0" y="322"/>
                  </a:moveTo>
                  <a:lnTo>
                    <a:pt x="0" y="321"/>
                  </a:lnTo>
                  <a:moveTo>
                    <a:pt x="0" y="318"/>
                  </a:moveTo>
                  <a:lnTo>
                    <a:pt x="0" y="317"/>
                  </a:lnTo>
                  <a:moveTo>
                    <a:pt x="0" y="314"/>
                  </a:moveTo>
                  <a:lnTo>
                    <a:pt x="0" y="313"/>
                  </a:lnTo>
                  <a:moveTo>
                    <a:pt x="0" y="310"/>
                  </a:moveTo>
                  <a:lnTo>
                    <a:pt x="0" y="309"/>
                  </a:lnTo>
                  <a:moveTo>
                    <a:pt x="0" y="306"/>
                  </a:moveTo>
                  <a:lnTo>
                    <a:pt x="0" y="305"/>
                  </a:lnTo>
                  <a:moveTo>
                    <a:pt x="0" y="302"/>
                  </a:moveTo>
                  <a:lnTo>
                    <a:pt x="0" y="301"/>
                  </a:lnTo>
                  <a:moveTo>
                    <a:pt x="0" y="298"/>
                  </a:moveTo>
                  <a:lnTo>
                    <a:pt x="0" y="297"/>
                  </a:lnTo>
                  <a:moveTo>
                    <a:pt x="0" y="294"/>
                  </a:moveTo>
                  <a:lnTo>
                    <a:pt x="0" y="293"/>
                  </a:lnTo>
                  <a:moveTo>
                    <a:pt x="0" y="290"/>
                  </a:moveTo>
                  <a:lnTo>
                    <a:pt x="0" y="289"/>
                  </a:lnTo>
                  <a:moveTo>
                    <a:pt x="0" y="286"/>
                  </a:moveTo>
                  <a:lnTo>
                    <a:pt x="0" y="285"/>
                  </a:lnTo>
                  <a:moveTo>
                    <a:pt x="0" y="282"/>
                  </a:moveTo>
                  <a:lnTo>
                    <a:pt x="0" y="281"/>
                  </a:lnTo>
                  <a:moveTo>
                    <a:pt x="0" y="278"/>
                  </a:moveTo>
                  <a:lnTo>
                    <a:pt x="0" y="277"/>
                  </a:lnTo>
                  <a:moveTo>
                    <a:pt x="0" y="274"/>
                  </a:moveTo>
                  <a:lnTo>
                    <a:pt x="0" y="273"/>
                  </a:lnTo>
                  <a:moveTo>
                    <a:pt x="0" y="270"/>
                  </a:moveTo>
                  <a:lnTo>
                    <a:pt x="0" y="269"/>
                  </a:lnTo>
                  <a:moveTo>
                    <a:pt x="0" y="266"/>
                  </a:moveTo>
                  <a:lnTo>
                    <a:pt x="0" y="265"/>
                  </a:lnTo>
                  <a:moveTo>
                    <a:pt x="0" y="262"/>
                  </a:moveTo>
                  <a:lnTo>
                    <a:pt x="0" y="261"/>
                  </a:lnTo>
                  <a:moveTo>
                    <a:pt x="0" y="258"/>
                  </a:moveTo>
                  <a:lnTo>
                    <a:pt x="0" y="257"/>
                  </a:lnTo>
                  <a:moveTo>
                    <a:pt x="0" y="254"/>
                  </a:moveTo>
                  <a:lnTo>
                    <a:pt x="0" y="253"/>
                  </a:lnTo>
                  <a:moveTo>
                    <a:pt x="0" y="250"/>
                  </a:moveTo>
                  <a:lnTo>
                    <a:pt x="0" y="249"/>
                  </a:lnTo>
                  <a:moveTo>
                    <a:pt x="0" y="246"/>
                  </a:moveTo>
                  <a:lnTo>
                    <a:pt x="0" y="245"/>
                  </a:lnTo>
                  <a:moveTo>
                    <a:pt x="0" y="242"/>
                  </a:moveTo>
                  <a:lnTo>
                    <a:pt x="0" y="241"/>
                  </a:lnTo>
                  <a:moveTo>
                    <a:pt x="0" y="238"/>
                  </a:moveTo>
                  <a:lnTo>
                    <a:pt x="0" y="237"/>
                  </a:lnTo>
                  <a:moveTo>
                    <a:pt x="0" y="234"/>
                  </a:moveTo>
                  <a:lnTo>
                    <a:pt x="0" y="233"/>
                  </a:lnTo>
                  <a:moveTo>
                    <a:pt x="0" y="230"/>
                  </a:moveTo>
                  <a:lnTo>
                    <a:pt x="0" y="229"/>
                  </a:lnTo>
                  <a:moveTo>
                    <a:pt x="0" y="226"/>
                  </a:moveTo>
                  <a:lnTo>
                    <a:pt x="0" y="225"/>
                  </a:lnTo>
                  <a:moveTo>
                    <a:pt x="0" y="222"/>
                  </a:moveTo>
                  <a:lnTo>
                    <a:pt x="0" y="221"/>
                  </a:lnTo>
                  <a:moveTo>
                    <a:pt x="0" y="218"/>
                  </a:moveTo>
                  <a:lnTo>
                    <a:pt x="0" y="217"/>
                  </a:lnTo>
                  <a:moveTo>
                    <a:pt x="0" y="214"/>
                  </a:moveTo>
                  <a:lnTo>
                    <a:pt x="0" y="213"/>
                  </a:lnTo>
                  <a:moveTo>
                    <a:pt x="0" y="210"/>
                  </a:moveTo>
                  <a:lnTo>
                    <a:pt x="0" y="209"/>
                  </a:lnTo>
                  <a:moveTo>
                    <a:pt x="0" y="206"/>
                  </a:moveTo>
                  <a:lnTo>
                    <a:pt x="0" y="205"/>
                  </a:lnTo>
                  <a:moveTo>
                    <a:pt x="0" y="202"/>
                  </a:moveTo>
                  <a:lnTo>
                    <a:pt x="0" y="201"/>
                  </a:lnTo>
                  <a:moveTo>
                    <a:pt x="0" y="198"/>
                  </a:moveTo>
                  <a:lnTo>
                    <a:pt x="0" y="197"/>
                  </a:lnTo>
                  <a:moveTo>
                    <a:pt x="0" y="194"/>
                  </a:moveTo>
                  <a:lnTo>
                    <a:pt x="0" y="193"/>
                  </a:lnTo>
                  <a:moveTo>
                    <a:pt x="0" y="190"/>
                  </a:moveTo>
                  <a:lnTo>
                    <a:pt x="0" y="189"/>
                  </a:lnTo>
                  <a:moveTo>
                    <a:pt x="0" y="186"/>
                  </a:moveTo>
                  <a:lnTo>
                    <a:pt x="0" y="185"/>
                  </a:lnTo>
                  <a:moveTo>
                    <a:pt x="0" y="182"/>
                  </a:moveTo>
                  <a:lnTo>
                    <a:pt x="0" y="181"/>
                  </a:lnTo>
                  <a:moveTo>
                    <a:pt x="0" y="178"/>
                  </a:moveTo>
                  <a:lnTo>
                    <a:pt x="0" y="177"/>
                  </a:lnTo>
                  <a:moveTo>
                    <a:pt x="0" y="174"/>
                  </a:moveTo>
                  <a:lnTo>
                    <a:pt x="0" y="173"/>
                  </a:lnTo>
                  <a:moveTo>
                    <a:pt x="0" y="170"/>
                  </a:moveTo>
                  <a:lnTo>
                    <a:pt x="0" y="169"/>
                  </a:lnTo>
                  <a:moveTo>
                    <a:pt x="0" y="166"/>
                  </a:moveTo>
                  <a:lnTo>
                    <a:pt x="0" y="165"/>
                  </a:lnTo>
                  <a:moveTo>
                    <a:pt x="0" y="162"/>
                  </a:moveTo>
                  <a:lnTo>
                    <a:pt x="0" y="161"/>
                  </a:lnTo>
                  <a:moveTo>
                    <a:pt x="0" y="158"/>
                  </a:moveTo>
                  <a:lnTo>
                    <a:pt x="0" y="157"/>
                  </a:lnTo>
                  <a:moveTo>
                    <a:pt x="0" y="154"/>
                  </a:moveTo>
                  <a:lnTo>
                    <a:pt x="0" y="153"/>
                  </a:lnTo>
                  <a:moveTo>
                    <a:pt x="0" y="150"/>
                  </a:moveTo>
                  <a:lnTo>
                    <a:pt x="0" y="149"/>
                  </a:lnTo>
                  <a:moveTo>
                    <a:pt x="0" y="146"/>
                  </a:moveTo>
                  <a:lnTo>
                    <a:pt x="0" y="145"/>
                  </a:lnTo>
                  <a:moveTo>
                    <a:pt x="0" y="142"/>
                  </a:moveTo>
                  <a:lnTo>
                    <a:pt x="0" y="141"/>
                  </a:lnTo>
                  <a:moveTo>
                    <a:pt x="0" y="138"/>
                  </a:moveTo>
                  <a:lnTo>
                    <a:pt x="0" y="137"/>
                  </a:lnTo>
                  <a:moveTo>
                    <a:pt x="0" y="134"/>
                  </a:moveTo>
                  <a:lnTo>
                    <a:pt x="0" y="133"/>
                  </a:lnTo>
                  <a:moveTo>
                    <a:pt x="0" y="130"/>
                  </a:moveTo>
                  <a:lnTo>
                    <a:pt x="0" y="129"/>
                  </a:lnTo>
                  <a:moveTo>
                    <a:pt x="0" y="126"/>
                  </a:moveTo>
                  <a:lnTo>
                    <a:pt x="0" y="125"/>
                  </a:lnTo>
                  <a:moveTo>
                    <a:pt x="0" y="122"/>
                  </a:moveTo>
                  <a:lnTo>
                    <a:pt x="0" y="121"/>
                  </a:lnTo>
                  <a:moveTo>
                    <a:pt x="0" y="118"/>
                  </a:moveTo>
                  <a:lnTo>
                    <a:pt x="0" y="117"/>
                  </a:lnTo>
                  <a:moveTo>
                    <a:pt x="0" y="114"/>
                  </a:moveTo>
                  <a:lnTo>
                    <a:pt x="0" y="113"/>
                  </a:lnTo>
                  <a:moveTo>
                    <a:pt x="0" y="110"/>
                  </a:moveTo>
                  <a:lnTo>
                    <a:pt x="0" y="109"/>
                  </a:lnTo>
                  <a:moveTo>
                    <a:pt x="0" y="106"/>
                  </a:moveTo>
                  <a:lnTo>
                    <a:pt x="0" y="105"/>
                  </a:lnTo>
                  <a:moveTo>
                    <a:pt x="0" y="102"/>
                  </a:moveTo>
                  <a:lnTo>
                    <a:pt x="0" y="101"/>
                  </a:lnTo>
                  <a:moveTo>
                    <a:pt x="0" y="98"/>
                  </a:moveTo>
                  <a:lnTo>
                    <a:pt x="0" y="97"/>
                  </a:lnTo>
                  <a:moveTo>
                    <a:pt x="0" y="94"/>
                  </a:moveTo>
                  <a:lnTo>
                    <a:pt x="0" y="93"/>
                  </a:lnTo>
                  <a:moveTo>
                    <a:pt x="0" y="90"/>
                  </a:moveTo>
                  <a:lnTo>
                    <a:pt x="0" y="89"/>
                  </a:lnTo>
                  <a:moveTo>
                    <a:pt x="0" y="86"/>
                  </a:moveTo>
                  <a:lnTo>
                    <a:pt x="0" y="85"/>
                  </a:lnTo>
                  <a:moveTo>
                    <a:pt x="0" y="82"/>
                  </a:moveTo>
                  <a:lnTo>
                    <a:pt x="0" y="81"/>
                  </a:lnTo>
                  <a:moveTo>
                    <a:pt x="0" y="78"/>
                  </a:moveTo>
                  <a:lnTo>
                    <a:pt x="0" y="77"/>
                  </a:lnTo>
                  <a:moveTo>
                    <a:pt x="0" y="74"/>
                  </a:moveTo>
                  <a:lnTo>
                    <a:pt x="0" y="73"/>
                  </a:lnTo>
                  <a:moveTo>
                    <a:pt x="0" y="70"/>
                  </a:moveTo>
                  <a:lnTo>
                    <a:pt x="0" y="69"/>
                  </a:lnTo>
                  <a:moveTo>
                    <a:pt x="0" y="66"/>
                  </a:moveTo>
                  <a:lnTo>
                    <a:pt x="0" y="65"/>
                  </a:lnTo>
                  <a:moveTo>
                    <a:pt x="0" y="62"/>
                  </a:moveTo>
                  <a:lnTo>
                    <a:pt x="0" y="61"/>
                  </a:lnTo>
                  <a:moveTo>
                    <a:pt x="0" y="58"/>
                  </a:moveTo>
                  <a:lnTo>
                    <a:pt x="0" y="57"/>
                  </a:lnTo>
                  <a:moveTo>
                    <a:pt x="0" y="54"/>
                  </a:moveTo>
                  <a:lnTo>
                    <a:pt x="0" y="53"/>
                  </a:lnTo>
                  <a:moveTo>
                    <a:pt x="0" y="50"/>
                  </a:moveTo>
                  <a:lnTo>
                    <a:pt x="0" y="49"/>
                  </a:lnTo>
                  <a:moveTo>
                    <a:pt x="0" y="46"/>
                  </a:moveTo>
                  <a:lnTo>
                    <a:pt x="0" y="45"/>
                  </a:lnTo>
                  <a:moveTo>
                    <a:pt x="0" y="42"/>
                  </a:moveTo>
                  <a:lnTo>
                    <a:pt x="0" y="41"/>
                  </a:lnTo>
                  <a:moveTo>
                    <a:pt x="0" y="38"/>
                  </a:moveTo>
                  <a:lnTo>
                    <a:pt x="0" y="37"/>
                  </a:lnTo>
                  <a:moveTo>
                    <a:pt x="0" y="34"/>
                  </a:moveTo>
                  <a:lnTo>
                    <a:pt x="0" y="33"/>
                  </a:lnTo>
                  <a:moveTo>
                    <a:pt x="0" y="30"/>
                  </a:moveTo>
                  <a:lnTo>
                    <a:pt x="0" y="29"/>
                  </a:lnTo>
                  <a:moveTo>
                    <a:pt x="0" y="26"/>
                  </a:moveTo>
                  <a:lnTo>
                    <a:pt x="0" y="25"/>
                  </a:lnTo>
                  <a:moveTo>
                    <a:pt x="0" y="22"/>
                  </a:moveTo>
                  <a:lnTo>
                    <a:pt x="0" y="21"/>
                  </a:lnTo>
                  <a:moveTo>
                    <a:pt x="0" y="18"/>
                  </a:moveTo>
                  <a:lnTo>
                    <a:pt x="0" y="17"/>
                  </a:lnTo>
                  <a:moveTo>
                    <a:pt x="0" y="14"/>
                  </a:moveTo>
                  <a:lnTo>
                    <a:pt x="0" y="13"/>
                  </a:lnTo>
                  <a:moveTo>
                    <a:pt x="0" y="10"/>
                  </a:moveTo>
                  <a:lnTo>
                    <a:pt x="0" y="9"/>
                  </a:lnTo>
                  <a:moveTo>
                    <a:pt x="0" y="6"/>
                  </a:moveTo>
                  <a:lnTo>
                    <a:pt x="0" y="5"/>
                  </a:lnTo>
                  <a:moveTo>
                    <a:pt x="0" y="2"/>
                  </a:moveTo>
                  <a:lnTo>
                    <a:pt x="0" y="1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1" name="Rectangle 35"/>
            <p:cNvSpPr>
              <a:spLocks noChangeArrowheads="1"/>
            </p:cNvSpPr>
            <p:nvPr/>
          </p:nvSpPr>
          <p:spPr bwMode="auto">
            <a:xfrm>
              <a:off x="3982" y="1812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Cal.vul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" name="Rectangle 36"/>
            <p:cNvSpPr>
              <a:spLocks noChangeArrowheads="1"/>
            </p:cNvSpPr>
            <p:nvPr/>
          </p:nvSpPr>
          <p:spPr bwMode="auto">
            <a:xfrm>
              <a:off x="3750" y="1884"/>
              <a:ext cx="5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Emp.nig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" name="Rectangle 37"/>
            <p:cNvSpPr>
              <a:spLocks noChangeArrowheads="1"/>
            </p:cNvSpPr>
            <p:nvPr/>
          </p:nvSpPr>
          <p:spPr bwMode="auto">
            <a:xfrm>
              <a:off x="3438" y="1906"/>
              <a:ext cx="4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Led.pal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4" name="Rectangle 38"/>
            <p:cNvSpPr>
              <a:spLocks noChangeArrowheads="1"/>
            </p:cNvSpPr>
            <p:nvPr/>
          </p:nvSpPr>
          <p:spPr bwMode="auto">
            <a:xfrm>
              <a:off x="3438" y="2061"/>
              <a:ext cx="52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Vac.myr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5" name="Rectangle 39"/>
            <p:cNvSpPr>
              <a:spLocks noChangeArrowheads="1"/>
            </p:cNvSpPr>
            <p:nvPr/>
          </p:nvSpPr>
          <p:spPr bwMode="auto">
            <a:xfrm>
              <a:off x="3802" y="1917"/>
              <a:ext cx="4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Vac.vit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6" name="Rectangle 40"/>
            <p:cNvSpPr>
              <a:spLocks noChangeArrowheads="1"/>
            </p:cNvSpPr>
            <p:nvPr/>
          </p:nvSpPr>
          <p:spPr bwMode="auto">
            <a:xfrm>
              <a:off x="3971" y="1801"/>
              <a:ext cx="42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Pin.syl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7" name="Rectangle 41"/>
            <p:cNvSpPr>
              <a:spLocks noChangeArrowheads="1"/>
            </p:cNvSpPr>
            <p:nvPr/>
          </p:nvSpPr>
          <p:spPr bwMode="auto">
            <a:xfrm>
              <a:off x="3448" y="2215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Des.fle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8" name="Rectangle 42"/>
            <p:cNvSpPr>
              <a:spLocks noChangeArrowheads="1"/>
            </p:cNvSpPr>
            <p:nvPr/>
          </p:nvSpPr>
          <p:spPr bwMode="auto">
            <a:xfrm>
              <a:off x="3482" y="1453"/>
              <a:ext cx="50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Bet.pub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9" name="Rectangle 43"/>
            <p:cNvSpPr>
              <a:spLocks noChangeArrowheads="1"/>
            </p:cNvSpPr>
            <p:nvPr/>
          </p:nvSpPr>
          <p:spPr bwMode="auto">
            <a:xfrm>
              <a:off x="3736" y="1784"/>
              <a:ext cx="4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Vac.uli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0" name="Rectangle 44"/>
            <p:cNvSpPr>
              <a:spLocks noChangeArrowheads="1"/>
            </p:cNvSpPr>
            <p:nvPr/>
          </p:nvSpPr>
          <p:spPr bwMode="auto">
            <a:xfrm>
              <a:off x="3788" y="1724"/>
              <a:ext cx="54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Dip.mon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1" name="Rectangle 45"/>
            <p:cNvSpPr>
              <a:spLocks noChangeArrowheads="1"/>
            </p:cNvSpPr>
            <p:nvPr/>
          </p:nvSpPr>
          <p:spPr bwMode="auto">
            <a:xfrm>
              <a:off x="3661" y="2254"/>
              <a:ext cx="4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Dic.sp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2" name="Rectangle 46"/>
            <p:cNvSpPr>
              <a:spLocks noChangeArrowheads="1"/>
            </p:cNvSpPr>
            <p:nvPr/>
          </p:nvSpPr>
          <p:spPr bwMode="auto">
            <a:xfrm>
              <a:off x="3628" y="1873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Dic.fus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3" name="Rectangle 47"/>
            <p:cNvSpPr>
              <a:spLocks noChangeArrowheads="1"/>
            </p:cNvSpPr>
            <p:nvPr/>
          </p:nvSpPr>
          <p:spPr bwMode="auto">
            <a:xfrm>
              <a:off x="3755" y="1939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Dic.pol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4" name="Rectangle 48"/>
            <p:cNvSpPr>
              <a:spLocks noChangeArrowheads="1"/>
            </p:cNvSpPr>
            <p:nvPr/>
          </p:nvSpPr>
          <p:spPr bwMode="auto">
            <a:xfrm>
              <a:off x="3382" y="2718"/>
              <a:ext cx="4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Hyl.spl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5" name="Rectangle 49"/>
            <p:cNvSpPr>
              <a:spLocks noChangeArrowheads="1"/>
            </p:cNvSpPr>
            <p:nvPr/>
          </p:nvSpPr>
          <p:spPr bwMode="auto">
            <a:xfrm>
              <a:off x="3697" y="2077"/>
              <a:ext cx="4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Ple.sch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6" name="Rectangle 50"/>
            <p:cNvSpPr>
              <a:spLocks noChangeArrowheads="1"/>
            </p:cNvSpPr>
            <p:nvPr/>
          </p:nvSpPr>
          <p:spPr bwMode="auto">
            <a:xfrm>
              <a:off x="3808" y="1873"/>
              <a:ext cx="3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Pol.pil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7" name="Rectangle 51"/>
            <p:cNvSpPr>
              <a:spLocks noChangeArrowheads="1"/>
            </p:cNvSpPr>
            <p:nvPr/>
          </p:nvSpPr>
          <p:spPr bwMode="auto">
            <a:xfrm>
              <a:off x="3606" y="1994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Pol.jun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8" name="Rectangle 52"/>
            <p:cNvSpPr>
              <a:spLocks noChangeArrowheads="1"/>
            </p:cNvSpPr>
            <p:nvPr/>
          </p:nvSpPr>
          <p:spPr bwMode="auto">
            <a:xfrm>
              <a:off x="3521" y="1840"/>
              <a:ext cx="5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Pol.com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9" name="Rectangle 53"/>
            <p:cNvSpPr>
              <a:spLocks noChangeArrowheads="1"/>
            </p:cNvSpPr>
            <p:nvPr/>
          </p:nvSpPr>
          <p:spPr bwMode="auto">
            <a:xfrm>
              <a:off x="3852" y="1967"/>
              <a:ext cx="50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Poh.nut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0" name="Rectangle 54"/>
            <p:cNvSpPr>
              <a:spLocks noChangeArrowheads="1"/>
            </p:cNvSpPr>
            <p:nvPr/>
          </p:nvSpPr>
          <p:spPr bwMode="auto">
            <a:xfrm>
              <a:off x="3686" y="1746"/>
              <a:ext cx="34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Pti.cil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1" name="Rectangle 55"/>
            <p:cNvSpPr>
              <a:spLocks noChangeArrowheads="1"/>
            </p:cNvSpPr>
            <p:nvPr/>
          </p:nvSpPr>
          <p:spPr bwMode="auto">
            <a:xfrm>
              <a:off x="3551" y="1442"/>
              <a:ext cx="4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Bar.lyc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2" name="Rectangle 56"/>
            <p:cNvSpPr>
              <a:spLocks noChangeArrowheads="1"/>
            </p:cNvSpPr>
            <p:nvPr/>
          </p:nvSpPr>
          <p:spPr bwMode="auto">
            <a:xfrm>
              <a:off x="3833" y="1807"/>
              <a:ext cx="4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Cla.arb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3" name="Rectangle 57"/>
            <p:cNvSpPr>
              <a:spLocks noChangeArrowheads="1"/>
            </p:cNvSpPr>
            <p:nvPr/>
          </p:nvSpPr>
          <p:spPr bwMode="auto">
            <a:xfrm>
              <a:off x="3877" y="1829"/>
              <a:ext cx="4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Cla.ran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4" name="Rectangle 58"/>
            <p:cNvSpPr>
              <a:spLocks noChangeArrowheads="1"/>
            </p:cNvSpPr>
            <p:nvPr/>
          </p:nvSpPr>
          <p:spPr bwMode="auto">
            <a:xfrm>
              <a:off x="4095" y="1807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Cla.ste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5" name="Rectangle 59"/>
            <p:cNvSpPr>
              <a:spLocks noChangeArrowheads="1"/>
            </p:cNvSpPr>
            <p:nvPr/>
          </p:nvSpPr>
          <p:spPr bwMode="auto">
            <a:xfrm>
              <a:off x="3816" y="1911"/>
              <a:ext cx="49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Cla.unc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6" name="Rectangle 60"/>
            <p:cNvSpPr>
              <a:spLocks noChangeArrowheads="1"/>
            </p:cNvSpPr>
            <p:nvPr/>
          </p:nvSpPr>
          <p:spPr bwMode="auto">
            <a:xfrm>
              <a:off x="3858" y="1818"/>
              <a:ext cx="48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Cla.coc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7" name="Rectangle 61"/>
            <p:cNvSpPr>
              <a:spLocks noChangeArrowheads="1"/>
            </p:cNvSpPr>
            <p:nvPr/>
          </p:nvSpPr>
          <p:spPr bwMode="auto">
            <a:xfrm>
              <a:off x="3736" y="1961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Cla.cor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8" name="Rectangle 62"/>
            <p:cNvSpPr>
              <a:spLocks noChangeArrowheads="1"/>
            </p:cNvSpPr>
            <p:nvPr/>
          </p:nvSpPr>
          <p:spPr bwMode="auto">
            <a:xfrm>
              <a:off x="3789" y="1867"/>
              <a:ext cx="4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Cla.gra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9" name="Rectangle 63"/>
            <p:cNvSpPr>
              <a:spLocks noChangeArrowheads="1"/>
            </p:cNvSpPr>
            <p:nvPr/>
          </p:nvSpPr>
          <p:spPr bwMode="auto">
            <a:xfrm>
              <a:off x="3791" y="1807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Cla.fim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0" name="Rectangle 64"/>
            <p:cNvSpPr>
              <a:spLocks noChangeArrowheads="1"/>
            </p:cNvSpPr>
            <p:nvPr/>
          </p:nvSpPr>
          <p:spPr bwMode="auto">
            <a:xfrm>
              <a:off x="3824" y="1840"/>
              <a:ext cx="4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Cla.cri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1" name="Rectangle 65"/>
            <p:cNvSpPr>
              <a:spLocks noChangeArrowheads="1"/>
            </p:cNvSpPr>
            <p:nvPr/>
          </p:nvSpPr>
          <p:spPr bwMode="auto">
            <a:xfrm>
              <a:off x="3960" y="1845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Cla.chl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2" name="Rectangle 66"/>
            <p:cNvSpPr>
              <a:spLocks noChangeArrowheads="1"/>
            </p:cNvSpPr>
            <p:nvPr/>
          </p:nvSpPr>
          <p:spPr bwMode="auto">
            <a:xfrm>
              <a:off x="3625" y="1784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Cla.bot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3" name="Rectangle 67"/>
            <p:cNvSpPr>
              <a:spLocks noChangeArrowheads="1"/>
            </p:cNvSpPr>
            <p:nvPr/>
          </p:nvSpPr>
          <p:spPr bwMode="auto">
            <a:xfrm>
              <a:off x="3556" y="1707"/>
              <a:ext cx="54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Cla.ama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4" name="Rectangle 68"/>
            <p:cNvSpPr>
              <a:spLocks noChangeArrowheads="1"/>
            </p:cNvSpPr>
            <p:nvPr/>
          </p:nvSpPr>
          <p:spPr bwMode="auto">
            <a:xfrm>
              <a:off x="4155" y="1856"/>
              <a:ext cx="4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Cla.sp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5" name="Rectangle 69"/>
            <p:cNvSpPr>
              <a:spLocks noChangeArrowheads="1"/>
            </p:cNvSpPr>
            <p:nvPr/>
          </p:nvSpPr>
          <p:spPr bwMode="auto">
            <a:xfrm>
              <a:off x="3949" y="1928"/>
              <a:ext cx="42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Cet.eri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6" name="Rectangle 70"/>
            <p:cNvSpPr>
              <a:spLocks noChangeArrowheads="1"/>
            </p:cNvSpPr>
            <p:nvPr/>
          </p:nvSpPr>
          <p:spPr bwMode="auto">
            <a:xfrm>
              <a:off x="3954" y="1773"/>
              <a:ext cx="4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Cet.isl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7" name="Rectangle 71"/>
            <p:cNvSpPr>
              <a:spLocks noChangeArrowheads="1"/>
            </p:cNvSpPr>
            <p:nvPr/>
          </p:nvSpPr>
          <p:spPr bwMode="auto">
            <a:xfrm>
              <a:off x="4531" y="2033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Cet.niv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8" name="Rectangle 72"/>
            <p:cNvSpPr>
              <a:spLocks noChangeArrowheads="1"/>
            </p:cNvSpPr>
            <p:nvPr/>
          </p:nvSpPr>
          <p:spPr bwMode="auto">
            <a:xfrm>
              <a:off x="3480" y="2061"/>
              <a:ext cx="50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Nep.arc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9" name="Rectangle 73"/>
            <p:cNvSpPr>
              <a:spLocks noChangeArrowheads="1"/>
            </p:cNvSpPr>
            <p:nvPr/>
          </p:nvSpPr>
          <p:spPr bwMode="auto">
            <a:xfrm>
              <a:off x="3713" y="1779"/>
              <a:ext cx="4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Ste.sp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0" name="Rectangle 74"/>
            <p:cNvSpPr>
              <a:spLocks noChangeArrowheads="1"/>
            </p:cNvSpPr>
            <p:nvPr/>
          </p:nvSpPr>
          <p:spPr bwMode="auto">
            <a:xfrm>
              <a:off x="3744" y="2188"/>
              <a:ext cx="49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Pel.aph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1" name="Rectangle 75"/>
            <p:cNvSpPr>
              <a:spLocks noChangeArrowheads="1"/>
            </p:cNvSpPr>
            <p:nvPr/>
          </p:nvSpPr>
          <p:spPr bwMode="auto">
            <a:xfrm>
              <a:off x="3443" y="1525"/>
              <a:ext cx="3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Ich.eri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2" name="Rectangle 76"/>
            <p:cNvSpPr>
              <a:spLocks noChangeArrowheads="1"/>
            </p:cNvSpPr>
            <p:nvPr/>
          </p:nvSpPr>
          <p:spPr bwMode="auto">
            <a:xfrm>
              <a:off x="4437" y="2110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Cla.cer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3" name="Rectangle 77"/>
            <p:cNvSpPr>
              <a:spLocks noChangeArrowheads="1"/>
            </p:cNvSpPr>
            <p:nvPr/>
          </p:nvSpPr>
          <p:spPr bwMode="auto">
            <a:xfrm>
              <a:off x="3714" y="1911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Cla.def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4" name="Rectangle 78"/>
            <p:cNvSpPr>
              <a:spLocks noChangeArrowheads="1"/>
            </p:cNvSpPr>
            <p:nvPr/>
          </p:nvSpPr>
          <p:spPr bwMode="auto">
            <a:xfrm>
              <a:off x="4247" y="2000"/>
              <a:ext cx="49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Cla.phy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5" name="Rectangle 79"/>
            <p:cNvSpPr>
              <a:spLocks noChangeArrowheads="1"/>
            </p:cNvSpPr>
            <p:nvPr/>
          </p:nvSpPr>
          <p:spPr bwMode="auto">
            <a:xfrm>
              <a:off x="3789" y="1453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18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6" name="Rectangle 80"/>
            <p:cNvSpPr>
              <a:spLocks noChangeArrowheads="1"/>
            </p:cNvSpPr>
            <p:nvPr/>
          </p:nvSpPr>
          <p:spPr bwMode="auto">
            <a:xfrm>
              <a:off x="3849" y="1867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7" name="Rectangle 81"/>
            <p:cNvSpPr>
              <a:spLocks noChangeArrowheads="1"/>
            </p:cNvSpPr>
            <p:nvPr/>
          </p:nvSpPr>
          <p:spPr bwMode="auto">
            <a:xfrm>
              <a:off x="3882" y="2271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24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8" name="Rectangle 82"/>
            <p:cNvSpPr>
              <a:spLocks noChangeArrowheads="1"/>
            </p:cNvSpPr>
            <p:nvPr/>
          </p:nvSpPr>
          <p:spPr bwMode="auto">
            <a:xfrm>
              <a:off x="3170" y="2790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27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9" name="Rectangle 83"/>
            <p:cNvSpPr>
              <a:spLocks noChangeArrowheads="1"/>
            </p:cNvSpPr>
            <p:nvPr/>
          </p:nvSpPr>
          <p:spPr bwMode="auto">
            <a:xfrm>
              <a:off x="3744" y="204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23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0" name="Rectangle 84"/>
            <p:cNvSpPr>
              <a:spLocks noChangeArrowheads="1"/>
            </p:cNvSpPr>
            <p:nvPr/>
          </p:nvSpPr>
          <p:spPr bwMode="auto">
            <a:xfrm>
              <a:off x="3645" y="1856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19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1" name="Rectangle 85"/>
            <p:cNvSpPr>
              <a:spLocks noChangeArrowheads="1"/>
            </p:cNvSpPr>
            <p:nvPr/>
          </p:nvSpPr>
          <p:spPr bwMode="auto">
            <a:xfrm>
              <a:off x="3551" y="193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2" name="Rectangle 86"/>
            <p:cNvSpPr>
              <a:spLocks noChangeArrowheads="1"/>
            </p:cNvSpPr>
            <p:nvPr/>
          </p:nvSpPr>
          <p:spPr bwMode="auto">
            <a:xfrm>
              <a:off x="3656" y="162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16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3" name="Rectangle 87"/>
            <p:cNvSpPr>
              <a:spLocks noChangeArrowheads="1"/>
            </p:cNvSpPr>
            <p:nvPr/>
          </p:nvSpPr>
          <p:spPr bwMode="auto">
            <a:xfrm>
              <a:off x="3087" y="3403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28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4" name="Rectangle 88"/>
            <p:cNvSpPr>
              <a:spLocks noChangeArrowheads="1"/>
            </p:cNvSpPr>
            <p:nvPr/>
          </p:nvSpPr>
          <p:spPr bwMode="auto">
            <a:xfrm>
              <a:off x="4059" y="1641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13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5" name="Rectangle 89"/>
            <p:cNvSpPr>
              <a:spLocks noChangeArrowheads="1"/>
            </p:cNvSpPr>
            <p:nvPr/>
          </p:nvSpPr>
          <p:spPr bwMode="auto">
            <a:xfrm>
              <a:off x="3932" y="1768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14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6" name="Rectangle 90"/>
            <p:cNvSpPr>
              <a:spLocks noChangeArrowheads="1"/>
            </p:cNvSpPr>
            <p:nvPr/>
          </p:nvSpPr>
          <p:spPr bwMode="auto">
            <a:xfrm>
              <a:off x="3711" y="2409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7" name="Rectangle 91"/>
            <p:cNvSpPr>
              <a:spLocks noChangeArrowheads="1"/>
            </p:cNvSpPr>
            <p:nvPr/>
          </p:nvSpPr>
          <p:spPr bwMode="auto">
            <a:xfrm>
              <a:off x="3551" y="2392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25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8" name="Rectangle 92"/>
            <p:cNvSpPr>
              <a:spLocks noChangeArrowheads="1"/>
            </p:cNvSpPr>
            <p:nvPr/>
          </p:nvSpPr>
          <p:spPr bwMode="auto">
            <a:xfrm>
              <a:off x="3802" y="15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9" name="Rectangle 93"/>
            <p:cNvSpPr>
              <a:spLocks noChangeArrowheads="1"/>
            </p:cNvSpPr>
            <p:nvPr/>
          </p:nvSpPr>
          <p:spPr bwMode="auto">
            <a:xfrm>
              <a:off x="3620" y="1326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0" name="Rectangle 94"/>
            <p:cNvSpPr>
              <a:spLocks noChangeArrowheads="1"/>
            </p:cNvSpPr>
            <p:nvPr/>
          </p:nvSpPr>
          <p:spPr bwMode="auto">
            <a:xfrm>
              <a:off x="4178" y="176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1" name="Rectangle 95"/>
            <p:cNvSpPr>
              <a:spLocks noChangeArrowheads="1"/>
            </p:cNvSpPr>
            <p:nvPr/>
          </p:nvSpPr>
          <p:spPr bwMode="auto">
            <a:xfrm>
              <a:off x="3890" y="1541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2" name="Rectangle 96"/>
            <p:cNvSpPr>
              <a:spLocks noChangeArrowheads="1"/>
            </p:cNvSpPr>
            <p:nvPr/>
          </p:nvSpPr>
          <p:spPr bwMode="auto">
            <a:xfrm>
              <a:off x="5244" y="2226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3" name="Rectangle 97"/>
            <p:cNvSpPr>
              <a:spLocks noChangeArrowheads="1"/>
            </p:cNvSpPr>
            <p:nvPr/>
          </p:nvSpPr>
          <p:spPr bwMode="auto">
            <a:xfrm>
              <a:off x="5001" y="221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4" name="Rectangle 98"/>
            <p:cNvSpPr>
              <a:spLocks noChangeArrowheads="1"/>
            </p:cNvSpPr>
            <p:nvPr/>
          </p:nvSpPr>
          <p:spPr bwMode="auto">
            <a:xfrm>
              <a:off x="4586" y="1856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5" name="Rectangle 99"/>
            <p:cNvSpPr>
              <a:spLocks noChangeArrowheads="1"/>
            </p:cNvSpPr>
            <p:nvPr/>
          </p:nvSpPr>
          <p:spPr bwMode="auto">
            <a:xfrm>
              <a:off x="4159" y="1757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6" name="Rectangle 100"/>
            <p:cNvSpPr>
              <a:spLocks noChangeArrowheads="1"/>
            </p:cNvSpPr>
            <p:nvPr/>
          </p:nvSpPr>
          <p:spPr bwMode="auto">
            <a:xfrm>
              <a:off x="4463" y="188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7" name="Rectangle 101"/>
            <p:cNvSpPr>
              <a:spLocks noChangeArrowheads="1"/>
            </p:cNvSpPr>
            <p:nvPr/>
          </p:nvSpPr>
          <p:spPr bwMode="auto">
            <a:xfrm>
              <a:off x="4170" y="2005"/>
              <a:ext cx="15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8" name="Rectangle 102"/>
            <p:cNvSpPr>
              <a:spLocks noChangeArrowheads="1"/>
            </p:cNvSpPr>
            <p:nvPr/>
          </p:nvSpPr>
          <p:spPr bwMode="auto">
            <a:xfrm>
              <a:off x="3396" y="1199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9" name="Line 103"/>
            <p:cNvSpPr>
              <a:spLocks noChangeShapeType="1"/>
            </p:cNvSpPr>
            <p:nvPr/>
          </p:nvSpPr>
          <p:spPr bwMode="auto">
            <a:xfrm flipH="1" flipV="1">
              <a:off x="3263" y="1895"/>
              <a:ext cx="641" cy="33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0" name="Freeform 104"/>
            <p:cNvSpPr>
              <a:spLocks/>
            </p:cNvSpPr>
            <p:nvPr/>
          </p:nvSpPr>
          <p:spPr bwMode="auto">
            <a:xfrm>
              <a:off x="3263" y="1878"/>
              <a:ext cx="34" cy="33"/>
            </a:xfrm>
            <a:custGeom>
              <a:avLst/>
              <a:gdLst>
                <a:gd name="T0" fmla="*/ 6 w 6"/>
                <a:gd name="T1" fmla="*/ 0 h 6"/>
                <a:gd name="T2" fmla="*/ 0 w 6"/>
                <a:gd name="T3" fmla="*/ 3 h 6"/>
                <a:gd name="T4" fmla="*/ 5 w 6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0" y="3"/>
                  </a:lnTo>
                  <a:lnTo>
                    <a:pt x="5" y="6"/>
                  </a:lnTo>
                </a:path>
              </a:pathLst>
            </a:cu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1" name="Line 105"/>
            <p:cNvSpPr>
              <a:spLocks noChangeShapeType="1"/>
            </p:cNvSpPr>
            <p:nvPr/>
          </p:nvSpPr>
          <p:spPr bwMode="auto">
            <a:xfrm>
              <a:off x="3904" y="1928"/>
              <a:ext cx="354" cy="1193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2" name="Freeform 106"/>
            <p:cNvSpPr>
              <a:spLocks/>
            </p:cNvSpPr>
            <p:nvPr/>
          </p:nvSpPr>
          <p:spPr bwMode="auto">
            <a:xfrm>
              <a:off x="4236" y="3088"/>
              <a:ext cx="33" cy="33"/>
            </a:xfrm>
            <a:custGeom>
              <a:avLst/>
              <a:gdLst>
                <a:gd name="T0" fmla="*/ 0 w 6"/>
                <a:gd name="T1" fmla="*/ 2 h 6"/>
                <a:gd name="T2" fmla="*/ 4 w 6"/>
                <a:gd name="T3" fmla="*/ 6 h 6"/>
                <a:gd name="T4" fmla="*/ 6 w 6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0" y="2"/>
                  </a:moveTo>
                  <a:lnTo>
                    <a:pt x="4" y="6"/>
                  </a:lnTo>
                  <a:lnTo>
                    <a:pt x="6" y="0"/>
                  </a:lnTo>
                </a:path>
              </a:pathLst>
            </a:cu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3" name="Line 107"/>
            <p:cNvSpPr>
              <a:spLocks noChangeShapeType="1"/>
            </p:cNvSpPr>
            <p:nvPr/>
          </p:nvSpPr>
          <p:spPr bwMode="auto">
            <a:xfrm flipV="1">
              <a:off x="3904" y="1889"/>
              <a:ext cx="1155" cy="39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4" name="Freeform 108"/>
            <p:cNvSpPr>
              <a:spLocks/>
            </p:cNvSpPr>
            <p:nvPr/>
          </p:nvSpPr>
          <p:spPr bwMode="auto">
            <a:xfrm>
              <a:off x="5031" y="1873"/>
              <a:ext cx="28" cy="33"/>
            </a:xfrm>
            <a:custGeom>
              <a:avLst/>
              <a:gdLst>
                <a:gd name="T0" fmla="*/ 0 w 5"/>
                <a:gd name="T1" fmla="*/ 6 h 6"/>
                <a:gd name="T2" fmla="*/ 5 w 5"/>
                <a:gd name="T3" fmla="*/ 3 h 6"/>
                <a:gd name="T4" fmla="*/ 0 w 5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0" y="6"/>
                  </a:moveTo>
                  <a:lnTo>
                    <a:pt x="5" y="3"/>
                  </a:lnTo>
                  <a:lnTo>
                    <a:pt x="0" y="0"/>
                  </a:lnTo>
                </a:path>
              </a:pathLst>
            </a:cu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5" name="Rectangle 109"/>
            <p:cNvSpPr>
              <a:spLocks noChangeArrowheads="1"/>
            </p:cNvSpPr>
            <p:nvPr/>
          </p:nvSpPr>
          <p:spPr bwMode="auto">
            <a:xfrm>
              <a:off x="3145" y="1840"/>
              <a:ext cx="10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6" name="Rectangle 110"/>
            <p:cNvSpPr>
              <a:spLocks noChangeArrowheads="1"/>
            </p:cNvSpPr>
            <p:nvPr/>
          </p:nvSpPr>
          <p:spPr bwMode="auto">
            <a:xfrm>
              <a:off x="4219" y="3138"/>
              <a:ext cx="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P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7" name="Rectangle 111"/>
            <p:cNvSpPr>
              <a:spLocks noChangeArrowheads="1"/>
            </p:cNvSpPr>
            <p:nvPr/>
          </p:nvSpPr>
          <p:spPr bwMode="auto">
            <a:xfrm>
              <a:off x="5057" y="1840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Al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8" name="Line 112"/>
            <p:cNvSpPr>
              <a:spLocks noChangeShapeType="1"/>
            </p:cNvSpPr>
            <p:nvPr/>
          </p:nvSpPr>
          <p:spPr bwMode="auto">
            <a:xfrm>
              <a:off x="2821" y="1143"/>
              <a:ext cx="2343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9" name="Line 113"/>
            <p:cNvSpPr>
              <a:spLocks noChangeShapeType="1"/>
            </p:cNvSpPr>
            <p:nvPr/>
          </p:nvSpPr>
          <p:spPr bwMode="auto">
            <a:xfrm flipV="1">
              <a:off x="3904" y="1077"/>
              <a:ext cx="0" cy="66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0" name="Line 114"/>
            <p:cNvSpPr>
              <a:spLocks noChangeShapeType="1"/>
            </p:cNvSpPr>
            <p:nvPr/>
          </p:nvSpPr>
          <p:spPr bwMode="auto">
            <a:xfrm flipV="1">
              <a:off x="5164" y="1077"/>
              <a:ext cx="0" cy="66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1" name="Line 115"/>
            <p:cNvSpPr>
              <a:spLocks noChangeShapeType="1"/>
            </p:cNvSpPr>
            <p:nvPr/>
          </p:nvSpPr>
          <p:spPr bwMode="auto">
            <a:xfrm flipV="1">
              <a:off x="5600" y="1143"/>
              <a:ext cx="0" cy="2044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2" name="Line 116"/>
            <p:cNvSpPr>
              <a:spLocks noChangeShapeType="1"/>
            </p:cNvSpPr>
            <p:nvPr/>
          </p:nvSpPr>
          <p:spPr bwMode="auto">
            <a:xfrm>
              <a:off x="5600" y="3187"/>
              <a:ext cx="67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3" name="Line 117"/>
            <p:cNvSpPr>
              <a:spLocks noChangeShapeType="1"/>
            </p:cNvSpPr>
            <p:nvPr/>
          </p:nvSpPr>
          <p:spPr bwMode="auto">
            <a:xfrm>
              <a:off x="5600" y="1928"/>
              <a:ext cx="67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4" name="Rectangle 118"/>
            <p:cNvSpPr>
              <a:spLocks noChangeArrowheads="1"/>
            </p:cNvSpPr>
            <p:nvPr/>
          </p:nvSpPr>
          <p:spPr bwMode="auto">
            <a:xfrm rot="16200000">
              <a:off x="5751" y="3098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5" name="Rectangle 119"/>
            <p:cNvSpPr>
              <a:spLocks noChangeArrowheads="1"/>
            </p:cNvSpPr>
            <p:nvPr/>
          </p:nvSpPr>
          <p:spPr bwMode="auto">
            <a:xfrm rot="16200000">
              <a:off x="5777" y="1839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50" name="TextBox 2049"/>
          <p:cNvSpPr txBox="1"/>
          <p:nvPr/>
        </p:nvSpPr>
        <p:spPr>
          <a:xfrm>
            <a:off x="2080050" y="2573051"/>
            <a:ext cx="21353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 smtClean="0"/>
              <a:t>Site 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Species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Environment</a:t>
            </a:r>
            <a:endParaRPr lang="en-US" sz="2400" dirty="0"/>
          </a:p>
        </p:txBody>
      </p:sp>
      <p:cxnSp>
        <p:nvCxnSpPr>
          <p:cNvPr id="2137" name="Straight Arrow Connector 2136"/>
          <p:cNvCxnSpPr/>
          <p:nvPr/>
        </p:nvCxnSpPr>
        <p:spPr>
          <a:xfrm flipV="1">
            <a:off x="3101601" y="1498505"/>
            <a:ext cx="4100401" cy="126310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3496811" y="1937076"/>
            <a:ext cx="4100401" cy="126310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4077014" y="3552818"/>
            <a:ext cx="4524923" cy="4768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70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868" y="-135491"/>
            <a:ext cx="10515600" cy="1325563"/>
          </a:xfrm>
        </p:spPr>
        <p:txBody>
          <a:bodyPr/>
          <a:lstStyle/>
          <a:p>
            <a:r>
              <a:rPr lang="en-US" dirty="0"/>
              <a:t>Constrained Ordination Results </a:t>
            </a:r>
            <a:r>
              <a:rPr lang="en-US" b="1" dirty="0"/>
              <a:t>Tri</a:t>
            </a:r>
            <a:r>
              <a:rPr lang="en-US" dirty="0"/>
              <a:t>-Plots</a:t>
            </a:r>
          </a:p>
        </p:txBody>
      </p:sp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5262922" y="175669"/>
            <a:ext cx="6690953" cy="6617121"/>
            <a:chOff x="2280" y="602"/>
            <a:chExt cx="3625" cy="3585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2280" y="602"/>
              <a:ext cx="3591" cy="3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031" y="3519"/>
              <a:ext cx="2183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031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468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904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341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777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5214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957" y="3663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394" y="3663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849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4286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722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5159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2821" y="1491"/>
              <a:ext cx="0" cy="175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2755" y="3242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2755" y="2806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2755" y="2364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2755" y="1928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2755" y="1491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 rot="16200000">
              <a:off x="2575" y="3153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-3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 rot="16200000">
              <a:off x="2575" y="2717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 rot="16200000">
              <a:off x="2575" y="2275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 rot="16200000">
              <a:off x="2601" y="1839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 rot="16200000">
              <a:off x="2601" y="140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2821" y="1143"/>
              <a:ext cx="2779" cy="2376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4037" y="3928"/>
              <a:ext cx="38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CCA1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 rot="16200000">
              <a:off x="2181" y="2242"/>
              <a:ext cx="38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CCA2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2827" y="1928"/>
              <a:ext cx="2773" cy="0"/>
            </a:xfrm>
            <a:custGeom>
              <a:avLst/>
              <a:gdLst>
                <a:gd name="T0" fmla="*/ 7 w 502"/>
                <a:gd name="T1" fmla="*/ 15 w 502"/>
                <a:gd name="T2" fmla="*/ 23 w 502"/>
                <a:gd name="T3" fmla="*/ 31 w 502"/>
                <a:gd name="T4" fmla="*/ 39 w 502"/>
                <a:gd name="T5" fmla="*/ 47 w 502"/>
                <a:gd name="T6" fmla="*/ 55 w 502"/>
                <a:gd name="T7" fmla="*/ 63 w 502"/>
                <a:gd name="T8" fmla="*/ 71 w 502"/>
                <a:gd name="T9" fmla="*/ 79 w 502"/>
                <a:gd name="T10" fmla="*/ 87 w 502"/>
                <a:gd name="T11" fmla="*/ 95 w 502"/>
                <a:gd name="T12" fmla="*/ 103 w 502"/>
                <a:gd name="T13" fmla="*/ 111 w 502"/>
                <a:gd name="T14" fmla="*/ 119 w 502"/>
                <a:gd name="T15" fmla="*/ 127 w 502"/>
                <a:gd name="T16" fmla="*/ 135 w 502"/>
                <a:gd name="T17" fmla="*/ 143 w 502"/>
                <a:gd name="T18" fmla="*/ 151 w 502"/>
                <a:gd name="T19" fmla="*/ 159 w 502"/>
                <a:gd name="T20" fmla="*/ 167 w 502"/>
                <a:gd name="T21" fmla="*/ 175 w 502"/>
                <a:gd name="T22" fmla="*/ 183 w 502"/>
                <a:gd name="T23" fmla="*/ 191 w 502"/>
                <a:gd name="T24" fmla="*/ 199 w 502"/>
                <a:gd name="T25" fmla="*/ 207 w 502"/>
                <a:gd name="T26" fmla="*/ 215 w 502"/>
                <a:gd name="T27" fmla="*/ 223 w 502"/>
                <a:gd name="T28" fmla="*/ 231 w 502"/>
                <a:gd name="T29" fmla="*/ 239 w 502"/>
                <a:gd name="T30" fmla="*/ 247 w 502"/>
                <a:gd name="T31" fmla="*/ 255 w 502"/>
                <a:gd name="T32" fmla="*/ 263 w 502"/>
                <a:gd name="T33" fmla="*/ 271 w 502"/>
                <a:gd name="T34" fmla="*/ 279 w 502"/>
                <a:gd name="T35" fmla="*/ 287 w 502"/>
                <a:gd name="T36" fmla="*/ 295 w 502"/>
                <a:gd name="T37" fmla="*/ 303 w 502"/>
                <a:gd name="T38" fmla="*/ 311 w 502"/>
                <a:gd name="T39" fmla="*/ 319 w 502"/>
                <a:gd name="T40" fmla="*/ 327 w 502"/>
                <a:gd name="T41" fmla="*/ 335 w 502"/>
                <a:gd name="T42" fmla="*/ 343 w 502"/>
                <a:gd name="T43" fmla="*/ 351 w 502"/>
                <a:gd name="T44" fmla="*/ 359 w 502"/>
                <a:gd name="T45" fmla="*/ 367 w 502"/>
                <a:gd name="T46" fmla="*/ 375 w 502"/>
                <a:gd name="T47" fmla="*/ 383 w 502"/>
                <a:gd name="T48" fmla="*/ 391 w 502"/>
                <a:gd name="T49" fmla="*/ 399 w 502"/>
                <a:gd name="T50" fmla="*/ 407 w 502"/>
                <a:gd name="T51" fmla="*/ 415 w 502"/>
                <a:gd name="T52" fmla="*/ 423 w 502"/>
                <a:gd name="T53" fmla="*/ 431 w 502"/>
                <a:gd name="T54" fmla="*/ 439 w 502"/>
                <a:gd name="T55" fmla="*/ 447 w 502"/>
                <a:gd name="T56" fmla="*/ 455 w 502"/>
                <a:gd name="T57" fmla="*/ 463 w 502"/>
                <a:gd name="T58" fmla="*/ 471 w 502"/>
                <a:gd name="T59" fmla="*/ 479 w 502"/>
                <a:gd name="T60" fmla="*/ 487 w 502"/>
                <a:gd name="T61" fmla="*/ 495 w 5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  <a:cxn ang="0">
                  <a:pos x="T59" y="0"/>
                </a:cxn>
                <a:cxn ang="0">
                  <a:pos x="T60" y="0"/>
                </a:cxn>
                <a:cxn ang="0">
                  <a:pos x="T61" y="0"/>
                </a:cxn>
              </a:cxnLst>
              <a:rect l="0" t="0" r="r" b="b"/>
              <a:pathLst>
                <a:path w="502">
                  <a:moveTo>
                    <a:pt x="3" y="0"/>
                  </a:moveTo>
                  <a:lnTo>
                    <a:pt x="4" y="0"/>
                  </a:lnTo>
                  <a:moveTo>
                    <a:pt x="7" y="0"/>
                  </a:moveTo>
                  <a:lnTo>
                    <a:pt x="8" y="0"/>
                  </a:lnTo>
                  <a:moveTo>
                    <a:pt x="11" y="0"/>
                  </a:moveTo>
                  <a:lnTo>
                    <a:pt x="12" y="0"/>
                  </a:lnTo>
                  <a:moveTo>
                    <a:pt x="15" y="0"/>
                  </a:moveTo>
                  <a:lnTo>
                    <a:pt x="16" y="0"/>
                  </a:lnTo>
                  <a:moveTo>
                    <a:pt x="19" y="0"/>
                  </a:moveTo>
                  <a:lnTo>
                    <a:pt x="20" y="0"/>
                  </a:lnTo>
                  <a:moveTo>
                    <a:pt x="23" y="0"/>
                  </a:moveTo>
                  <a:lnTo>
                    <a:pt x="24" y="0"/>
                  </a:lnTo>
                  <a:moveTo>
                    <a:pt x="27" y="0"/>
                  </a:moveTo>
                  <a:lnTo>
                    <a:pt x="28" y="0"/>
                  </a:lnTo>
                  <a:moveTo>
                    <a:pt x="31" y="0"/>
                  </a:moveTo>
                  <a:lnTo>
                    <a:pt x="32" y="0"/>
                  </a:lnTo>
                  <a:moveTo>
                    <a:pt x="35" y="0"/>
                  </a:moveTo>
                  <a:lnTo>
                    <a:pt x="36" y="0"/>
                  </a:lnTo>
                  <a:moveTo>
                    <a:pt x="39" y="0"/>
                  </a:moveTo>
                  <a:lnTo>
                    <a:pt x="40" y="0"/>
                  </a:lnTo>
                  <a:moveTo>
                    <a:pt x="43" y="0"/>
                  </a:moveTo>
                  <a:lnTo>
                    <a:pt x="44" y="0"/>
                  </a:lnTo>
                  <a:moveTo>
                    <a:pt x="47" y="0"/>
                  </a:moveTo>
                  <a:lnTo>
                    <a:pt x="48" y="0"/>
                  </a:lnTo>
                  <a:moveTo>
                    <a:pt x="51" y="0"/>
                  </a:moveTo>
                  <a:lnTo>
                    <a:pt x="52" y="0"/>
                  </a:lnTo>
                  <a:moveTo>
                    <a:pt x="55" y="0"/>
                  </a:moveTo>
                  <a:lnTo>
                    <a:pt x="56" y="0"/>
                  </a:lnTo>
                  <a:moveTo>
                    <a:pt x="59" y="0"/>
                  </a:moveTo>
                  <a:lnTo>
                    <a:pt x="60" y="0"/>
                  </a:lnTo>
                  <a:moveTo>
                    <a:pt x="63" y="0"/>
                  </a:moveTo>
                  <a:lnTo>
                    <a:pt x="64" y="0"/>
                  </a:lnTo>
                  <a:moveTo>
                    <a:pt x="67" y="0"/>
                  </a:moveTo>
                  <a:lnTo>
                    <a:pt x="68" y="0"/>
                  </a:lnTo>
                  <a:moveTo>
                    <a:pt x="71" y="0"/>
                  </a:moveTo>
                  <a:lnTo>
                    <a:pt x="72" y="0"/>
                  </a:lnTo>
                  <a:moveTo>
                    <a:pt x="75" y="0"/>
                  </a:moveTo>
                  <a:lnTo>
                    <a:pt x="76" y="0"/>
                  </a:lnTo>
                  <a:moveTo>
                    <a:pt x="79" y="0"/>
                  </a:moveTo>
                  <a:lnTo>
                    <a:pt x="80" y="0"/>
                  </a:lnTo>
                  <a:moveTo>
                    <a:pt x="83" y="0"/>
                  </a:moveTo>
                  <a:lnTo>
                    <a:pt x="84" y="0"/>
                  </a:lnTo>
                  <a:moveTo>
                    <a:pt x="87" y="0"/>
                  </a:moveTo>
                  <a:lnTo>
                    <a:pt x="88" y="0"/>
                  </a:lnTo>
                  <a:moveTo>
                    <a:pt x="91" y="0"/>
                  </a:moveTo>
                  <a:lnTo>
                    <a:pt x="92" y="0"/>
                  </a:lnTo>
                  <a:moveTo>
                    <a:pt x="95" y="0"/>
                  </a:moveTo>
                  <a:lnTo>
                    <a:pt x="96" y="0"/>
                  </a:lnTo>
                  <a:moveTo>
                    <a:pt x="99" y="0"/>
                  </a:moveTo>
                  <a:lnTo>
                    <a:pt x="100" y="0"/>
                  </a:lnTo>
                  <a:moveTo>
                    <a:pt x="103" y="0"/>
                  </a:moveTo>
                  <a:lnTo>
                    <a:pt x="104" y="0"/>
                  </a:lnTo>
                  <a:moveTo>
                    <a:pt x="107" y="0"/>
                  </a:moveTo>
                  <a:lnTo>
                    <a:pt x="108" y="0"/>
                  </a:lnTo>
                  <a:moveTo>
                    <a:pt x="111" y="0"/>
                  </a:moveTo>
                  <a:lnTo>
                    <a:pt x="112" y="0"/>
                  </a:lnTo>
                  <a:moveTo>
                    <a:pt x="115" y="0"/>
                  </a:moveTo>
                  <a:lnTo>
                    <a:pt x="116" y="0"/>
                  </a:lnTo>
                  <a:moveTo>
                    <a:pt x="119" y="0"/>
                  </a:moveTo>
                  <a:lnTo>
                    <a:pt x="120" y="0"/>
                  </a:lnTo>
                  <a:moveTo>
                    <a:pt x="123" y="0"/>
                  </a:moveTo>
                  <a:lnTo>
                    <a:pt x="124" y="0"/>
                  </a:lnTo>
                  <a:moveTo>
                    <a:pt x="127" y="0"/>
                  </a:moveTo>
                  <a:lnTo>
                    <a:pt x="128" y="0"/>
                  </a:lnTo>
                  <a:moveTo>
                    <a:pt x="131" y="0"/>
                  </a:moveTo>
                  <a:lnTo>
                    <a:pt x="132" y="0"/>
                  </a:lnTo>
                  <a:moveTo>
                    <a:pt x="135" y="0"/>
                  </a:moveTo>
                  <a:lnTo>
                    <a:pt x="136" y="0"/>
                  </a:lnTo>
                  <a:moveTo>
                    <a:pt x="139" y="0"/>
                  </a:moveTo>
                  <a:lnTo>
                    <a:pt x="140" y="0"/>
                  </a:lnTo>
                  <a:moveTo>
                    <a:pt x="143" y="0"/>
                  </a:moveTo>
                  <a:lnTo>
                    <a:pt x="144" y="0"/>
                  </a:lnTo>
                  <a:moveTo>
                    <a:pt x="147" y="0"/>
                  </a:moveTo>
                  <a:lnTo>
                    <a:pt x="148" y="0"/>
                  </a:lnTo>
                  <a:moveTo>
                    <a:pt x="151" y="0"/>
                  </a:moveTo>
                  <a:lnTo>
                    <a:pt x="152" y="0"/>
                  </a:lnTo>
                  <a:moveTo>
                    <a:pt x="155" y="0"/>
                  </a:moveTo>
                  <a:lnTo>
                    <a:pt x="156" y="0"/>
                  </a:lnTo>
                  <a:moveTo>
                    <a:pt x="159" y="0"/>
                  </a:moveTo>
                  <a:lnTo>
                    <a:pt x="160" y="0"/>
                  </a:lnTo>
                  <a:moveTo>
                    <a:pt x="163" y="0"/>
                  </a:moveTo>
                  <a:lnTo>
                    <a:pt x="164" y="0"/>
                  </a:lnTo>
                  <a:moveTo>
                    <a:pt x="167" y="0"/>
                  </a:moveTo>
                  <a:lnTo>
                    <a:pt x="168" y="0"/>
                  </a:lnTo>
                  <a:moveTo>
                    <a:pt x="171" y="0"/>
                  </a:moveTo>
                  <a:lnTo>
                    <a:pt x="172" y="0"/>
                  </a:lnTo>
                  <a:moveTo>
                    <a:pt x="175" y="0"/>
                  </a:moveTo>
                  <a:lnTo>
                    <a:pt x="176" y="0"/>
                  </a:lnTo>
                  <a:moveTo>
                    <a:pt x="179" y="0"/>
                  </a:moveTo>
                  <a:lnTo>
                    <a:pt x="180" y="0"/>
                  </a:lnTo>
                  <a:moveTo>
                    <a:pt x="183" y="0"/>
                  </a:moveTo>
                  <a:lnTo>
                    <a:pt x="184" y="0"/>
                  </a:lnTo>
                  <a:moveTo>
                    <a:pt x="187" y="0"/>
                  </a:moveTo>
                  <a:lnTo>
                    <a:pt x="188" y="0"/>
                  </a:lnTo>
                  <a:moveTo>
                    <a:pt x="191" y="0"/>
                  </a:moveTo>
                  <a:lnTo>
                    <a:pt x="192" y="0"/>
                  </a:lnTo>
                  <a:moveTo>
                    <a:pt x="195" y="0"/>
                  </a:moveTo>
                  <a:lnTo>
                    <a:pt x="196" y="0"/>
                  </a:lnTo>
                  <a:moveTo>
                    <a:pt x="199" y="0"/>
                  </a:moveTo>
                  <a:lnTo>
                    <a:pt x="200" y="0"/>
                  </a:lnTo>
                  <a:moveTo>
                    <a:pt x="203" y="0"/>
                  </a:moveTo>
                  <a:lnTo>
                    <a:pt x="204" y="0"/>
                  </a:lnTo>
                  <a:moveTo>
                    <a:pt x="207" y="0"/>
                  </a:moveTo>
                  <a:lnTo>
                    <a:pt x="208" y="0"/>
                  </a:lnTo>
                  <a:moveTo>
                    <a:pt x="211" y="0"/>
                  </a:moveTo>
                  <a:lnTo>
                    <a:pt x="212" y="0"/>
                  </a:lnTo>
                  <a:moveTo>
                    <a:pt x="215" y="0"/>
                  </a:moveTo>
                  <a:lnTo>
                    <a:pt x="216" y="0"/>
                  </a:lnTo>
                  <a:moveTo>
                    <a:pt x="219" y="0"/>
                  </a:moveTo>
                  <a:lnTo>
                    <a:pt x="220" y="0"/>
                  </a:lnTo>
                  <a:moveTo>
                    <a:pt x="223" y="0"/>
                  </a:moveTo>
                  <a:lnTo>
                    <a:pt x="224" y="0"/>
                  </a:lnTo>
                  <a:moveTo>
                    <a:pt x="227" y="0"/>
                  </a:moveTo>
                  <a:lnTo>
                    <a:pt x="228" y="0"/>
                  </a:lnTo>
                  <a:moveTo>
                    <a:pt x="231" y="0"/>
                  </a:moveTo>
                  <a:lnTo>
                    <a:pt x="232" y="0"/>
                  </a:lnTo>
                  <a:moveTo>
                    <a:pt x="235" y="0"/>
                  </a:moveTo>
                  <a:lnTo>
                    <a:pt x="236" y="0"/>
                  </a:lnTo>
                  <a:moveTo>
                    <a:pt x="239" y="0"/>
                  </a:moveTo>
                  <a:lnTo>
                    <a:pt x="240" y="0"/>
                  </a:lnTo>
                  <a:moveTo>
                    <a:pt x="243" y="0"/>
                  </a:moveTo>
                  <a:lnTo>
                    <a:pt x="244" y="0"/>
                  </a:lnTo>
                  <a:moveTo>
                    <a:pt x="247" y="0"/>
                  </a:moveTo>
                  <a:lnTo>
                    <a:pt x="248" y="0"/>
                  </a:lnTo>
                  <a:moveTo>
                    <a:pt x="251" y="0"/>
                  </a:moveTo>
                  <a:lnTo>
                    <a:pt x="252" y="0"/>
                  </a:lnTo>
                  <a:moveTo>
                    <a:pt x="255" y="0"/>
                  </a:moveTo>
                  <a:lnTo>
                    <a:pt x="256" y="0"/>
                  </a:lnTo>
                  <a:moveTo>
                    <a:pt x="259" y="0"/>
                  </a:moveTo>
                  <a:lnTo>
                    <a:pt x="260" y="0"/>
                  </a:lnTo>
                  <a:moveTo>
                    <a:pt x="263" y="0"/>
                  </a:moveTo>
                  <a:lnTo>
                    <a:pt x="264" y="0"/>
                  </a:lnTo>
                  <a:moveTo>
                    <a:pt x="267" y="0"/>
                  </a:moveTo>
                  <a:lnTo>
                    <a:pt x="268" y="0"/>
                  </a:lnTo>
                  <a:moveTo>
                    <a:pt x="271" y="0"/>
                  </a:moveTo>
                  <a:lnTo>
                    <a:pt x="272" y="0"/>
                  </a:lnTo>
                  <a:moveTo>
                    <a:pt x="275" y="0"/>
                  </a:moveTo>
                  <a:lnTo>
                    <a:pt x="276" y="0"/>
                  </a:lnTo>
                  <a:moveTo>
                    <a:pt x="279" y="0"/>
                  </a:moveTo>
                  <a:lnTo>
                    <a:pt x="280" y="0"/>
                  </a:lnTo>
                  <a:moveTo>
                    <a:pt x="283" y="0"/>
                  </a:moveTo>
                  <a:lnTo>
                    <a:pt x="284" y="0"/>
                  </a:lnTo>
                  <a:moveTo>
                    <a:pt x="287" y="0"/>
                  </a:moveTo>
                  <a:lnTo>
                    <a:pt x="288" y="0"/>
                  </a:lnTo>
                  <a:moveTo>
                    <a:pt x="291" y="0"/>
                  </a:moveTo>
                  <a:lnTo>
                    <a:pt x="292" y="0"/>
                  </a:lnTo>
                  <a:moveTo>
                    <a:pt x="295" y="0"/>
                  </a:moveTo>
                  <a:lnTo>
                    <a:pt x="296" y="0"/>
                  </a:lnTo>
                  <a:moveTo>
                    <a:pt x="299" y="0"/>
                  </a:moveTo>
                  <a:lnTo>
                    <a:pt x="300" y="0"/>
                  </a:lnTo>
                  <a:moveTo>
                    <a:pt x="303" y="0"/>
                  </a:moveTo>
                  <a:lnTo>
                    <a:pt x="304" y="0"/>
                  </a:lnTo>
                  <a:moveTo>
                    <a:pt x="307" y="0"/>
                  </a:moveTo>
                  <a:lnTo>
                    <a:pt x="308" y="0"/>
                  </a:lnTo>
                  <a:moveTo>
                    <a:pt x="311" y="0"/>
                  </a:moveTo>
                  <a:lnTo>
                    <a:pt x="312" y="0"/>
                  </a:lnTo>
                  <a:moveTo>
                    <a:pt x="315" y="0"/>
                  </a:moveTo>
                  <a:lnTo>
                    <a:pt x="316" y="0"/>
                  </a:lnTo>
                  <a:moveTo>
                    <a:pt x="319" y="0"/>
                  </a:moveTo>
                  <a:lnTo>
                    <a:pt x="320" y="0"/>
                  </a:lnTo>
                  <a:moveTo>
                    <a:pt x="323" y="0"/>
                  </a:moveTo>
                  <a:lnTo>
                    <a:pt x="324" y="0"/>
                  </a:lnTo>
                  <a:moveTo>
                    <a:pt x="327" y="0"/>
                  </a:moveTo>
                  <a:lnTo>
                    <a:pt x="328" y="0"/>
                  </a:lnTo>
                  <a:moveTo>
                    <a:pt x="331" y="0"/>
                  </a:moveTo>
                  <a:lnTo>
                    <a:pt x="332" y="0"/>
                  </a:lnTo>
                  <a:moveTo>
                    <a:pt x="335" y="0"/>
                  </a:moveTo>
                  <a:lnTo>
                    <a:pt x="336" y="0"/>
                  </a:lnTo>
                  <a:moveTo>
                    <a:pt x="339" y="0"/>
                  </a:moveTo>
                  <a:lnTo>
                    <a:pt x="340" y="0"/>
                  </a:lnTo>
                  <a:moveTo>
                    <a:pt x="343" y="0"/>
                  </a:moveTo>
                  <a:lnTo>
                    <a:pt x="344" y="0"/>
                  </a:lnTo>
                  <a:moveTo>
                    <a:pt x="347" y="0"/>
                  </a:moveTo>
                  <a:lnTo>
                    <a:pt x="348" y="0"/>
                  </a:lnTo>
                  <a:moveTo>
                    <a:pt x="351" y="0"/>
                  </a:moveTo>
                  <a:lnTo>
                    <a:pt x="352" y="0"/>
                  </a:lnTo>
                  <a:moveTo>
                    <a:pt x="355" y="0"/>
                  </a:moveTo>
                  <a:lnTo>
                    <a:pt x="356" y="0"/>
                  </a:lnTo>
                  <a:moveTo>
                    <a:pt x="359" y="0"/>
                  </a:moveTo>
                  <a:lnTo>
                    <a:pt x="360" y="0"/>
                  </a:lnTo>
                  <a:moveTo>
                    <a:pt x="363" y="0"/>
                  </a:moveTo>
                  <a:lnTo>
                    <a:pt x="364" y="0"/>
                  </a:lnTo>
                  <a:moveTo>
                    <a:pt x="367" y="0"/>
                  </a:moveTo>
                  <a:lnTo>
                    <a:pt x="368" y="0"/>
                  </a:lnTo>
                  <a:moveTo>
                    <a:pt x="371" y="0"/>
                  </a:moveTo>
                  <a:lnTo>
                    <a:pt x="372" y="0"/>
                  </a:lnTo>
                  <a:moveTo>
                    <a:pt x="375" y="0"/>
                  </a:moveTo>
                  <a:lnTo>
                    <a:pt x="376" y="0"/>
                  </a:lnTo>
                  <a:moveTo>
                    <a:pt x="379" y="0"/>
                  </a:moveTo>
                  <a:lnTo>
                    <a:pt x="380" y="0"/>
                  </a:lnTo>
                  <a:moveTo>
                    <a:pt x="383" y="0"/>
                  </a:moveTo>
                  <a:lnTo>
                    <a:pt x="384" y="0"/>
                  </a:lnTo>
                  <a:moveTo>
                    <a:pt x="387" y="0"/>
                  </a:moveTo>
                  <a:lnTo>
                    <a:pt x="388" y="0"/>
                  </a:lnTo>
                  <a:moveTo>
                    <a:pt x="391" y="0"/>
                  </a:moveTo>
                  <a:lnTo>
                    <a:pt x="392" y="0"/>
                  </a:lnTo>
                  <a:moveTo>
                    <a:pt x="395" y="0"/>
                  </a:moveTo>
                  <a:lnTo>
                    <a:pt x="396" y="0"/>
                  </a:lnTo>
                  <a:moveTo>
                    <a:pt x="399" y="0"/>
                  </a:moveTo>
                  <a:lnTo>
                    <a:pt x="400" y="0"/>
                  </a:lnTo>
                  <a:moveTo>
                    <a:pt x="403" y="0"/>
                  </a:moveTo>
                  <a:lnTo>
                    <a:pt x="404" y="0"/>
                  </a:lnTo>
                  <a:moveTo>
                    <a:pt x="407" y="0"/>
                  </a:moveTo>
                  <a:lnTo>
                    <a:pt x="408" y="0"/>
                  </a:lnTo>
                  <a:moveTo>
                    <a:pt x="411" y="0"/>
                  </a:moveTo>
                  <a:lnTo>
                    <a:pt x="412" y="0"/>
                  </a:lnTo>
                  <a:moveTo>
                    <a:pt x="415" y="0"/>
                  </a:moveTo>
                  <a:lnTo>
                    <a:pt x="416" y="0"/>
                  </a:lnTo>
                  <a:moveTo>
                    <a:pt x="419" y="0"/>
                  </a:moveTo>
                  <a:lnTo>
                    <a:pt x="420" y="0"/>
                  </a:lnTo>
                  <a:moveTo>
                    <a:pt x="423" y="0"/>
                  </a:moveTo>
                  <a:lnTo>
                    <a:pt x="424" y="0"/>
                  </a:lnTo>
                  <a:moveTo>
                    <a:pt x="427" y="0"/>
                  </a:moveTo>
                  <a:lnTo>
                    <a:pt x="428" y="0"/>
                  </a:lnTo>
                  <a:moveTo>
                    <a:pt x="431" y="0"/>
                  </a:moveTo>
                  <a:lnTo>
                    <a:pt x="432" y="0"/>
                  </a:lnTo>
                  <a:moveTo>
                    <a:pt x="435" y="0"/>
                  </a:moveTo>
                  <a:lnTo>
                    <a:pt x="436" y="0"/>
                  </a:lnTo>
                  <a:moveTo>
                    <a:pt x="439" y="0"/>
                  </a:moveTo>
                  <a:lnTo>
                    <a:pt x="440" y="0"/>
                  </a:lnTo>
                  <a:moveTo>
                    <a:pt x="443" y="0"/>
                  </a:moveTo>
                  <a:lnTo>
                    <a:pt x="444" y="0"/>
                  </a:lnTo>
                  <a:moveTo>
                    <a:pt x="447" y="0"/>
                  </a:moveTo>
                  <a:lnTo>
                    <a:pt x="448" y="0"/>
                  </a:lnTo>
                  <a:moveTo>
                    <a:pt x="451" y="0"/>
                  </a:moveTo>
                  <a:lnTo>
                    <a:pt x="452" y="0"/>
                  </a:lnTo>
                  <a:moveTo>
                    <a:pt x="455" y="0"/>
                  </a:moveTo>
                  <a:lnTo>
                    <a:pt x="456" y="0"/>
                  </a:lnTo>
                  <a:moveTo>
                    <a:pt x="459" y="0"/>
                  </a:moveTo>
                  <a:lnTo>
                    <a:pt x="460" y="0"/>
                  </a:lnTo>
                  <a:moveTo>
                    <a:pt x="463" y="0"/>
                  </a:moveTo>
                  <a:lnTo>
                    <a:pt x="464" y="0"/>
                  </a:lnTo>
                  <a:moveTo>
                    <a:pt x="467" y="0"/>
                  </a:moveTo>
                  <a:lnTo>
                    <a:pt x="468" y="0"/>
                  </a:lnTo>
                  <a:moveTo>
                    <a:pt x="471" y="0"/>
                  </a:moveTo>
                  <a:lnTo>
                    <a:pt x="472" y="0"/>
                  </a:lnTo>
                  <a:moveTo>
                    <a:pt x="475" y="0"/>
                  </a:moveTo>
                  <a:lnTo>
                    <a:pt x="476" y="0"/>
                  </a:lnTo>
                  <a:moveTo>
                    <a:pt x="479" y="0"/>
                  </a:moveTo>
                  <a:lnTo>
                    <a:pt x="480" y="0"/>
                  </a:lnTo>
                  <a:moveTo>
                    <a:pt x="483" y="0"/>
                  </a:moveTo>
                  <a:lnTo>
                    <a:pt x="484" y="0"/>
                  </a:lnTo>
                  <a:moveTo>
                    <a:pt x="487" y="0"/>
                  </a:moveTo>
                  <a:lnTo>
                    <a:pt x="488" y="0"/>
                  </a:lnTo>
                  <a:moveTo>
                    <a:pt x="491" y="0"/>
                  </a:moveTo>
                  <a:lnTo>
                    <a:pt x="492" y="0"/>
                  </a:lnTo>
                  <a:moveTo>
                    <a:pt x="495" y="0"/>
                  </a:moveTo>
                  <a:lnTo>
                    <a:pt x="496" y="0"/>
                  </a:lnTo>
                  <a:moveTo>
                    <a:pt x="499" y="0"/>
                  </a:moveTo>
                  <a:lnTo>
                    <a:pt x="500" y="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34"/>
            <p:cNvSpPr>
              <a:spLocks noEditPoints="1"/>
            </p:cNvSpPr>
            <p:nvPr/>
          </p:nvSpPr>
          <p:spPr bwMode="auto">
            <a:xfrm>
              <a:off x="3904" y="1143"/>
              <a:ext cx="0" cy="2370"/>
            </a:xfrm>
            <a:custGeom>
              <a:avLst/>
              <a:gdLst>
                <a:gd name="T0" fmla="*/ 422 h 429"/>
                <a:gd name="T1" fmla="*/ 414 h 429"/>
                <a:gd name="T2" fmla="*/ 406 h 429"/>
                <a:gd name="T3" fmla="*/ 398 h 429"/>
                <a:gd name="T4" fmla="*/ 390 h 429"/>
                <a:gd name="T5" fmla="*/ 382 h 429"/>
                <a:gd name="T6" fmla="*/ 374 h 429"/>
                <a:gd name="T7" fmla="*/ 366 h 429"/>
                <a:gd name="T8" fmla="*/ 358 h 429"/>
                <a:gd name="T9" fmla="*/ 350 h 429"/>
                <a:gd name="T10" fmla="*/ 342 h 429"/>
                <a:gd name="T11" fmla="*/ 334 h 429"/>
                <a:gd name="T12" fmla="*/ 326 h 429"/>
                <a:gd name="T13" fmla="*/ 318 h 429"/>
                <a:gd name="T14" fmla="*/ 310 h 429"/>
                <a:gd name="T15" fmla="*/ 302 h 429"/>
                <a:gd name="T16" fmla="*/ 294 h 429"/>
                <a:gd name="T17" fmla="*/ 286 h 429"/>
                <a:gd name="T18" fmla="*/ 278 h 429"/>
                <a:gd name="T19" fmla="*/ 270 h 429"/>
                <a:gd name="T20" fmla="*/ 262 h 429"/>
                <a:gd name="T21" fmla="*/ 254 h 429"/>
                <a:gd name="T22" fmla="*/ 246 h 429"/>
                <a:gd name="T23" fmla="*/ 238 h 429"/>
                <a:gd name="T24" fmla="*/ 230 h 429"/>
                <a:gd name="T25" fmla="*/ 222 h 429"/>
                <a:gd name="T26" fmla="*/ 214 h 429"/>
                <a:gd name="T27" fmla="*/ 206 h 429"/>
                <a:gd name="T28" fmla="*/ 198 h 429"/>
                <a:gd name="T29" fmla="*/ 190 h 429"/>
                <a:gd name="T30" fmla="*/ 182 h 429"/>
                <a:gd name="T31" fmla="*/ 174 h 429"/>
                <a:gd name="T32" fmla="*/ 166 h 429"/>
                <a:gd name="T33" fmla="*/ 158 h 429"/>
                <a:gd name="T34" fmla="*/ 150 h 429"/>
                <a:gd name="T35" fmla="*/ 142 h 429"/>
                <a:gd name="T36" fmla="*/ 134 h 429"/>
                <a:gd name="T37" fmla="*/ 126 h 429"/>
                <a:gd name="T38" fmla="*/ 118 h 429"/>
                <a:gd name="T39" fmla="*/ 110 h 429"/>
                <a:gd name="T40" fmla="*/ 102 h 429"/>
                <a:gd name="T41" fmla="*/ 94 h 429"/>
                <a:gd name="T42" fmla="*/ 86 h 429"/>
                <a:gd name="T43" fmla="*/ 78 h 429"/>
                <a:gd name="T44" fmla="*/ 70 h 429"/>
                <a:gd name="T45" fmla="*/ 62 h 429"/>
                <a:gd name="T46" fmla="*/ 54 h 429"/>
                <a:gd name="T47" fmla="*/ 46 h 429"/>
                <a:gd name="T48" fmla="*/ 38 h 429"/>
                <a:gd name="T49" fmla="*/ 30 h 429"/>
                <a:gd name="T50" fmla="*/ 22 h 429"/>
                <a:gd name="T51" fmla="*/ 14 h 429"/>
                <a:gd name="T52" fmla="*/ 6 h 42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  <a:cxn ang="0">
                  <a:pos x="0" y="T46"/>
                </a:cxn>
                <a:cxn ang="0">
                  <a:pos x="0" y="T47"/>
                </a:cxn>
                <a:cxn ang="0">
                  <a:pos x="0" y="T48"/>
                </a:cxn>
                <a:cxn ang="0">
                  <a:pos x="0" y="T49"/>
                </a:cxn>
                <a:cxn ang="0">
                  <a:pos x="0" y="T50"/>
                </a:cxn>
                <a:cxn ang="0">
                  <a:pos x="0" y="T51"/>
                </a:cxn>
                <a:cxn ang="0">
                  <a:pos x="0" y="T52"/>
                </a:cxn>
              </a:cxnLst>
              <a:rect l="0" t="0" r="r" b="b"/>
              <a:pathLst>
                <a:path h="429">
                  <a:moveTo>
                    <a:pt x="0" y="426"/>
                  </a:moveTo>
                  <a:lnTo>
                    <a:pt x="0" y="425"/>
                  </a:lnTo>
                  <a:moveTo>
                    <a:pt x="0" y="422"/>
                  </a:moveTo>
                  <a:lnTo>
                    <a:pt x="0" y="421"/>
                  </a:lnTo>
                  <a:moveTo>
                    <a:pt x="0" y="418"/>
                  </a:moveTo>
                  <a:lnTo>
                    <a:pt x="0" y="417"/>
                  </a:lnTo>
                  <a:moveTo>
                    <a:pt x="0" y="414"/>
                  </a:moveTo>
                  <a:lnTo>
                    <a:pt x="0" y="413"/>
                  </a:lnTo>
                  <a:moveTo>
                    <a:pt x="0" y="410"/>
                  </a:moveTo>
                  <a:lnTo>
                    <a:pt x="0" y="409"/>
                  </a:lnTo>
                  <a:moveTo>
                    <a:pt x="0" y="406"/>
                  </a:moveTo>
                  <a:lnTo>
                    <a:pt x="0" y="405"/>
                  </a:lnTo>
                  <a:moveTo>
                    <a:pt x="0" y="402"/>
                  </a:moveTo>
                  <a:lnTo>
                    <a:pt x="0" y="401"/>
                  </a:lnTo>
                  <a:moveTo>
                    <a:pt x="0" y="398"/>
                  </a:moveTo>
                  <a:lnTo>
                    <a:pt x="0" y="397"/>
                  </a:lnTo>
                  <a:moveTo>
                    <a:pt x="0" y="394"/>
                  </a:moveTo>
                  <a:lnTo>
                    <a:pt x="0" y="393"/>
                  </a:lnTo>
                  <a:moveTo>
                    <a:pt x="0" y="390"/>
                  </a:moveTo>
                  <a:lnTo>
                    <a:pt x="0" y="389"/>
                  </a:lnTo>
                  <a:moveTo>
                    <a:pt x="0" y="386"/>
                  </a:moveTo>
                  <a:lnTo>
                    <a:pt x="0" y="385"/>
                  </a:lnTo>
                  <a:moveTo>
                    <a:pt x="0" y="382"/>
                  </a:moveTo>
                  <a:lnTo>
                    <a:pt x="0" y="381"/>
                  </a:lnTo>
                  <a:moveTo>
                    <a:pt x="0" y="378"/>
                  </a:moveTo>
                  <a:lnTo>
                    <a:pt x="0" y="377"/>
                  </a:lnTo>
                  <a:moveTo>
                    <a:pt x="0" y="374"/>
                  </a:moveTo>
                  <a:lnTo>
                    <a:pt x="0" y="373"/>
                  </a:lnTo>
                  <a:moveTo>
                    <a:pt x="0" y="370"/>
                  </a:moveTo>
                  <a:lnTo>
                    <a:pt x="0" y="369"/>
                  </a:lnTo>
                  <a:moveTo>
                    <a:pt x="0" y="366"/>
                  </a:moveTo>
                  <a:lnTo>
                    <a:pt x="0" y="365"/>
                  </a:lnTo>
                  <a:moveTo>
                    <a:pt x="0" y="362"/>
                  </a:moveTo>
                  <a:lnTo>
                    <a:pt x="0" y="361"/>
                  </a:lnTo>
                  <a:moveTo>
                    <a:pt x="0" y="358"/>
                  </a:moveTo>
                  <a:lnTo>
                    <a:pt x="0" y="357"/>
                  </a:lnTo>
                  <a:moveTo>
                    <a:pt x="0" y="354"/>
                  </a:moveTo>
                  <a:lnTo>
                    <a:pt x="0" y="353"/>
                  </a:lnTo>
                  <a:moveTo>
                    <a:pt x="0" y="350"/>
                  </a:moveTo>
                  <a:lnTo>
                    <a:pt x="0" y="349"/>
                  </a:lnTo>
                  <a:moveTo>
                    <a:pt x="0" y="346"/>
                  </a:moveTo>
                  <a:lnTo>
                    <a:pt x="0" y="345"/>
                  </a:lnTo>
                  <a:moveTo>
                    <a:pt x="0" y="342"/>
                  </a:moveTo>
                  <a:lnTo>
                    <a:pt x="0" y="341"/>
                  </a:lnTo>
                  <a:moveTo>
                    <a:pt x="0" y="338"/>
                  </a:moveTo>
                  <a:lnTo>
                    <a:pt x="0" y="337"/>
                  </a:lnTo>
                  <a:moveTo>
                    <a:pt x="0" y="334"/>
                  </a:moveTo>
                  <a:lnTo>
                    <a:pt x="0" y="333"/>
                  </a:lnTo>
                  <a:moveTo>
                    <a:pt x="0" y="330"/>
                  </a:moveTo>
                  <a:lnTo>
                    <a:pt x="0" y="329"/>
                  </a:lnTo>
                  <a:moveTo>
                    <a:pt x="0" y="326"/>
                  </a:moveTo>
                  <a:lnTo>
                    <a:pt x="0" y="325"/>
                  </a:lnTo>
                  <a:moveTo>
                    <a:pt x="0" y="322"/>
                  </a:moveTo>
                  <a:lnTo>
                    <a:pt x="0" y="321"/>
                  </a:lnTo>
                  <a:moveTo>
                    <a:pt x="0" y="318"/>
                  </a:moveTo>
                  <a:lnTo>
                    <a:pt x="0" y="317"/>
                  </a:lnTo>
                  <a:moveTo>
                    <a:pt x="0" y="314"/>
                  </a:moveTo>
                  <a:lnTo>
                    <a:pt x="0" y="313"/>
                  </a:lnTo>
                  <a:moveTo>
                    <a:pt x="0" y="310"/>
                  </a:moveTo>
                  <a:lnTo>
                    <a:pt x="0" y="309"/>
                  </a:lnTo>
                  <a:moveTo>
                    <a:pt x="0" y="306"/>
                  </a:moveTo>
                  <a:lnTo>
                    <a:pt x="0" y="305"/>
                  </a:lnTo>
                  <a:moveTo>
                    <a:pt x="0" y="302"/>
                  </a:moveTo>
                  <a:lnTo>
                    <a:pt x="0" y="301"/>
                  </a:lnTo>
                  <a:moveTo>
                    <a:pt x="0" y="298"/>
                  </a:moveTo>
                  <a:lnTo>
                    <a:pt x="0" y="297"/>
                  </a:lnTo>
                  <a:moveTo>
                    <a:pt x="0" y="294"/>
                  </a:moveTo>
                  <a:lnTo>
                    <a:pt x="0" y="293"/>
                  </a:lnTo>
                  <a:moveTo>
                    <a:pt x="0" y="290"/>
                  </a:moveTo>
                  <a:lnTo>
                    <a:pt x="0" y="289"/>
                  </a:lnTo>
                  <a:moveTo>
                    <a:pt x="0" y="286"/>
                  </a:moveTo>
                  <a:lnTo>
                    <a:pt x="0" y="285"/>
                  </a:lnTo>
                  <a:moveTo>
                    <a:pt x="0" y="282"/>
                  </a:moveTo>
                  <a:lnTo>
                    <a:pt x="0" y="281"/>
                  </a:lnTo>
                  <a:moveTo>
                    <a:pt x="0" y="278"/>
                  </a:moveTo>
                  <a:lnTo>
                    <a:pt x="0" y="277"/>
                  </a:lnTo>
                  <a:moveTo>
                    <a:pt x="0" y="274"/>
                  </a:moveTo>
                  <a:lnTo>
                    <a:pt x="0" y="273"/>
                  </a:lnTo>
                  <a:moveTo>
                    <a:pt x="0" y="270"/>
                  </a:moveTo>
                  <a:lnTo>
                    <a:pt x="0" y="269"/>
                  </a:lnTo>
                  <a:moveTo>
                    <a:pt x="0" y="266"/>
                  </a:moveTo>
                  <a:lnTo>
                    <a:pt x="0" y="265"/>
                  </a:lnTo>
                  <a:moveTo>
                    <a:pt x="0" y="262"/>
                  </a:moveTo>
                  <a:lnTo>
                    <a:pt x="0" y="261"/>
                  </a:lnTo>
                  <a:moveTo>
                    <a:pt x="0" y="258"/>
                  </a:moveTo>
                  <a:lnTo>
                    <a:pt x="0" y="257"/>
                  </a:lnTo>
                  <a:moveTo>
                    <a:pt x="0" y="254"/>
                  </a:moveTo>
                  <a:lnTo>
                    <a:pt x="0" y="253"/>
                  </a:lnTo>
                  <a:moveTo>
                    <a:pt x="0" y="250"/>
                  </a:moveTo>
                  <a:lnTo>
                    <a:pt x="0" y="249"/>
                  </a:lnTo>
                  <a:moveTo>
                    <a:pt x="0" y="246"/>
                  </a:moveTo>
                  <a:lnTo>
                    <a:pt x="0" y="245"/>
                  </a:lnTo>
                  <a:moveTo>
                    <a:pt x="0" y="242"/>
                  </a:moveTo>
                  <a:lnTo>
                    <a:pt x="0" y="241"/>
                  </a:lnTo>
                  <a:moveTo>
                    <a:pt x="0" y="238"/>
                  </a:moveTo>
                  <a:lnTo>
                    <a:pt x="0" y="237"/>
                  </a:lnTo>
                  <a:moveTo>
                    <a:pt x="0" y="234"/>
                  </a:moveTo>
                  <a:lnTo>
                    <a:pt x="0" y="233"/>
                  </a:lnTo>
                  <a:moveTo>
                    <a:pt x="0" y="230"/>
                  </a:moveTo>
                  <a:lnTo>
                    <a:pt x="0" y="229"/>
                  </a:lnTo>
                  <a:moveTo>
                    <a:pt x="0" y="226"/>
                  </a:moveTo>
                  <a:lnTo>
                    <a:pt x="0" y="225"/>
                  </a:lnTo>
                  <a:moveTo>
                    <a:pt x="0" y="222"/>
                  </a:moveTo>
                  <a:lnTo>
                    <a:pt x="0" y="221"/>
                  </a:lnTo>
                  <a:moveTo>
                    <a:pt x="0" y="218"/>
                  </a:moveTo>
                  <a:lnTo>
                    <a:pt x="0" y="217"/>
                  </a:lnTo>
                  <a:moveTo>
                    <a:pt x="0" y="214"/>
                  </a:moveTo>
                  <a:lnTo>
                    <a:pt x="0" y="213"/>
                  </a:lnTo>
                  <a:moveTo>
                    <a:pt x="0" y="210"/>
                  </a:moveTo>
                  <a:lnTo>
                    <a:pt x="0" y="209"/>
                  </a:lnTo>
                  <a:moveTo>
                    <a:pt x="0" y="206"/>
                  </a:moveTo>
                  <a:lnTo>
                    <a:pt x="0" y="205"/>
                  </a:lnTo>
                  <a:moveTo>
                    <a:pt x="0" y="202"/>
                  </a:moveTo>
                  <a:lnTo>
                    <a:pt x="0" y="201"/>
                  </a:lnTo>
                  <a:moveTo>
                    <a:pt x="0" y="198"/>
                  </a:moveTo>
                  <a:lnTo>
                    <a:pt x="0" y="197"/>
                  </a:lnTo>
                  <a:moveTo>
                    <a:pt x="0" y="194"/>
                  </a:moveTo>
                  <a:lnTo>
                    <a:pt x="0" y="193"/>
                  </a:lnTo>
                  <a:moveTo>
                    <a:pt x="0" y="190"/>
                  </a:moveTo>
                  <a:lnTo>
                    <a:pt x="0" y="189"/>
                  </a:lnTo>
                  <a:moveTo>
                    <a:pt x="0" y="186"/>
                  </a:moveTo>
                  <a:lnTo>
                    <a:pt x="0" y="185"/>
                  </a:lnTo>
                  <a:moveTo>
                    <a:pt x="0" y="182"/>
                  </a:moveTo>
                  <a:lnTo>
                    <a:pt x="0" y="181"/>
                  </a:lnTo>
                  <a:moveTo>
                    <a:pt x="0" y="178"/>
                  </a:moveTo>
                  <a:lnTo>
                    <a:pt x="0" y="177"/>
                  </a:lnTo>
                  <a:moveTo>
                    <a:pt x="0" y="174"/>
                  </a:moveTo>
                  <a:lnTo>
                    <a:pt x="0" y="173"/>
                  </a:lnTo>
                  <a:moveTo>
                    <a:pt x="0" y="170"/>
                  </a:moveTo>
                  <a:lnTo>
                    <a:pt x="0" y="169"/>
                  </a:lnTo>
                  <a:moveTo>
                    <a:pt x="0" y="166"/>
                  </a:moveTo>
                  <a:lnTo>
                    <a:pt x="0" y="165"/>
                  </a:lnTo>
                  <a:moveTo>
                    <a:pt x="0" y="162"/>
                  </a:moveTo>
                  <a:lnTo>
                    <a:pt x="0" y="161"/>
                  </a:lnTo>
                  <a:moveTo>
                    <a:pt x="0" y="158"/>
                  </a:moveTo>
                  <a:lnTo>
                    <a:pt x="0" y="157"/>
                  </a:lnTo>
                  <a:moveTo>
                    <a:pt x="0" y="154"/>
                  </a:moveTo>
                  <a:lnTo>
                    <a:pt x="0" y="153"/>
                  </a:lnTo>
                  <a:moveTo>
                    <a:pt x="0" y="150"/>
                  </a:moveTo>
                  <a:lnTo>
                    <a:pt x="0" y="149"/>
                  </a:lnTo>
                  <a:moveTo>
                    <a:pt x="0" y="146"/>
                  </a:moveTo>
                  <a:lnTo>
                    <a:pt x="0" y="145"/>
                  </a:lnTo>
                  <a:moveTo>
                    <a:pt x="0" y="142"/>
                  </a:moveTo>
                  <a:lnTo>
                    <a:pt x="0" y="141"/>
                  </a:lnTo>
                  <a:moveTo>
                    <a:pt x="0" y="138"/>
                  </a:moveTo>
                  <a:lnTo>
                    <a:pt x="0" y="137"/>
                  </a:lnTo>
                  <a:moveTo>
                    <a:pt x="0" y="134"/>
                  </a:moveTo>
                  <a:lnTo>
                    <a:pt x="0" y="133"/>
                  </a:lnTo>
                  <a:moveTo>
                    <a:pt x="0" y="130"/>
                  </a:moveTo>
                  <a:lnTo>
                    <a:pt x="0" y="129"/>
                  </a:lnTo>
                  <a:moveTo>
                    <a:pt x="0" y="126"/>
                  </a:moveTo>
                  <a:lnTo>
                    <a:pt x="0" y="125"/>
                  </a:lnTo>
                  <a:moveTo>
                    <a:pt x="0" y="122"/>
                  </a:moveTo>
                  <a:lnTo>
                    <a:pt x="0" y="121"/>
                  </a:lnTo>
                  <a:moveTo>
                    <a:pt x="0" y="118"/>
                  </a:moveTo>
                  <a:lnTo>
                    <a:pt x="0" y="117"/>
                  </a:lnTo>
                  <a:moveTo>
                    <a:pt x="0" y="114"/>
                  </a:moveTo>
                  <a:lnTo>
                    <a:pt x="0" y="113"/>
                  </a:lnTo>
                  <a:moveTo>
                    <a:pt x="0" y="110"/>
                  </a:moveTo>
                  <a:lnTo>
                    <a:pt x="0" y="109"/>
                  </a:lnTo>
                  <a:moveTo>
                    <a:pt x="0" y="106"/>
                  </a:moveTo>
                  <a:lnTo>
                    <a:pt x="0" y="105"/>
                  </a:lnTo>
                  <a:moveTo>
                    <a:pt x="0" y="102"/>
                  </a:moveTo>
                  <a:lnTo>
                    <a:pt x="0" y="101"/>
                  </a:lnTo>
                  <a:moveTo>
                    <a:pt x="0" y="98"/>
                  </a:moveTo>
                  <a:lnTo>
                    <a:pt x="0" y="97"/>
                  </a:lnTo>
                  <a:moveTo>
                    <a:pt x="0" y="94"/>
                  </a:moveTo>
                  <a:lnTo>
                    <a:pt x="0" y="93"/>
                  </a:lnTo>
                  <a:moveTo>
                    <a:pt x="0" y="90"/>
                  </a:moveTo>
                  <a:lnTo>
                    <a:pt x="0" y="89"/>
                  </a:lnTo>
                  <a:moveTo>
                    <a:pt x="0" y="86"/>
                  </a:moveTo>
                  <a:lnTo>
                    <a:pt x="0" y="85"/>
                  </a:lnTo>
                  <a:moveTo>
                    <a:pt x="0" y="82"/>
                  </a:moveTo>
                  <a:lnTo>
                    <a:pt x="0" y="81"/>
                  </a:lnTo>
                  <a:moveTo>
                    <a:pt x="0" y="78"/>
                  </a:moveTo>
                  <a:lnTo>
                    <a:pt x="0" y="77"/>
                  </a:lnTo>
                  <a:moveTo>
                    <a:pt x="0" y="74"/>
                  </a:moveTo>
                  <a:lnTo>
                    <a:pt x="0" y="73"/>
                  </a:lnTo>
                  <a:moveTo>
                    <a:pt x="0" y="70"/>
                  </a:moveTo>
                  <a:lnTo>
                    <a:pt x="0" y="69"/>
                  </a:lnTo>
                  <a:moveTo>
                    <a:pt x="0" y="66"/>
                  </a:moveTo>
                  <a:lnTo>
                    <a:pt x="0" y="65"/>
                  </a:lnTo>
                  <a:moveTo>
                    <a:pt x="0" y="62"/>
                  </a:moveTo>
                  <a:lnTo>
                    <a:pt x="0" y="61"/>
                  </a:lnTo>
                  <a:moveTo>
                    <a:pt x="0" y="58"/>
                  </a:moveTo>
                  <a:lnTo>
                    <a:pt x="0" y="57"/>
                  </a:lnTo>
                  <a:moveTo>
                    <a:pt x="0" y="54"/>
                  </a:moveTo>
                  <a:lnTo>
                    <a:pt x="0" y="53"/>
                  </a:lnTo>
                  <a:moveTo>
                    <a:pt x="0" y="50"/>
                  </a:moveTo>
                  <a:lnTo>
                    <a:pt x="0" y="49"/>
                  </a:lnTo>
                  <a:moveTo>
                    <a:pt x="0" y="46"/>
                  </a:moveTo>
                  <a:lnTo>
                    <a:pt x="0" y="45"/>
                  </a:lnTo>
                  <a:moveTo>
                    <a:pt x="0" y="42"/>
                  </a:moveTo>
                  <a:lnTo>
                    <a:pt x="0" y="41"/>
                  </a:lnTo>
                  <a:moveTo>
                    <a:pt x="0" y="38"/>
                  </a:moveTo>
                  <a:lnTo>
                    <a:pt x="0" y="37"/>
                  </a:lnTo>
                  <a:moveTo>
                    <a:pt x="0" y="34"/>
                  </a:moveTo>
                  <a:lnTo>
                    <a:pt x="0" y="33"/>
                  </a:lnTo>
                  <a:moveTo>
                    <a:pt x="0" y="30"/>
                  </a:moveTo>
                  <a:lnTo>
                    <a:pt x="0" y="29"/>
                  </a:lnTo>
                  <a:moveTo>
                    <a:pt x="0" y="26"/>
                  </a:moveTo>
                  <a:lnTo>
                    <a:pt x="0" y="25"/>
                  </a:lnTo>
                  <a:moveTo>
                    <a:pt x="0" y="22"/>
                  </a:moveTo>
                  <a:lnTo>
                    <a:pt x="0" y="21"/>
                  </a:lnTo>
                  <a:moveTo>
                    <a:pt x="0" y="18"/>
                  </a:moveTo>
                  <a:lnTo>
                    <a:pt x="0" y="17"/>
                  </a:lnTo>
                  <a:moveTo>
                    <a:pt x="0" y="14"/>
                  </a:moveTo>
                  <a:lnTo>
                    <a:pt x="0" y="13"/>
                  </a:lnTo>
                  <a:moveTo>
                    <a:pt x="0" y="10"/>
                  </a:moveTo>
                  <a:lnTo>
                    <a:pt x="0" y="9"/>
                  </a:lnTo>
                  <a:moveTo>
                    <a:pt x="0" y="6"/>
                  </a:moveTo>
                  <a:lnTo>
                    <a:pt x="0" y="5"/>
                  </a:lnTo>
                  <a:moveTo>
                    <a:pt x="0" y="2"/>
                  </a:moveTo>
                  <a:lnTo>
                    <a:pt x="0" y="1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982" y="1812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Cal.vul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3750" y="1884"/>
              <a:ext cx="5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Emp.nig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3438" y="1906"/>
              <a:ext cx="4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Led.pal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3438" y="2061"/>
              <a:ext cx="52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Vac.myr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3802" y="1917"/>
              <a:ext cx="4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Vac.vit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3971" y="1801"/>
              <a:ext cx="42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Pin.syl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3448" y="2215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Des.fle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3482" y="1453"/>
              <a:ext cx="50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Bet.pub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3736" y="1784"/>
              <a:ext cx="4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Vac.uli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3788" y="1724"/>
              <a:ext cx="54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Dip.mon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3661" y="2254"/>
              <a:ext cx="4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Dic.sp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3628" y="1873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Dic.fus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3755" y="1939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Dic.pol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3382" y="2718"/>
              <a:ext cx="4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Hyl.spl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697" y="2077"/>
              <a:ext cx="4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Ple.sch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3808" y="1873"/>
              <a:ext cx="3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Pol.pil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3606" y="1994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Pol.jun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3521" y="1840"/>
              <a:ext cx="5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Pol.com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3852" y="1967"/>
              <a:ext cx="50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Poh.nut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3686" y="1746"/>
              <a:ext cx="34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Pti.cil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3551" y="1442"/>
              <a:ext cx="4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Bar.lyc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833" y="1807"/>
              <a:ext cx="4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Cla.arb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3877" y="1829"/>
              <a:ext cx="4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Cla.ran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4095" y="1807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Cla.ste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3816" y="1911"/>
              <a:ext cx="49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Cla.unc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3858" y="1818"/>
              <a:ext cx="48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Cla.coc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3736" y="1961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Cla.cor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3789" y="1867"/>
              <a:ext cx="4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Cla.gra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3791" y="1807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Cla.fim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3824" y="1840"/>
              <a:ext cx="4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Cla.cri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3960" y="1845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Cla.chl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3625" y="1784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Cla.bot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67"/>
            <p:cNvSpPr>
              <a:spLocks noChangeArrowheads="1"/>
            </p:cNvSpPr>
            <p:nvPr/>
          </p:nvSpPr>
          <p:spPr bwMode="auto">
            <a:xfrm>
              <a:off x="3556" y="1707"/>
              <a:ext cx="54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Cla.ama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4155" y="1856"/>
              <a:ext cx="4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Cla.sp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3949" y="1928"/>
              <a:ext cx="42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Cet.eri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3954" y="1773"/>
              <a:ext cx="4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Cet.isl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Rectangle 71"/>
            <p:cNvSpPr>
              <a:spLocks noChangeArrowheads="1"/>
            </p:cNvSpPr>
            <p:nvPr/>
          </p:nvSpPr>
          <p:spPr bwMode="auto">
            <a:xfrm>
              <a:off x="4531" y="2033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Cet.niv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3480" y="2061"/>
              <a:ext cx="50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Nep.arc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3713" y="1779"/>
              <a:ext cx="4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Ste.sp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3744" y="2188"/>
              <a:ext cx="49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Pel.aph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Rectangle 75"/>
            <p:cNvSpPr>
              <a:spLocks noChangeArrowheads="1"/>
            </p:cNvSpPr>
            <p:nvPr/>
          </p:nvSpPr>
          <p:spPr bwMode="auto">
            <a:xfrm>
              <a:off x="3443" y="1525"/>
              <a:ext cx="3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Ich.eri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4437" y="2110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Cla.cer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Rectangle 77"/>
            <p:cNvSpPr>
              <a:spLocks noChangeArrowheads="1"/>
            </p:cNvSpPr>
            <p:nvPr/>
          </p:nvSpPr>
          <p:spPr bwMode="auto">
            <a:xfrm>
              <a:off x="3714" y="1911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Cla.def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Rectangle 78"/>
            <p:cNvSpPr>
              <a:spLocks noChangeArrowheads="1"/>
            </p:cNvSpPr>
            <p:nvPr/>
          </p:nvSpPr>
          <p:spPr bwMode="auto">
            <a:xfrm>
              <a:off x="4247" y="2000"/>
              <a:ext cx="49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Cla.phy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3789" y="1453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18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Rectangle 80"/>
            <p:cNvSpPr>
              <a:spLocks noChangeArrowheads="1"/>
            </p:cNvSpPr>
            <p:nvPr/>
          </p:nvSpPr>
          <p:spPr bwMode="auto">
            <a:xfrm>
              <a:off x="3849" y="1867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Rectangle 81"/>
            <p:cNvSpPr>
              <a:spLocks noChangeArrowheads="1"/>
            </p:cNvSpPr>
            <p:nvPr/>
          </p:nvSpPr>
          <p:spPr bwMode="auto">
            <a:xfrm>
              <a:off x="3882" y="2271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24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Rectangle 82"/>
            <p:cNvSpPr>
              <a:spLocks noChangeArrowheads="1"/>
            </p:cNvSpPr>
            <p:nvPr/>
          </p:nvSpPr>
          <p:spPr bwMode="auto">
            <a:xfrm>
              <a:off x="3170" y="2790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27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3744" y="204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23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84"/>
            <p:cNvSpPr>
              <a:spLocks noChangeArrowheads="1"/>
            </p:cNvSpPr>
            <p:nvPr/>
          </p:nvSpPr>
          <p:spPr bwMode="auto">
            <a:xfrm>
              <a:off x="3645" y="1856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19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85"/>
            <p:cNvSpPr>
              <a:spLocks noChangeArrowheads="1"/>
            </p:cNvSpPr>
            <p:nvPr/>
          </p:nvSpPr>
          <p:spPr bwMode="auto">
            <a:xfrm>
              <a:off x="3551" y="193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3656" y="162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16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87"/>
            <p:cNvSpPr>
              <a:spLocks noChangeArrowheads="1"/>
            </p:cNvSpPr>
            <p:nvPr/>
          </p:nvSpPr>
          <p:spPr bwMode="auto">
            <a:xfrm>
              <a:off x="3087" y="3403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28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4059" y="1641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13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3932" y="1768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14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90"/>
            <p:cNvSpPr>
              <a:spLocks noChangeArrowheads="1"/>
            </p:cNvSpPr>
            <p:nvPr/>
          </p:nvSpPr>
          <p:spPr bwMode="auto">
            <a:xfrm>
              <a:off x="3711" y="2409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Rectangle 91"/>
            <p:cNvSpPr>
              <a:spLocks noChangeArrowheads="1"/>
            </p:cNvSpPr>
            <p:nvPr/>
          </p:nvSpPr>
          <p:spPr bwMode="auto">
            <a:xfrm>
              <a:off x="3551" y="2392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25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Rectangle 92"/>
            <p:cNvSpPr>
              <a:spLocks noChangeArrowheads="1"/>
            </p:cNvSpPr>
            <p:nvPr/>
          </p:nvSpPr>
          <p:spPr bwMode="auto">
            <a:xfrm>
              <a:off x="3802" y="15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Rectangle 93"/>
            <p:cNvSpPr>
              <a:spLocks noChangeArrowheads="1"/>
            </p:cNvSpPr>
            <p:nvPr/>
          </p:nvSpPr>
          <p:spPr bwMode="auto">
            <a:xfrm>
              <a:off x="3620" y="1326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Rectangle 94"/>
            <p:cNvSpPr>
              <a:spLocks noChangeArrowheads="1"/>
            </p:cNvSpPr>
            <p:nvPr/>
          </p:nvSpPr>
          <p:spPr bwMode="auto">
            <a:xfrm>
              <a:off x="4178" y="176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Rectangle 95"/>
            <p:cNvSpPr>
              <a:spLocks noChangeArrowheads="1"/>
            </p:cNvSpPr>
            <p:nvPr/>
          </p:nvSpPr>
          <p:spPr bwMode="auto">
            <a:xfrm>
              <a:off x="3890" y="1541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Rectangle 96"/>
            <p:cNvSpPr>
              <a:spLocks noChangeArrowheads="1"/>
            </p:cNvSpPr>
            <p:nvPr/>
          </p:nvSpPr>
          <p:spPr bwMode="auto">
            <a:xfrm>
              <a:off x="5244" y="2226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Rectangle 97"/>
            <p:cNvSpPr>
              <a:spLocks noChangeArrowheads="1"/>
            </p:cNvSpPr>
            <p:nvPr/>
          </p:nvSpPr>
          <p:spPr bwMode="auto">
            <a:xfrm>
              <a:off x="5001" y="221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Rectangle 98"/>
            <p:cNvSpPr>
              <a:spLocks noChangeArrowheads="1"/>
            </p:cNvSpPr>
            <p:nvPr/>
          </p:nvSpPr>
          <p:spPr bwMode="auto">
            <a:xfrm>
              <a:off x="4586" y="1856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Rectangle 99"/>
            <p:cNvSpPr>
              <a:spLocks noChangeArrowheads="1"/>
            </p:cNvSpPr>
            <p:nvPr/>
          </p:nvSpPr>
          <p:spPr bwMode="auto">
            <a:xfrm>
              <a:off x="4159" y="1757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Rectangle 100"/>
            <p:cNvSpPr>
              <a:spLocks noChangeArrowheads="1"/>
            </p:cNvSpPr>
            <p:nvPr/>
          </p:nvSpPr>
          <p:spPr bwMode="auto">
            <a:xfrm>
              <a:off x="4463" y="188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Rectangle 101"/>
            <p:cNvSpPr>
              <a:spLocks noChangeArrowheads="1"/>
            </p:cNvSpPr>
            <p:nvPr/>
          </p:nvSpPr>
          <p:spPr bwMode="auto">
            <a:xfrm>
              <a:off x="4170" y="2005"/>
              <a:ext cx="15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Rectangle 102"/>
            <p:cNvSpPr>
              <a:spLocks noChangeArrowheads="1"/>
            </p:cNvSpPr>
            <p:nvPr/>
          </p:nvSpPr>
          <p:spPr bwMode="auto">
            <a:xfrm>
              <a:off x="3396" y="1199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Line 103"/>
            <p:cNvSpPr>
              <a:spLocks noChangeShapeType="1"/>
            </p:cNvSpPr>
            <p:nvPr/>
          </p:nvSpPr>
          <p:spPr bwMode="auto">
            <a:xfrm flipH="1" flipV="1">
              <a:off x="3263" y="1895"/>
              <a:ext cx="641" cy="33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104"/>
            <p:cNvSpPr>
              <a:spLocks/>
            </p:cNvSpPr>
            <p:nvPr/>
          </p:nvSpPr>
          <p:spPr bwMode="auto">
            <a:xfrm>
              <a:off x="3263" y="1878"/>
              <a:ext cx="34" cy="33"/>
            </a:xfrm>
            <a:custGeom>
              <a:avLst/>
              <a:gdLst>
                <a:gd name="T0" fmla="*/ 6 w 6"/>
                <a:gd name="T1" fmla="*/ 0 h 6"/>
                <a:gd name="T2" fmla="*/ 0 w 6"/>
                <a:gd name="T3" fmla="*/ 3 h 6"/>
                <a:gd name="T4" fmla="*/ 5 w 6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0" y="3"/>
                  </a:lnTo>
                  <a:lnTo>
                    <a:pt x="5" y="6"/>
                  </a:lnTo>
                </a:path>
              </a:pathLst>
            </a:cu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Line 105"/>
            <p:cNvSpPr>
              <a:spLocks noChangeShapeType="1"/>
            </p:cNvSpPr>
            <p:nvPr/>
          </p:nvSpPr>
          <p:spPr bwMode="auto">
            <a:xfrm>
              <a:off x="3904" y="1928"/>
              <a:ext cx="354" cy="1193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106"/>
            <p:cNvSpPr>
              <a:spLocks/>
            </p:cNvSpPr>
            <p:nvPr/>
          </p:nvSpPr>
          <p:spPr bwMode="auto">
            <a:xfrm>
              <a:off x="4236" y="3088"/>
              <a:ext cx="33" cy="33"/>
            </a:xfrm>
            <a:custGeom>
              <a:avLst/>
              <a:gdLst>
                <a:gd name="T0" fmla="*/ 0 w 6"/>
                <a:gd name="T1" fmla="*/ 2 h 6"/>
                <a:gd name="T2" fmla="*/ 4 w 6"/>
                <a:gd name="T3" fmla="*/ 6 h 6"/>
                <a:gd name="T4" fmla="*/ 6 w 6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0" y="2"/>
                  </a:moveTo>
                  <a:lnTo>
                    <a:pt x="4" y="6"/>
                  </a:lnTo>
                  <a:lnTo>
                    <a:pt x="6" y="0"/>
                  </a:lnTo>
                </a:path>
              </a:pathLst>
            </a:cu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Line 107"/>
            <p:cNvSpPr>
              <a:spLocks noChangeShapeType="1"/>
            </p:cNvSpPr>
            <p:nvPr/>
          </p:nvSpPr>
          <p:spPr bwMode="auto">
            <a:xfrm flipV="1">
              <a:off x="3904" y="1889"/>
              <a:ext cx="1155" cy="39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108"/>
            <p:cNvSpPr>
              <a:spLocks/>
            </p:cNvSpPr>
            <p:nvPr/>
          </p:nvSpPr>
          <p:spPr bwMode="auto">
            <a:xfrm>
              <a:off x="5031" y="1873"/>
              <a:ext cx="28" cy="33"/>
            </a:xfrm>
            <a:custGeom>
              <a:avLst/>
              <a:gdLst>
                <a:gd name="T0" fmla="*/ 0 w 5"/>
                <a:gd name="T1" fmla="*/ 6 h 6"/>
                <a:gd name="T2" fmla="*/ 5 w 5"/>
                <a:gd name="T3" fmla="*/ 3 h 6"/>
                <a:gd name="T4" fmla="*/ 0 w 5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0" y="6"/>
                  </a:moveTo>
                  <a:lnTo>
                    <a:pt x="5" y="3"/>
                  </a:lnTo>
                  <a:lnTo>
                    <a:pt x="0" y="0"/>
                  </a:lnTo>
                </a:path>
              </a:pathLst>
            </a:cu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Rectangle 109"/>
            <p:cNvSpPr>
              <a:spLocks noChangeArrowheads="1"/>
            </p:cNvSpPr>
            <p:nvPr/>
          </p:nvSpPr>
          <p:spPr bwMode="auto">
            <a:xfrm>
              <a:off x="3145" y="1840"/>
              <a:ext cx="10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Rectangle 110"/>
            <p:cNvSpPr>
              <a:spLocks noChangeArrowheads="1"/>
            </p:cNvSpPr>
            <p:nvPr/>
          </p:nvSpPr>
          <p:spPr bwMode="auto">
            <a:xfrm>
              <a:off x="4219" y="3138"/>
              <a:ext cx="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P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/>
          </p:nvSpPr>
          <p:spPr bwMode="auto">
            <a:xfrm>
              <a:off x="5057" y="1840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Al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Line 112"/>
            <p:cNvSpPr>
              <a:spLocks noChangeShapeType="1"/>
            </p:cNvSpPr>
            <p:nvPr/>
          </p:nvSpPr>
          <p:spPr bwMode="auto">
            <a:xfrm>
              <a:off x="2821" y="1143"/>
              <a:ext cx="2343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Line 113"/>
            <p:cNvSpPr>
              <a:spLocks noChangeShapeType="1"/>
            </p:cNvSpPr>
            <p:nvPr/>
          </p:nvSpPr>
          <p:spPr bwMode="auto">
            <a:xfrm flipV="1">
              <a:off x="3904" y="1077"/>
              <a:ext cx="0" cy="66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Line 114"/>
            <p:cNvSpPr>
              <a:spLocks noChangeShapeType="1"/>
            </p:cNvSpPr>
            <p:nvPr/>
          </p:nvSpPr>
          <p:spPr bwMode="auto">
            <a:xfrm flipV="1">
              <a:off x="5164" y="1077"/>
              <a:ext cx="0" cy="66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Line 115"/>
            <p:cNvSpPr>
              <a:spLocks noChangeShapeType="1"/>
            </p:cNvSpPr>
            <p:nvPr/>
          </p:nvSpPr>
          <p:spPr bwMode="auto">
            <a:xfrm flipV="1">
              <a:off x="5600" y="1143"/>
              <a:ext cx="0" cy="2044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Line 116"/>
            <p:cNvSpPr>
              <a:spLocks noChangeShapeType="1"/>
            </p:cNvSpPr>
            <p:nvPr/>
          </p:nvSpPr>
          <p:spPr bwMode="auto">
            <a:xfrm>
              <a:off x="5600" y="3187"/>
              <a:ext cx="67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Line 117"/>
            <p:cNvSpPr>
              <a:spLocks noChangeShapeType="1"/>
            </p:cNvSpPr>
            <p:nvPr/>
          </p:nvSpPr>
          <p:spPr bwMode="auto">
            <a:xfrm>
              <a:off x="5600" y="1928"/>
              <a:ext cx="67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Rectangle 118"/>
            <p:cNvSpPr>
              <a:spLocks noChangeArrowheads="1"/>
            </p:cNvSpPr>
            <p:nvPr/>
          </p:nvSpPr>
          <p:spPr bwMode="auto">
            <a:xfrm rot="16200000">
              <a:off x="5751" y="3098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119"/>
            <p:cNvSpPr>
              <a:spLocks noChangeArrowheads="1"/>
            </p:cNvSpPr>
            <p:nvPr/>
          </p:nvSpPr>
          <p:spPr bwMode="auto">
            <a:xfrm rot="16200000">
              <a:off x="5777" y="1839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201662" y="1492919"/>
            <a:ext cx="527214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Sample locations </a:t>
            </a:r>
            <a:r>
              <a:rPr lang="en-US" sz="2400" dirty="0" smtClean="0"/>
              <a:t>show </a:t>
            </a:r>
            <a:r>
              <a:rPr lang="en-US" sz="2400" b="1" dirty="0" smtClean="0"/>
              <a:t>compositional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b="1" dirty="0" smtClean="0"/>
              <a:t>similarity</a:t>
            </a:r>
            <a:r>
              <a:rPr lang="en-US" sz="2400" dirty="0" smtClean="0"/>
              <a:t> to each other.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Samples </a:t>
            </a:r>
            <a:r>
              <a:rPr lang="en-US" sz="2400" dirty="0" smtClean="0"/>
              <a:t>are usually </a:t>
            </a:r>
            <a:r>
              <a:rPr lang="en-US" sz="2400" b="1" dirty="0" smtClean="0"/>
              <a:t>dominated</a:t>
            </a:r>
            <a:r>
              <a:rPr lang="en-US" sz="2400" dirty="0" smtClean="0"/>
              <a:t> by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b="1" dirty="0" smtClean="0"/>
              <a:t>species </a:t>
            </a:r>
            <a:r>
              <a:rPr lang="en-US" sz="2400" dirty="0" smtClean="0"/>
              <a:t>that are located </a:t>
            </a:r>
            <a:r>
              <a:rPr lang="en-US" sz="2400" b="1" dirty="0" smtClean="0"/>
              <a:t>near </a:t>
            </a:r>
            <a:r>
              <a:rPr lang="en-US" sz="2400" dirty="0" smtClean="0"/>
              <a:t>them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in ordination space.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050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868" y="-135491"/>
            <a:ext cx="10515600" cy="1325563"/>
          </a:xfrm>
        </p:spPr>
        <p:txBody>
          <a:bodyPr/>
          <a:lstStyle/>
          <a:p>
            <a:r>
              <a:rPr lang="en-US" dirty="0"/>
              <a:t>Constrained Ordination Results </a:t>
            </a:r>
            <a:r>
              <a:rPr lang="en-US" b="1" dirty="0"/>
              <a:t>Tri</a:t>
            </a:r>
            <a:r>
              <a:rPr lang="en-US" dirty="0"/>
              <a:t>-Plots</a:t>
            </a:r>
          </a:p>
        </p:txBody>
      </p:sp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5262922" y="175669"/>
            <a:ext cx="6690953" cy="6617121"/>
            <a:chOff x="2280" y="602"/>
            <a:chExt cx="3625" cy="3585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2280" y="602"/>
              <a:ext cx="3591" cy="3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031" y="3519"/>
              <a:ext cx="2183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031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468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904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341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777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5214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957" y="3663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394" y="3663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849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4286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722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5159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2821" y="1491"/>
              <a:ext cx="0" cy="175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2755" y="3242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2755" y="2806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2755" y="2364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2755" y="1928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2755" y="1491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 rot="16200000">
              <a:off x="2575" y="3153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-3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 rot="16200000">
              <a:off x="2575" y="2717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 rot="16200000">
              <a:off x="2575" y="2275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 rot="16200000">
              <a:off x="2601" y="1839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 rot="16200000">
              <a:off x="2601" y="140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2821" y="1143"/>
              <a:ext cx="2779" cy="2376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4037" y="3928"/>
              <a:ext cx="38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CCA1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 rot="16200000">
              <a:off x="2181" y="2242"/>
              <a:ext cx="38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CCA2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2827" y="1928"/>
              <a:ext cx="2773" cy="0"/>
            </a:xfrm>
            <a:custGeom>
              <a:avLst/>
              <a:gdLst>
                <a:gd name="T0" fmla="*/ 7 w 502"/>
                <a:gd name="T1" fmla="*/ 15 w 502"/>
                <a:gd name="T2" fmla="*/ 23 w 502"/>
                <a:gd name="T3" fmla="*/ 31 w 502"/>
                <a:gd name="T4" fmla="*/ 39 w 502"/>
                <a:gd name="T5" fmla="*/ 47 w 502"/>
                <a:gd name="T6" fmla="*/ 55 w 502"/>
                <a:gd name="T7" fmla="*/ 63 w 502"/>
                <a:gd name="T8" fmla="*/ 71 w 502"/>
                <a:gd name="T9" fmla="*/ 79 w 502"/>
                <a:gd name="T10" fmla="*/ 87 w 502"/>
                <a:gd name="T11" fmla="*/ 95 w 502"/>
                <a:gd name="T12" fmla="*/ 103 w 502"/>
                <a:gd name="T13" fmla="*/ 111 w 502"/>
                <a:gd name="T14" fmla="*/ 119 w 502"/>
                <a:gd name="T15" fmla="*/ 127 w 502"/>
                <a:gd name="T16" fmla="*/ 135 w 502"/>
                <a:gd name="T17" fmla="*/ 143 w 502"/>
                <a:gd name="T18" fmla="*/ 151 w 502"/>
                <a:gd name="T19" fmla="*/ 159 w 502"/>
                <a:gd name="T20" fmla="*/ 167 w 502"/>
                <a:gd name="T21" fmla="*/ 175 w 502"/>
                <a:gd name="T22" fmla="*/ 183 w 502"/>
                <a:gd name="T23" fmla="*/ 191 w 502"/>
                <a:gd name="T24" fmla="*/ 199 w 502"/>
                <a:gd name="T25" fmla="*/ 207 w 502"/>
                <a:gd name="T26" fmla="*/ 215 w 502"/>
                <a:gd name="T27" fmla="*/ 223 w 502"/>
                <a:gd name="T28" fmla="*/ 231 w 502"/>
                <a:gd name="T29" fmla="*/ 239 w 502"/>
                <a:gd name="T30" fmla="*/ 247 w 502"/>
                <a:gd name="T31" fmla="*/ 255 w 502"/>
                <a:gd name="T32" fmla="*/ 263 w 502"/>
                <a:gd name="T33" fmla="*/ 271 w 502"/>
                <a:gd name="T34" fmla="*/ 279 w 502"/>
                <a:gd name="T35" fmla="*/ 287 w 502"/>
                <a:gd name="T36" fmla="*/ 295 w 502"/>
                <a:gd name="T37" fmla="*/ 303 w 502"/>
                <a:gd name="T38" fmla="*/ 311 w 502"/>
                <a:gd name="T39" fmla="*/ 319 w 502"/>
                <a:gd name="T40" fmla="*/ 327 w 502"/>
                <a:gd name="T41" fmla="*/ 335 w 502"/>
                <a:gd name="T42" fmla="*/ 343 w 502"/>
                <a:gd name="T43" fmla="*/ 351 w 502"/>
                <a:gd name="T44" fmla="*/ 359 w 502"/>
                <a:gd name="T45" fmla="*/ 367 w 502"/>
                <a:gd name="T46" fmla="*/ 375 w 502"/>
                <a:gd name="T47" fmla="*/ 383 w 502"/>
                <a:gd name="T48" fmla="*/ 391 w 502"/>
                <a:gd name="T49" fmla="*/ 399 w 502"/>
                <a:gd name="T50" fmla="*/ 407 w 502"/>
                <a:gd name="T51" fmla="*/ 415 w 502"/>
                <a:gd name="T52" fmla="*/ 423 w 502"/>
                <a:gd name="T53" fmla="*/ 431 w 502"/>
                <a:gd name="T54" fmla="*/ 439 w 502"/>
                <a:gd name="T55" fmla="*/ 447 w 502"/>
                <a:gd name="T56" fmla="*/ 455 w 502"/>
                <a:gd name="T57" fmla="*/ 463 w 502"/>
                <a:gd name="T58" fmla="*/ 471 w 502"/>
                <a:gd name="T59" fmla="*/ 479 w 502"/>
                <a:gd name="T60" fmla="*/ 487 w 502"/>
                <a:gd name="T61" fmla="*/ 495 w 5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  <a:cxn ang="0">
                  <a:pos x="T59" y="0"/>
                </a:cxn>
                <a:cxn ang="0">
                  <a:pos x="T60" y="0"/>
                </a:cxn>
                <a:cxn ang="0">
                  <a:pos x="T61" y="0"/>
                </a:cxn>
              </a:cxnLst>
              <a:rect l="0" t="0" r="r" b="b"/>
              <a:pathLst>
                <a:path w="502">
                  <a:moveTo>
                    <a:pt x="3" y="0"/>
                  </a:moveTo>
                  <a:lnTo>
                    <a:pt x="4" y="0"/>
                  </a:lnTo>
                  <a:moveTo>
                    <a:pt x="7" y="0"/>
                  </a:moveTo>
                  <a:lnTo>
                    <a:pt x="8" y="0"/>
                  </a:lnTo>
                  <a:moveTo>
                    <a:pt x="11" y="0"/>
                  </a:moveTo>
                  <a:lnTo>
                    <a:pt x="12" y="0"/>
                  </a:lnTo>
                  <a:moveTo>
                    <a:pt x="15" y="0"/>
                  </a:moveTo>
                  <a:lnTo>
                    <a:pt x="16" y="0"/>
                  </a:lnTo>
                  <a:moveTo>
                    <a:pt x="19" y="0"/>
                  </a:moveTo>
                  <a:lnTo>
                    <a:pt x="20" y="0"/>
                  </a:lnTo>
                  <a:moveTo>
                    <a:pt x="23" y="0"/>
                  </a:moveTo>
                  <a:lnTo>
                    <a:pt x="24" y="0"/>
                  </a:lnTo>
                  <a:moveTo>
                    <a:pt x="27" y="0"/>
                  </a:moveTo>
                  <a:lnTo>
                    <a:pt x="28" y="0"/>
                  </a:lnTo>
                  <a:moveTo>
                    <a:pt x="31" y="0"/>
                  </a:moveTo>
                  <a:lnTo>
                    <a:pt x="32" y="0"/>
                  </a:lnTo>
                  <a:moveTo>
                    <a:pt x="35" y="0"/>
                  </a:moveTo>
                  <a:lnTo>
                    <a:pt x="36" y="0"/>
                  </a:lnTo>
                  <a:moveTo>
                    <a:pt x="39" y="0"/>
                  </a:moveTo>
                  <a:lnTo>
                    <a:pt x="40" y="0"/>
                  </a:lnTo>
                  <a:moveTo>
                    <a:pt x="43" y="0"/>
                  </a:moveTo>
                  <a:lnTo>
                    <a:pt x="44" y="0"/>
                  </a:lnTo>
                  <a:moveTo>
                    <a:pt x="47" y="0"/>
                  </a:moveTo>
                  <a:lnTo>
                    <a:pt x="48" y="0"/>
                  </a:lnTo>
                  <a:moveTo>
                    <a:pt x="51" y="0"/>
                  </a:moveTo>
                  <a:lnTo>
                    <a:pt x="52" y="0"/>
                  </a:lnTo>
                  <a:moveTo>
                    <a:pt x="55" y="0"/>
                  </a:moveTo>
                  <a:lnTo>
                    <a:pt x="56" y="0"/>
                  </a:lnTo>
                  <a:moveTo>
                    <a:pt x="59" y="0"/>
                  </a:moveTo>
                  <a:lnTo>
                    <a:pt x="60" y="0"/>
                  </a:lnTo>
                  <a:moveTo>
                    <a:pt x="63" y="0"/>
                  </a:moveTo>
                  <a:lnTo>
                    <a:pt x="64" y="0"/>
                  </a:lnTo>
                  <a:moveTo>
                    <a:pt x="67" y="0"/>
                  </a:moveTo>
                  <a:lnTo>
                    <a:pt x="68" y="0"/>
                  </a:lnTo>
                  <a:moveTo>
                    <a:pt x="71" y="0"/>
                  </a:moveTo>
                  <a:lnTo>
                    <a:pt x="72" y="0"/>
                  </a:lnTo>
                  <a:moveTo>
                    <a:pt x="75" y="0"/>
                  </a:moveTo>
                  <a:lnTo>
                    <a:pt x="76" y="0"/>
                  </a:lnTo>
                  <a:moveTo>
                    <a:pt x="79" y="0"/>
                  </a:moveTo>
                  <a:lnTo>
                    <a:pt x="80" y="0"/>
                  </a:lnTo>
                  <a:moveTo>
                    <a:pt x="83" y="0"/>
                  </a:moveTo>
                  <a:lnTo>
                    <a:pt x="84" y="0"/>
                  </a:lnTo>
                  <a:moveTo>
                    <a:pt x="87" y="0"/>
                  </a:moveTo>
                  <a:lnTo>
                    <a:pt x="88" y="0"/>
                  </a:lnTo>
                  <a:moveTo>
                    <a:pt x="91" y="0"/>
                  </a:moveTo>
                  <a:lnTo>
                    <a:pt x="92" y="0"/>
                  </a:lnTo>
                  <a:moveTo>
                    <a:pt x="95" y="0"/>
                  </a:moveTo>
                  <a:lnTo>
                    <a:pt x="96" y="0"/>
                  </a:lnTo>
                  <a:moveTo>
                    <a:pt x="99" y="0"/>
                  </a:moveTo>
                  <a:lnTo>
                    <a:pt x="100" y="0"/>
                  </a:lnTo>
                  <a:moveTo>
                    <a:pt x="103" y="0"/>
                  </a:moveTo>
                  <a:lnTo>
                    <a:pt x="104" y="0"/>
                  </a:lnTo>
                  <a:moveTo>
                    <a:pt x="107" y="0"/>
                  </a:moveTo>
                  <a:lnTo>
                    <a:pt x="108" y="0"/>
                  </a:lnTo>
                  <a:moveTo>
                    <a:pt x="111" y="0"/>
                  </a:moveTo>
                  <a:lnTo>
                    <a:pt x="112" y="0"/>
                  </a:lnTo>
                  <a:moveTo>
                    <a:pt x="115" y="0"/>
                  </a:moveTo>
                  <a:lnTo>
                    <a:pt x="116" y="0"/>
                  </a:lnTo>
                  <a:moveTo>
                    <a:pt x="119" y="0"/>
                  </a:moveTo>
                  <a:lnTo>
                    <a:pt x="120" y="0"/>
                  </a:lnTo>
                  <a:moveTo>
                    <a:pt x="123" y="0"/>
                  </a:moveTo>
                  <a:lnTo>
                    <a:pt x="124" y="0"/>
                  </a:lnTo>
                  <a:moveTo>
                    <a:pt x="127" y="0"/>
                  </a:moveTo>
                  <a:lnTo>
                    <a:pt x="128" y="0"/>
                  </a:lnTo>
                  <a:moveTo>
                    <a:pt x="131" y="0"/>
                  </a:moveTo>
                  <a:lnTo>
                    <a:pt x="132" y="0"/>
                  </a:lnTo>
                  <a:moveTo>
                    <a:pt x="135" y="0"/>
                  </a:moveTo>
                  <a:lnTo>
                    <a:pt x="136" y="0"/>
                  </a:lnTo>
                  <a:moveTo>
                    <a:pt x="139" y="0"/>
                  </a:moveTo>
                  <a:lnTo>
                    <a:pt x="140" y="0"/>
                  </a:lnTo>
                  <a:moveTo>
                    <a:pt x="143" y="0"/>
                  </a:moveTo>
                  <a:lnTo>
                    <a:pt x="144" y="0"/>
                  </a:lnTo>
                  <a:moveTo>
                    <a:pt x="147" y="0"/>
                  </a:moveTo>
                  <a:lnTo>
                    <a:pt x="148" y="0"/>
                  </a:lnTo>
                  <a:moveTo>
                    <a:pt x="151" y="0"/>
                  </a:moveTo>
                  <a:lnTo>
                    <a:pt x="152" y="0"/>
                  </a:lnTo>
                  <a:moveTo>
                    <a:pt x="155" y="0"/>
                  </a:moveTo>
                  <a:lnTo>
                    <a:pt x="156" y="0"/>
                  </a:lnTo>
                  <a:moveTo>
                    <a:pt x="159" y="0"/>
                  </a:moveTo>
                  <a:lnTo>
                    <a:pt x="160" y="0"/>
                  </a:lnTo>
                  <a:moveTo>
                    <a:pt x="163" y="0"/>
                  </a:moveTo>
                  <a:lnTo>
                    <a:pt x="164" y="0"/>
                  </a:lnTo>
                  <a:moveTo>
                    <a:pt x="167" y="0"/>
                  </a:moveTo>
                  <a:lnTo>
                    <a:pt x="168" y="0"/>
                  </a:lnTo>
                  <a:moveTo>
                    <a:pt x="171" y="0"/>
                  </a:moveTo>
                  <a:lnTo>
                    <a:pt x="172" y="0"/>
                  </a:lnTo>
                  <a:moveTo>
                    <a:pt x="175" y="0"/>
                  </a:moveTo>
                  <a:lnTo>
                    <a:pt x="176" y="0"/>
                  </a:lnTo>
                  <a:moveTo>
                    <a:pt x="179" y="0"/>
                  </a:moveTo>
                  <a:lnTo>
                    <a:pt x="180" y="0"/>
                  </a:lnTo>
                  <a:moveTo>
                    <a:pt x="183" y="0"/>
                  </a:moveTo>
                  <a:lnTo>
                    <a:pt x="184" y="0"/>
                  </a:lnTo>
                  <a:moveTo>
                    <a:pt x="187" y="0"/>
                  </a:moveTo>
                  <a:lnTo>
                    <a:pt x="188" y="0"/>
                  </a:lnTo>
                  <a:moveTo>
                    <a:pt x="191" y="0"/>
                  </a:moveTo>
                  <a:lnTo>
                    <a:pt x="192" y="0"/>
                  </a:lnTo>
                  <a:moveTo>
                    <a:pt x="195" y="0"/>
                  </a:moveTo>
                  <a:lnTo>
                    <a:pt x="196" y="0"/>
                  </a:lnTo>
                  <a:moveTo>
                    <a:pt x="199" y="0"/>
                  </a:moveTo>
                  <a:lnTo>
                    <a:pt x="200" y="0"/>
                  </a:lnTo>
                  <a:moveTo>
                    <a:pt x="203" y="0"/>
                  </a:moveTo>
                  <a:lnTo>
                    <a:pt x="204" y="0"/>
                  </a:lnTo>
                  <a:moveTo>
                    <a:pt x="207" y="0"/>
                  </a:moveTo>
                  <a:lnTo>
                    <a:pt x="208" y="0"/>
                  </a:lnTo>
                  <a:moveTo>
                    <a:pt x="211" y="0"/>
                  </a:moveTo>
                  <a:lnTo>
                    <a:pt x="212" y="0"/>
                  </a:lnTo>
                  <a:moveTo>
                    <a:pt x="215" y="0"/>
                  </a:moveTo>
                  <a:lnTo>
                    <a:pt x="216" y="0"/>
                  </a:lnTo>
                  <a:moveTo>
                    <a:pt x="219" y="0"/>
                  </a:moveTo>
                  <a:lnTo>
                    <a:pt x="220" y="0"/>
                  </a:lnTo>
                  <a:moveTo>
                    <a:pt x="223" y="0"/>
                  </a:moveTo>
                  <a:lnTo>
                    <a:pt x="224" y="0"/>
                  </a:lnTo>
                  <a:moveTo>
                    <a:pt x="227" y="0"/>
                  </a:moveTo>
                  <a:lnTo>
                    <a:pt x="228" y="0"/>
                  </a:lnTo>
                  <a:moveTo>
                    <a:pt x="231" y="0"/>
                  </a:moveTo>
                  <a:lnTo>
                    <a:pt x="232" y="0"/>
                  </a:lnTo>
                  <a:moveTo>
                    <a:pt x="235" y="0"/>
                  </a:moveTo>
                  <a:lnTo>
                    <a:pt x="236" y="0"/>
                  </a:lnTo>
                  <a:moveTo>
                    <a:pt x="239" y="0"/>
                  </a:moveTo>
                  <a:lnTo>
                    <a:pt x="240" y="0"/>
                  </a:lnTo>
                  <a:moveTo>
                    <a:pt x="243" y="0"/>
                  </a:moveTo>
                  <a:lnTo>
                    <a:pt x="244" y="0"/>
                  </a:lnTo>
                  <a:moveTo>
                    <a:pt x="247" y="0"/>
                  </a:moveTo>
                  <a:lnTo>
                    <a:pt x="248" y="0"/>
                  </a:lnTo>
                  <a:moveTo>
                    <a:pt x="251" y="0"/>
                  </a:moveTo>
                  <a:lnTo>
                    <a:pt x="252" y="0"/>
                  </a:lnTo>
                  <a:moveTo>
                    <a:pt x="255" y="0"/>
                  </a:moveTo>
                  <a:lnTo>
                    <a:pt x="256" y="0"/>
                  </a:lnTo>
                  <a:moveTo>
                    <a:pt x="259" y="0"/>
                  </a:moveTo>
                  <a:lnTo>
                    <a:pt x="260" y="0"/>
                  </a:lnTo>
                  <a:moveTo>
                    <a:pt x="263" y="0"/>
                  </a:moveTo>
                  <a:lnTo>
                    <a:pt x="264" y="0"/>
                  </a:lnTo>
                  <a:moveTo>
                    <a:pt x="267" y="0"/>
                  </a:moveTo>
                  <a:lnTo>
                    <a:pt x="268" y="0"/>
                  </a:lnTo>
                  <a:moveTo>
                    <a:pt x="271" y="0"/>
                  </a:moveTo>
                  <a:lnTo>
                    <a:pt x="272" y="0"/>
                  </a:lnTo>
                  <a:moveTo>
                    <a:pt x="275" y="0"/>
                  </a:moveTo>
                  <a:lnTo>
                    <a:pt x="276" y="0"/>
                  </a:lnTo>
                  <a:moveTo>
                    <a:pt x="279" y="0"/>
                  </a:moveTo>
                  <a:lnTo>
                    <a:pt x="280" y="0"/>
                  </a:lnTo>
                  <a:moveTo>
                    <a:pt x="283" y="0"/>
                  </a:moveTo>
                  <a:lnTo>
                    <a:pt x="284" y="0"/>
                  </a:lnTo>
                  <a:moveTo>
                    <a:pt x="287" y="0"/>
                  </a:moveTo>
                  <a:lnTo>
                    <a:pt x="288" y="0"/>
                  </a:lnTo>
                  <a:moveTo>
                    <a:pt x="291" y="0"/>
                  </a:moveTo>
                  <a:lnTo>
                    <a:pt x="292" y="0"/>
                  </a:lnTo>
                  <a:moveTo>
                    <a:pt x="295" y="0"/>
                  </a:moveTo>
                  <a:lnTo>
                    <a:pt x="296" y="0"/>
                  </a:lnTo>
                  <a:moveTo>
                    <a:pt x="299" y="0"/>
                  </a:moveTo>
                  <a:lnTo>
                    <a:pt x="300" y="0"/>
                  </a:lnTo>
                  <a:moveTo>
                    <a:pt x="303" y="0"/>
                  </a:moveTo>
                  <a:lnTo>
                    <a:pt x="304" y="0"/>
                  </a:lnTo>
                  <a:moveTo>
                    <a:pt x="307" y="0"/>
                  </a:moveTo>
                  <a:lnTo>
                    <a:pt x="308" y="0"/>
                  </a:lnTo>
                  <a:moveTo>
                    <a:pt x="311" y="0"/>
                  </a:moveTo>
                  <a:lnTo>
                    <a:pt x="312" y="0"/>
                  </a:lnTo>
                  <a:moveTo>
                    <a:pt x="315" y="0"/>
                  </a:moveTo>
                  <a:lnTo>
                    <a:pt x="316" y="0"/>
                  </a:lnTo>
                  <a:moveTo>
                    <a:pt x="319" y="0"/>
                  </a:moveTo>
                  <a:lnTo>
                    <a:pt x="320" y="0"/>
                  </a:lnTo>
                  <a:moveTo>
                    <a:pt x="323" y="0"/>
                  </a:moveTo>
                  <a:lnTo>
                    <a:pt x="324" y="0"/>
                  </a:lnTo>
                  <a:moveTo>
                    <a:pt x="327" y="0"/>
                  </a:moveTo>
                  <a:lnTo>
                    <a:pt x="328" y="0"/>
                  </a:lnTo>
                  <a:moveTo>
                    <a:pt x="331" y="0"/>
                  </a:moveTo>
                  <a:lnTo>
                    <a:pt x="332" y="0"/>
                  </a:lnTo>
                  <a:moveTo>
                    <a:pt x="335" y="0"/>
                  </a:moveTo>
                  <a:lnTo>
                    <a:pt x="336" y="0"/>
                  </a:lnTo>
                  <a:moveTo>
                    <a:pt x="339" y="0"/>
                  </a:moveTo>
                  <a:lnTo>
                    <a:pt x="340" y="0"/>
                  </a:lnTo>
                  <a:moveTo>
                    <a:pt x="343" y="0"/>
                  </a:moveTo>
                  <a:lnTo>
                    <a:pt x="344" y="0"/>
                  </a:lnTo>
                  <a:moveTo>
                    <a:pt x="347" y="0"/>
                  </a:moveTo>
                  <a:lnTo>
                    <a:pt x="348" y="0"/>
                  </a:lnTo>
                  <a:moveTo>
                    <a:pt x="351" y="0"/>
                  </a:moveTo>
                  <a:lnTo>
                    <a:pt x="352" y="0"/>
                  </a:lnTo>
                  <a:moveTo>
                    <a:pt x="355" y="0"/>
                  </a:moveTo>
                  <a:lnTo>
                    <a:pt x="356" y="0"/>
                  </a:lnTo>
                  <a:moveTo>
                    <a:pt x="359" y="0"/>
                  </a:moveTo>
                  <a:lnTo>
                    <a:pt x="360" y="0"/>
                  </a:lnTo>
                  <a:moveTo>
                    <a:pt x="363" y="0"/>
                  </a:moveTo>
                  <a:lnTo>
                    <a:pt x="364" y="0"/>
                  </a:lnTo>
                  <a:moveTo>
                    <a:pt x="367" y="0"/>
                  </a:moveTo>
                  <a:lnTo>
                    <a:pt x="368" y="0"/>
                  </a:lnTo>
                  <a:moveTo>
                    <a:pt x="371" y="0"/>
                  </a:moveTo>
                  <a:lnTo>
                    <a:pt x="372" y="0"/>
                  </a:lnTo>
                  <a:moveTo>
                    <a:pt x="375" y="0"/>
                  </a:moveTo>
                  <a:lnTo>
                    <a:pt x="376" y="0"/>
                  </a:lnTo>
                  <a:moveTo>
                    <a:pt x="379" y="0"/>
                  </a:moveTo>
                  <a:lnTo>
                    <a:pt x="380" y="0"/>
                  </a:lnTo>
                  <a:moveTo>
                    <a:pt x="383" y="0"/>
                  </a:moveTo>
                  <a:lnTo>
                    <a:pt x="384" y="0"/>
                  </a:lnTo>
                  <a:moveTo>
                    <a:pt x="387" y="0"/>
                  </a:moveTo>
                  <a:lnTo>
                    <a:pt x="388" y="0"/>
                  </a:lnTo>
                  <a:moveTo>
                    <a:pt x="391" y="0"/>
                  </a:moveTo>
                  <a:lnTo>
                    <a:pt x="392" y="0"/>
                  </a:lnTo>
                  <a:moveTo>
                    <a:pt x="395" y="0"/>
                  </a:moveTo>
                  <a:lnTo>
                    <a:pt x="396" y="0"/>
                  </a:lnTo>
                  <a:moveTo>
                    <a:pt x="399" y="0"/>
                  </a:moveTo>
                  <a:lnTo>
                    <a:pt x="400" y="0"/>
                  </a:lnTo>
                  <a:moveTo>
                    <a:pt x="403" y="0"/>
                  </a:moveTo>
                  <a:lnTo>
                    <a:pt x="404" y="0"/>
                  </a:lnTo>
                  <a:moveTo>
                    <a:pt x="407" y="0"/>
                  </a:moveTo>
                  <a:lnTo>
                    <a:pt x="408" y="0"/>
                  </a:lnTo>
                  <a:moveTo>
                    <a:pt x="411" y="0"/>
                  </a:moveTo>
                  <a:lnTo>
                    <a:pt x="412" y="0"/>
                  </a:lnTo>
                  <a:moveTo>
                    <a:pt x="415" y="0"/>
                  </a:moveTo>
                  <a:lnTo>
                    <a:pt x="416" y="0"/>
                  </a:lnTo>
                  <a:moveTo>
                    <a:pt x="419" y="0"/>
                  </a:moveTo>
                  <a:lnTo>
                    <a:pt x="420" y="0"/>
                  </a:lnTo>
                  <a:moveTo>
                    <a:pt x="423" y="0"/>
                  </a:moveTo>
                  <a:lnTo>
                    <a:pt x="424" y="0"/>
                  </a:lnTo>
                  <a:moveTo>
                    <a:pt x="427" y="0"/>
                  </a:moveTo>
                  <a:lnTo>
                    <a:pt x="428" y="0"/>
                  </a:lnTo>
                  <a:moveTo>
                    <a:pt x="431" y="0"/>
                  </a:moveTo>
                  <a:lnTo>
                    <a:pt x="432" y="0"/>
                  </a:lnTo>
                  <a:moveTo>
                    <a:pt x="435" y="0"/>
                  </a:moveTo>
                  <a:lnTo>
                    <a:pt x="436" y="0"/>
                  </a:lnTo>
                  <a:moveTo>
                    <a:pt x="439" y="0"/>
                  </a:moveTo>
                  <a:lnTo>
                    <a:pt x="440" y="0"/>
                  </a:lnTo>
                  <a:moveTo>
                    <a:pt x="443" y="0"/>
                  </a:moveTo>
                  <a:lnTo>
                    <a:pt x="444" y="0"/>
                  </a:lnTo>
                  <a:moveTo>
                    <a:pt x="447" y="0"/>
                  </a:moveTo>
                  <a:lnTo>
                    <a:pt x="448" y="0"/>
                  </a:lnTo>
                  <a:moveTo>
                    <a:pt x="451" y="0"/>
                  </a:moveTo>
                  <a:lnTo>
                    <a:pt x="452" y="0"/>
                  </a:lnTo>
                  <a:moveTo>
                    <a:pt x="455" y="0"/>
                  </a:moveTo>
                  <a:lnTo>
                    <a:pt x="456" y="0"/>
                  </a:lnTo>
                  <a:moveTo>
                    <a:pt x="459" y="0"/>
                  </a:moveTo>
                  <a:lnTo>
                    <a:pt x="460" y="0"/>
                  </a:lnTo>
                  <a:moveTo>
                    <a:pt x="463" y="0"/>
                  </a:moveTo>
                  <a:lnTo>
                    <a:pt x="464" y="0"/>
                  </a:lnTo>
                  <a:moveTo>
                    <a:pt x="467" y="0"/>
                  </a:moveTo>
                  <a:lnTo>
                    <a:pt x="468" y="0"/>
                  </a:lnTo>
                  <a:moveTo>
                    <a:pt x="471" y="0"/>
                  </a:moveTo>
                  <a:lnTo>
                    <a:pt x="472" y="0"/>
                  </a:lnTo>
                  <a:moveTo>
                    <a:pt x="475" y="0"/>
                  </a:moveTo>
                  <a:lnTo>
                    <a:pt x="476" y="0"/>
                  </a:lnTo>
                  <a:moveTo>
                    <a:pt x="479" y="0"/>
                  </a:moveTo>
                  <a:lnTo>
                    <a:pt x="480" y="0"/>
                  </a:lnTo>
                  <a:moveTo>
                    <a:pt x="483" y="0"/>
                  </a:moveTo>
                  <a:lnTo>
                    <a:pt x="484" y="0"/>
                  </a:lnTo>
                  <a:moveTo>
                    <a:pt x="487" y="0"/>
                  </a:moveTo>
                  <a:lnTo>
                    <a:pt x="488" y="0"/>
                  </a:lnTo>
                  <a:moveTo>
                    <a:pt x="491" y="0"/>
                  </a:moveTo>
                  <a:lnTo>
                    <a:pt x="492" y="0"/>
                  </a:lnTo>
                  <a:moveTo>
                    <a:pt x="495" y="0"/>
                  </a:moveTo>
                  <a:lnTo>
                    <a:pt x="496" y="0"/>
                  </a:lnTo>
                  <a:moveTo>
                    <a:pt x="499" y="0"/>
                  </a:moveTo>
                  <a:lnTo>
                    <a:pt x="500" y="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34"/>
            <p:cNvSpPr>
              <a:spLocks noEditPoints="1"/>
            </p:cNvSpPr>
            <p:nvPr/>
          </p:nvSpPr>
          <p:spPr bwMode="auto">
            <a:xfrm>
              <a:off x="3904" y="1143"/>
              <a:ext cx="0" cy="2370"/>
            </a:xfrm>
            <a:custGeom>
              <a:avLst/>
              <a:gdLst>
                <a:gd name="T0" fmla="*/ 422 h 429"/>
                <a:gd name="T1" fmla="*/ 414 h 429"/>
                <a:gd name="T2" fmla="*/ 406 h 429"/>
                <a:gd name="T3" fmla="*/ 398 h 429"/>
                <a:gd name="T4" fmla="*/ 390 h 429"/>
                <a:gd name="T5" fmla="*/ 382 h 429"/>
                <a:gd name="T6" fmla="*/ 374 h 429"/>
                <a:gd name="T7" fmla="*/ 366 h 429"/>
                <a:gd name="T8" fmla="*/ 358 h 429"/>
                <a:gd name="T9" fmla="*/ 350 h 429"/>
                <a:gd name="T10" fmla="*/ 342 h 429"/>
                <a:gd name="T11" fmla="*/ 334 h 429"/>
                <a:gd name="T12" fmla="*/ 326 h 429"/>
                <a:gd name="T13" fmla="*/ 318 h 429"/>
                <a:gd name="T14" fmla="*/ 310 h 429"/>
                <a:gd name="T15" fmla="*/ 302 h 429"/>
                <a:gd name="T16" fmla="*/ 294 h 429"/>
                <a:gd name="T17" fmla="*/ 286 h 429"/>
                <a:gd name="T18" fmla="*/ 278 h 429"/>
                <a:gd name="T19" fmla="*/ 270 h 429"/>
                <a:gd name="T20" fmla="*/ 262 h 429"/>
                <a:gd name="T21" fmla="*/ 254 h 429"/>
                <a:gd name="T22" fmla="*/ 246 h 429"/>
                <a:gd name="T23" fmla="*/ 238 h 429"/>
                <a:gd name="T24" fmla="*/ 230 h 429"/>
                <a:gd name="T25" fmla="*/ 222 h 429"/>
                <a:gd name="T26" fmla="*/ 214 h 429"/>
                <a:gd name="T27" fmla="*/ 206 h 429"/>
                <a:gd name="T28" fmla="*/ 198 h 429"/>
                <a:gd name="T29" fmla="*/ 190 h 429"/>
                <a:gd name="T30" fmla="*/ 182 h 429"/>
                <a:gd name="T31" fmla="*/ 174 h 429"/>
                <a:gd name="T32" fmla="*/ 166 h 429"/>
                <a:gd name="T33" fmla="*/ 158 h 429"/>
                <a:gd name="T34" fmla="*/ 150 h 429"/>
                <a:gd name="T35" fmla="*/ 142 h 429"/>
                <a:gd name="T36" fmla="*/ 134 h 429"/>
                <a:gd name="T37" fmla="*/ 126 h 429"/>
                <a:gd name="T38" fmla="*/ 118 h 429"/>
                <a:gd name="T39" fmla="*/ 110 h 429"/>
                <a:gd name="T40" fmla="*/ 102 h 429"/>
                <a:gd name="T41" fmla="*/ 94 h 429"/>
                <a:gd name="T42" fmla="*/ 86 h 429"/>
                <a:gd name="T43" fmla="*/ 78 h 429"/>
                <a:gd name="T44" fmla="*/ 70 h 429"/>
                <a:gd name="T45" fmla="*/ 62 h 429"/>
                <a:gd name="T46" fmla="*/ 54 h 429"/>
                <a:gd name="T47" fmla="*/ 46 h 429"/>
                <a:gd name="T48" fmla="*/ 38 h 429"/>
                <a:gd name="T49" fmla="*/ 30 h 429"/>
                <a:gd name="T50" fmla="*/ 22 h 429"/>
                <a:gd name="T51" fmla="*/ 14 h 429"/>
                <a:gd name="T52" fmla="*/ 6 h 42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  <a:cxn ang="0">
                  <a:pos x="0" y="T46"/>
                </a:cxn>
                <a:cxn ang="0">
                  <a:pos x="0" y="T47"/>
                </a:cxn>
                <a:cxn ang="0">
                  <a:pos x="0" y="T48"/>
                </a:cxn>
                <a:cxn ang="0">
                  <a:pos x="0" y="T49"/>
                </a:cxn>
                <a:cxn ang="0">
                  <a:pos x="0" y="T50"/>
                </a:cxn>
                <a:cxn ang="0">
                  <a:pos x="0" y="T51"/>
                </a:cxn>
                <a:cxn ang="0">
                  <a:pos x="0" y="T52"/>
                </a:cxn>
              </a:cxnLst>
              <a:rect l="0" t="0" r="r" b="b"/>
              <a:pathLst>
                <a:path h="429">
                  <a:moveTo>
                    <a:pt x="0" y="426"/>
                  </a:moveTo>
                  <a:lnTo>
                    <a:pt x="0" y="425"/>
                  </a:lnTo>
                  <a:moveTo>
                    <a:pt x="0" y="422"/>
                  </a:moveTo>
                  <a:lnTo>
                    <a:pt x="0" y="421"/>
                  </a:lnTo>
                  <a:moveTo>
                    <a:pt x="0" y="418"/>
                  </a:moveTo>
                  <a:lnTo>
                    <a:pt x="0" y="417"/>
                  </a:lnTo>
                  <a:moveTo>
                    <a:pt x="0" y="414"/>
                  </a:moveTo>
                  <a:lnTo>
                    <a:pt x="0" y="413"/>
                  </a:lnTo>
                  <a:moveTo>
                    <a:pt x="0" y="410"/>
                  </a:moveTo>
                  <a:lnTo>
                    <a:pt x="0" y="409"/>
                  </a:lnTo>
                  <a:moveTo>
                    <a:pt x="0" y="406"/>
                  </a:moveTo>
                  <a:lnTo>
                    <a:pt x="0" y="405"/>
                  </a:lnTo>
                  <a:moveTo>
                    <a:pt x="0" y="402"/>
                  </a:moveTo>
                  <a:lnTo>
                    <a:pt x="0" y="401"/>
                  </a:lnTo>
                  <a:moveTo>
                    <a:pt x="0" y="398"/>
                  </a:moveTo>
                  <a:lnTo>
                    <a:pt x="0" y="397"/>
                  </a:lnTo>
                  <a:moveTo>
                    <a:pt x="0" y="394"/>
                  </a:moveTo>
                  <a:lnTo>
                    <a:pt x="0" y="393"/>
                  </a:lnTo>
                  <a:moveTo>
                    <a:pt x="0" y="390"/>
                  </a:moveTo>
                  <a:lnTo>
                    <a:pt x="0" y="389"/>
                  </a:lnTo>
                  <a:moveTo>
                    <a:pt x="0" y="386"/>
                  </a:moveTo>
                  <a:lnTo>
                    <a:pt x="0" y="385"/>
                  </a:lnTo>
                  <a:moveTo>
                    <a:pt x="0" y="382"/>
                  </a:moveTo>
                  <a:lnTo>
                    <a:pt x="0" y="381"/>
                  </a:lnTo>
                  <a:moveTo>
                    <a:pt x="0" y="378"/>
                  </a:moveTo>
                  <a:lnTo>
                    <a:pt x="0" y="377"/>
                  </a:lnTo>
                  <a:moveTo>
                    <a:pt x="0" y="374"/>
                  </a:moveTo>
                  <a:lnTo>
                    <a:pt x="0" y="373"/>
                  </a:lnTo>
                  <a:moveTo>
                    <a:pt x="0" y="370"/>
                  </a:moveTo>
                  <a:lnTo>
                    <a:pt x="0" y="369"/>
                  </a:lnTo>
                  <a:moveTo>
                    <a:pt x="0" y="366"/>
                  </a:moveTo>
                  <a:lnTo>
                    <a:pt x="0" y="365"/>
                  </a:lnTo>
                  <a:moveTo>
                    <a:pt x="0" y="362"/>
                  </a:moveTo>
                  <a:lnTo>
                    <a:pt x="0" y="361"/>
                  </a:lnTo>
                  <a:moveTo>
                    <a:pt x="0" y="358"/>
                  </a:moveTo>
                  <a:lnTo>
                    <a:pt x="0" y="357"/>
                  </a:lnTo>
                  <a:moveTo>
                    <a:pt x="0" y="354"/>
                  </a:moveTo>
                  <a:lnTo>
                    <a:pt x="0" y="353"/>
                  </a:lnTo>
                  <a:moveTo>
                    <a:pt x="0" y="350"/>
                  </a:moveTo>
                  <a:lnTo>
                    <a:pt x="0" y="349"/>
                  </a:lnTo>
                  <a:moveTo>
                    <a:pt x="0" y="346"/>
                  </a:moveTo>
                  <a:lnTo>
                    <a:pt x="0" y="345"/>
                  </a:lnTo>
                  <a:moveTo>
                    <a:pt x="0" y="342"/>
                  </a:moveTo>
                  <a:lnTo>
                    <a:pt x="0" y="341"/>
                  </a:lnTo>
                  <a:moveTo>
                    <a:pt x="0" y="338"/>
                  </a:moveTo>
                  <a:lnTo>
                    <a:pt x="0" y="337"/>
                  </a:lnTo>
                  <a:moveTo>
                    <a:pt x="0" y="334"/>
                  </a:moveTo>
                  <a:lnTo>
                    <a:pt x="0" y="333"/>
                  </a:lnTo>
                  <a:moveTo>
                    <a:pt x="0" y="330"/>
                  </a:moveTo>
                  <a:lnTo>
                    <a:pt x="0" y="329"/>
                  </a:lnTo>
                  <a:moveTo>
                    <a:pt x="0" y="326"/>
                  </a:moveTo>
                  <a:lnTo>
                    <a:pt x="0" y="325"/>
                  </a:lnTo>
                  <a:moveTo>
                    <a:pt x="0" y="322"/>
                  </a:moveTo>
                  <a:lnTo>
                    <a:pt x="0" y="321"/>
                  </a:lnTo>
                  <a:moveTo>
                    <a:pt x="0" y="318"/>
                  </a:moveTo>
                  <a:lnTo>
                    <a:pt x="0" y="317"/>
                  </a:lnTo>
                  <a:moveTo>
                    <a:pt x="0" y="314"/>
                  </a:moveTo>
                  <a:lnTo>
                    <a:pt x="0" y="313"/>
                  </a:lnTo>
                  <a:moveTo>
                    <a:pt x="0" y="310"/>
                  </a:moveTo>
                  <a:lnTo>
                    <a:pt x="0" y="309"/>
                  </a:lnTo>
                  <a:moveTo>
                    <a:pt x="0" y="306"/>
                  </a:moveTo>
                  <a:lnTo>
                    <a:pt x="0" y="305"/>
                  </a:lnTo>
                  <a:moveTo>
                    <a:pt x="0" y="302"/>
                  </a:moveTo>
                  <a:lnTo>
                    <a:pt x="0" y="301"/>
                  </a:lnTo>
                  <a:moveTo>
                    <a:pt x="0" y="298"/>
                  </a:moveTo>
                  <a:lnTo>
                    <a:pt x="0" y="297"/>
                  </a:lnTo>
                  <a:moveTo>
                    <a:pt x="0" y="294"/>
                  </a:moveTo>
                  <a:lnTo>
                    <a:pt x="0" y="293"/>
                  </a:lnTo>
                  <a:moveTo>
                    <a:pt x="0" y="290"/>
                  </a:moveTo>
                  <a:lnTo>
                    <a:pt x="0" y="289"/>
                  </a:lnTo>
                  <a:moveTo>
                    <a:pt x="0" y="286"/>
                  </a:moveTo>
                  <a:lnTo>
                    <a:pt x="0" y="285"/>
                  </a:lnTo>
                  <a:moveTo>
                    <a:pt x="0" y="282"/>
                  </a:moveTo>
                  <a:lnTo>
                    <a:pt x="0" y="281"/>
                  </a:lnTo>
                  <a:moveTo>
                    <a:pt x="0" y="278"/>
                  </a:moveTo>
                  <a:lnTo>
                    <a:pt x="0" y="277"/>
                  </a:lnTo>
                  <a:moveTo>
                    <a:pt x="0" y="274"/>
                  </a:moveTo>
                  <a:lnTo>
                    <a:pt x="0" y="273"/>
                  </a:lnTo>
                  <a:moveTo>
                    <a:pt x="0" y="270"/>
                  </a:moveTo>
                  <a:lnTo>
                    <a:pt x="0" y="269"/>
                  </a:lnTo>
                  <a:moveTo>
                    <a:pt x="0" y="266"/>
                  </a:moveTo>
                  <a:lnTo>
                    <a:pt x="0" y="265"/>
                  </a:lnTo>
                  <a:moveTo>
                    <a:pt x="0" y="262"/>
                  </a:moveTo>
                  <a:lnTo>
                    <a:pt x="0" y="261"/>
                  </a:lnTo>
                  <a:moveTo>
                    <a:pt x="0" y="258"/>
                  </a:moveTo>
                  <a:lnTo>
                    <a:pt x="0" y="257"/>
                  </a:lnTo>
                  <a:moveTo>
                    <a:pt x="0" y="254"/>
                  </a:moveTo>
                  <a:lnTo>
                    <a:pt x="0" y="253"/>
                  </a:lnTo>
                  <a:moveTo>
                    <a:pt x="0" y="250"/>
                  </a:moveTo>
                  <a:lnTo>
                    <a:pt x="0" y="249"/>
                  </a:lnTo>
                  <a:moveTo>
                    <a:pt x="0" y="246"/>
                  </a:moveTo>
                  <a:lnTo>
                    <a:pt x="0" y="245"/>
                  </a:lnTo>
                  <a:moveTo>
                    <a:pt x="0" y="242"/>
                  </a:moveTo>
                  <a:lnTo>
                    <a:pt x="0" y="241"/>
                  </a:lnTo>
                  <a:moveTo>
                    <a:pt x="0" y="238"/>
                  </a:moveTo>
                  <a:lnTo>
                    <a:pt x="0" y="237"/>
                  </a:lnTo>
                  <a:moveTo>
                    <a:pt x="0" y="234"/>
                  </a:moveTo>
                  <a:lnTo>
                    <a:pt x="0" y="233"/>
                  </a:lnTo>
                  <a:moveTo>
                    <a:pt x="0" y="230"/>
                  </a:moveTo>
                  <a:lnTo>
                    <a:pt x="0" y="229"/>
                  </a:lnTo>
                  <a:moveTo>
                    <a:pt x="0" y="226"/>
                  </a:moveTo>
                  <a:lnTo>
                    <a:pt x="0" y="225"/>
                  </a:lnTo>
                  <a:moveTo>
                    <a:pt x="0" y="222"/>
                  </a:moveTo>
                  <a:lnTo>
                    <a:pt x="0" y="221"/>
                  </a:lnTo>
                  <a:moveTo>
                    <a:pt x="0" y="218"/>
                  </a:moveTo>
                  <a:lnTo>
                    <a:pt x="0" y="217"/>
                  </a:lnTo>
                  <a:moveTo>
                    <a:pt x="0" y="214"/>
                  </a:moveTo>
                  <a:lnTo>
                    <a:pt x="0" y="213"/>
                  </a:lnTo>
                  <a:moveTo>
                    <a:pt x="0" y="210"/>
                  </a:moveTo>
                  <a:lnTo>
                    <a:pt x="0" y="209"/>
                  </a:lnTo>
                  <a:moveTo>
                    <a:pt x="0" y="206"/>
                  </a:moveTo>
                  <a:lnTo>
                    <a:pt x="0" y="205"/>
                  </a:lnTo>
                  <a:moveTo>
                    <a:pt x="0" y="202"/>
                  </a:moveTo>
                  <a:lnTo>
                    <a:pt x="0" y="201"/>
                  </a:lnTo>
                  <a:moveTo>
                    <a:pt x="0" y="198"/>
                  </a:moveTo>
                  <a:lnTo>
                    <a:pt x="0" y="197"/>
                  </a:lnTo>
                  <a:moveTo>
                    <a:pt x="0" y="194"/>
                  </a:moveTo>
                  <a:lnTo>
                    <a:pt x="0" y="193"/>
                  </a:lnTo>
                  <a:moveTo>
                    <a:pt x="0" y="190"/>
                  </a:moveTo>
                  <a:lnTo>
                    <a:pt x="0" y="189"/>
                  </a:lnTo>
                  <a:moveTo>
                    <a:pt x="0" y="186"/>
                  </a:moveTo>
                  <a:lnTo>
                    <a:pt x="0" y="185"/>
                  </a:lnTo>
                  <a:moveTo>
                    <a:pt x="0" y="182"/>
                  </a:moveTo>
                  <a:lnTo>
                    <a:pt x="0" y="181"/>
                  </a:lnTo>
                  <a:moveTo>
                    <a:pt x="0" y="178"/>
                  </a:moveTo>
                  <a:lnTo>
                    <a:pt x="0" y="177"/>
                  </a:lnTo>
                  <a:moveTo>
                    <a:pt x="0" y="174"/>
                  </a:moveTo>
                  <a:lnTo>
                    <a:pt x="0" y="173"/>
                  </a:lnTo>
                  <a:moveTo>
                    <a:pt x="0" y="170"/>
                  </a:moveTo>
                  <a:lnTo>
                    <a:pt x="0" y="169"/>
                  </a:lnTo>
                  <a:moveTo>
                    <a:pt x="0" y="166"/>
                  </a:moveTo>
                  <a:lnTo>
                    <a:pt x="0" y="165"/>
                  </a:lnTo>
                  <a:moveTo>
                    <a:pt x="0" y="162"/>
                  </a:moveTo>
                  <a:lnTo>
                    <a:pt x="0" y="161"/>
                  </a:lnTo>
                  <a:moveTo>
                    <a:pt x="0" y="158"/>
                  </a:moveTo>
                  <a:lnTo>
                    <a:pt x="0" y="157"/>
                  </a:lnTo>
                  <a:moveTo>
                    <a:pt x="0" y="154"/>
                  </a:moveTo>
                  <a:lnTo>
                    <a:pt x="0" y="153"/>
                  </a:lnTo>
                  <a:moveTo>
                    <a:pt x="0" y="150"/>
                  </a:moveTo>
                  <a:lnTo>
                    <a:pt x="0" y="149"/>
                  </a:lnTo>
                  <a:moveTo>
                    <a:pt x="0" y="146"/>
                  </a:moveTo>
                  <a:lnTo>
                    <a:pt x="0" y="145"/>
                  </a:lnTo>
                  <a:moveTo>
                    <a:pt x="0" y="142"/>
                  </a:moveTo>
                  <a:lnTo>
                    <a:pt x="0" y="141"/>
                  </a:lnTo>
                  <a:moveTo>
                    <a:pt x="0" y="138"/>
                  </a:moveTo>
                  <a:lnTo>
                    <a:pt x="0" y="137"/>
                  </a:lnTo>
                  <a:moveTo>
                    <a:pt x="0" y="134"/>
                  </a:moveTo>
                  <a:lnTo>
                    <a:pt x="0" y="133"/>
                  </a:lnTo>
                  <a:moveTo>
                    <a:pt x="0" y="130"/>
                  </a:moveTo>
                  <a:lnTo>
                    <a:pt x="0" y="129"/>
                  </a:lnTo>
                  <a:moveTo>
                    <a:pt x="0" y="126"/>
                  </a:moveTo>
                  <a:lnTo>
                    <a:pt x="0" y="125"/>
                  </a:lnTo>
                  <a:moveTo>
                    <a:pt x="0" y="122"/>
                  </a:moveTo>
                  <a:lnTo>
                    <a:pt x="0" y="121"/>
                  </a:lnTo>
                  <a:moveTo>
                    <a:pt x="0" y="118"/>
                  </a:moveTo>
                  <a:lnTo>
                    <a:pt x="0" y="117"/>
                  </a:lnTo>
                  <a:moveTo>
                    <a:pt x="0" y="114"/>
                  </a:moveTo>
                  <a:lnTo>
                    <a:pt x="0" y="113"/>
                  </a:lnTo>
                  <a:moveTo>
                    <a:pt x="0" y="110"/>
                  </a:moveTo>
                  <a:lnTo>
                    <a:pt x="0" y="109"/>
                  </a:lnTo>
                  <a:moveTo>
                    <a:pt x="0" y="106"/>
                  </a:moveTo>
                  <a:lnTo>
                    <a:pt x="0" y="105"/>
                  </a:lnTo>
                  <a:moveTo>
                    <a:pt x="0" y="102"/>
                  </a:moveTo>
                  <a:lnTo>
                    <a:pt x="0" y="101"/>
                  </a:lnTo>
                  <a:moveTo>
                    <a:pt x="0" y="98"/>
                  </a:moveTo>
                  <a:lnTo>
                    <a:pt x="0" y="97"/>
                  </a:lnTo>
                  <a:moveTo>
                    <a:pt x="0" y="94"/>
                  </a:moveTo>
                  <a:lnTo>
                    <a:pt x="0" y="93"/>
                  </a:lnTo>
                  <a:moveTo>
                    <a:pt x="0" y="90"/>
                  </a:moveTo>
                  <a:lnTo>
                    <a:pt x="0" y="89"/>
                  </a:lnTo>
                  <a:moveTo>
                    <a:pt x="0" y="86"/>
                  </a:moveTo>
                  <a:lnTo>
                    <a:pt x="0" y="85"/>
                  </a:lnTo>
                  <a:moveTo>
                    <a:pt x="0" y="82"/>
                  </a:moveTo>
                  <a:lnTo>
                    <a:pt x="0" y="81"/>
                  </a:lnTo>
                  <a:moveTo>
                    <a:pt x="0" y="78"/>
                  </a:moveTo>
                  <a:lnTo>
                    <a:pt x="0" y="77"/>
                  </a:lnTo>
                  <a:moveTo>
                    <a:pt x="0" y="74"/>
                  </a:moveTo>
                  <a:lnTo>
                    <a:pt x="0" y="73"/>
                  </a:lnTo>
                  <a:moveTo>
                    <a:pt x="0" y="70"/>
                  </a:moveTo>
                  <a:lnTo>
                    <a:pt x="0" y="69"/>
                  </a:lnTo>
                  <a:moveTo>
                    <a:pt x="0" y="66"/>
                  </a:moveTo>
                  <a:lnTo>
                    <a:pt x="0" y="65"/>
                  </a:lnTo>
                  <a:moveTo>
                    <a:pt x="0" y="62"/>
                  </a:moveTo>
                  <a:lnTo>
                    <a:pt x="0" y="61"/>
                  </a:lnTo>
                  <a:moveTo>
                    <a:pt x="0" y="58"/>
                  </a:moveTo>
                  <a:lnTo>
                    <a:pt x="0" y="57"/>
                  </a:lnTo>
                  <a:moveTo>
                    <a:pt x="0" y="54"/>
                  </a:moveTo>
                  <a:lnTo>
                    <a:pt x="0" y="53"/>
                  </a:lnTo>
                  <a:moveTo>
                    <a:pt x="0" y="50"/>
                  </a:moveTo>
                  <a:lnTo>
                    <a:pt x="0" y="49"/>
                  </a:lnTo>
                  <a:moveTo>
                    <a:pt x="0" y="46"/>
                  </a:moveTo>
                  <a:lnTo>
                    <a:pt x="0" y="45"/>
                  </a:lnTo>
                  <a:moveTo>
                    <a:pt x="0" y="42"/>
                  </a:moveTo>
                  <a:lnTo>
                    <a:pt x="0" y="41"/>
                  </a:lnTo>
                  <a:moveTo>
                    <a:pt x="0" y="38"/>
                  </a:moveTo>
                  <a:lnTo>
                    <a:pt x="0" y="37"/>
                  </a:lnTo>
                  <a:moveTo>
                    <a:pt x="0" y="34"/>
                  </a:moveTo>
                  <a:lnTo>
                    <a:pt x="0" y="33"/>
                  </a:lnTo>
                  <a:moveTo>
                    <a:pt x="0" y="30"/>
                  </a:moveTo>
                  <a:lnTo>
                    <a:pt x="0" y="29"/>
                  </a:lnTo>
                  <a:moveTo>
                    <a:pt x="0" y="26"/>
                  </a:moveTo>
                  <a:lnTo>
                    <a:pt x="0" y="25"/>
                  </a:lnTo>
                  <a:moveTo>
                    <a:pt x="0" y="22"/>
                  </a:moveTo>
                  <a:lnTo>
                    <a:pt x="0" y="21"/>
                  </a:lnTo>
                  <a:moveTo>
                    <a:pt x="0" y="18"/>
                  </a:moveTo>
                  <a:lnTo>
                    <a:pt x="0" y="17"/>
                  </a:lnTo>
                  <a:moveTo>
                    <a:pt x="0" y="14"/>
                  </a:moveTo>
                  <a:lnTo>
                    <a:pt x="0" y="13"/>
                  </a:lnTo>
                  <a:moveTo>
                    <a:pt x="0" y="10"/>
                  </a:moveTo>
                  <a:lnTo>
                    <a:pt x="0" y="9"/>
                  </a:lnTo>
                  <a:moveTo>
                    <a:pt x="0" y="6"/>
                  </a:moveTo>
                  <a:lnTo>
                    <a:pt x="0" y="5"/>
                  </a:lnTo>
                  <a:moveTo>
                    <a:pt x="0" y="2"/>
                  </a:moveTo>
                  <a:lnTo>
                    <a:pt x="0" y="1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982" y="1812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Cal.vul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3750" y="1884"/>
              <a:ext cx="5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Emp.nig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3438" y="1906"/>
              <a:ext cx="4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Led.pal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3438" y="2061"/>
              <a:ext cx="52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Vac.myr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3802" y="1917"/>
              <a:ext cx="4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Vac.vit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3971" y="1801"/>
              <a:ext cx="42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Pin.syl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3448" y="2215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Des.fle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3482" y="1453"/>
              <a:ext cx="50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Bet.pub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3736" y="1784"/>
              <a:ext cx="4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Vac.uli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3788" y="1724"/>
              <a:ext cx="54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Dip.mon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3661" y="2254"/>
              <a:ext cx="4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Dic.sp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3628" y="1873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Dic.fus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3755" y="1939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Dic.pol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3382" y="2718"/>
              <a:ext cx="4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Hyl.spl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697" y="2077"/>
              <a:ext cx="4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Ple.sch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3808" y="1873"/>
              <a:ext cx="3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Pol.pil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3606" y="1994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Pol.jun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3521" y="1840"/>
              <a:ext cx="5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Pol.com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3852" y="1967"/>
              <a:ext cx="50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Poh.nut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3686" y="1746"/>
              <a:ext cx="34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Pti.cil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3551" y="1442"/>
              <a:ext cx="4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Bar.lyc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833" y="1807"/>
              <a:ext cx="4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Cla.arb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3877" y="1829"/>
              <a:ext cx="4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Cla.ran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4095" y="1807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Cla.ste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3816" y="1911"/>
              <a:ext cx="49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Cla.unc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3858" y="1818"/>
              <a:ext cx="48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Cla.coc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3736" y="1961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Cla.cor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3789" y="1867"/>
              <a:ext cx="4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Cla.gra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3791" y="1807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Cla.fim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3824" y="1840"/>
              <a:ext cx="4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Cla.cri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3960" y="1845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Cla.chl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3625" y="1784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Cla.bot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67"/>
            <p:cNvSpPr>
              <a:spLocks noChangeArrowheads="1"/>
            </p:cNvSpPr>
            <p:nvPr/>
          </p:nvSpPr>
          <p:spPr bwMode="auto">
            <a:xfrm>
              <a:off x="3556" y="1707"/>
              <a:ext cx="54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Cla.ama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4155" y="1856"/>
              <a:ext cx="4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Cla.sp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3949" y="1928"/>
              <a:ext cx="42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Cet.eri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3954" y="1773"/>
              <a:ext cx="4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Cet.isl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Rectangle 71"/>
            <p:cNvSpPr>
              <a:spLocks noChangeArrowheads="1"/>
            </p:cNvSpPr>
            <p:nvPr/>
          </p:nvSpPr>
          <p:spPr bwMode="auto">
            <a:xfrm>
              <a:off x="4531" y="2033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Cet.niv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3480" y="2061"/>
              <a:ext cx="50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Nep.arc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3713" y="1779"/>
              <a:ext cx="4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Ste.sp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3744" y="2188"/>
              <a:ext cx="49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Pel.aph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Rectangle 75"/>
            <p:cNvSpPr>
              <a:spLocks noChangeArrowheads="1"/>
            </p:cNvSpPr>
            <p:nvPr/>
          </p:nvSpPr>
          <p:spPr bwMode="auto">
            <a:xfrm>
              <a:off x="3443" y="1525"/>
              <a:ext cx="3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Ich.eri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4437" y="2110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Cla.cer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Rectangle 77"/>
            <p:cNvSpPr>
              <a:spLocks noChangeArrowheads="1"/>
            </p:cNvSpPr>
            <p:nvPr/>
          </p:nvSpPr>
          <p:spPr bwMode="auto">
            <a:xfrm>
              <a:off x="3714" y="1911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Cla.def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Rectangle 78"/>
            <p:cNvSpPr>
              <a:spLocks noChangeArrowheads="1"/>
            </p:cNvSpPr>
            <p:nvPr/>
          </p:nvSpPr>
          <p:spPr bwMode="auto">
            <a:xfrm>
              <a:off x="4247" y="2000"/>
              <a:ext cx="49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Cla.phy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3789" y="1453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18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Rectangle 80"/>
            <p:cNvSpPr>
              <a:spLocks noChangeArrowheads="1"/>
            </p:cNvSpPr>
            <p:nvPr/>
          </p:nvSpPr>
          <p:spPr bwMode="auto">
            <a:xfrm>
              <a:off x="3849" y="1867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Rectangle 81"/>
            <p:cNvSpPr>
              <a:spLocks noChangeArrowheads="1"/>
            </p:cNvSpPr>
            <p:nvPr/>
          </p:nvSpPr>
          <p:spPr bwMode="auto">
            <a:xfrm>
              <a:off x="3882" y="2271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24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Rectangle 82"/>
            <p:cNvSpPr>
              <a:spLocks noChangeArrowheads="1"/>
            </p:cNvSpPr>
            <p:nvPr/>
          </p:nvSpPr>
          <p:spPr bwMode="auto">
            <a:xfrm>
              <a:off x="3170" y="2790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27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3744" y="204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23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84"/>
            <p:cNvSpPr>
              <a:spLocks noChangeArrowheads="1"/>
            </p:cNvSpPr>
            <p:nvPr/>
          </p:nvSpPr>
          <p:spPr bwMode="auto">
            <a:xfrm>
              <a:off x="3645" y="1856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19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85"/>
            <p:cNvSpPr>
              <a:spLocks noChangeArrowheads="1"/>
            </p:cNvSpPr>
            <p:nvPr/>
          </p:nvSpPr>
          <p:spPr bwMode="auto">
            <a:xfrm>
              <a:off x="3551" y="193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3656" y="162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16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87"/>
            <p:cNvSpPr>
              <a:spLocks noChangeArrowheads="1"/>
            </p:cNvSpPr>
            <p:nvPr/>
          </p:nvSpPr>
          <p:spPr bwMode="auto">
            <a:xfrm>
              <a:off x="3087" y="3403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28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4059" y="1641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13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3932" y="1768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14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90"/>
            <p:cNvSpPr>
              <a:spLocks noChangeArrowheads="1"/>
            </p:cNvSpPr>
            <p:nvPr/>
          </p:nvSpPr>
          <p:spPr bwMode="auto">
            <a:xfrm>
              <a:off x="3711" y="2409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Rectangle 91"/>
            <p:cNvSpPr>
              <a:spLocks noChangeArrowheads="1"/>
            </p:cNvSpPr>
            <p:nvPr/>
          </p:nvSpPr>
          <p:spPr bwMode="auto">
            <a:xfrm>
              <a:off x="3551" y="2392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25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Rectangle 92"/>
            <p:cNvSpPr>
              <a:spLocks noChangeArrowheads="1"/>
            </p:cNvSpPr>
            <p:nvPr/>
          </p:nvSpPr>
          <p:spPr bwMode="auto">
            <a:xfrm>
              <a:off x="3802" y="15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Rectangle 93"/>
            <p:cNvSpPr>
              <a:spLocks noChangeArrowheads="1"/>
            </p:cNvSpPr>
            <p:nvPr/>
          </p:nvSpPr>
          <p:spPr bwMode="auto">
            <a:xfrm>
              <a:off x="3620" y="1326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Rectangle 94"/>
            <p:cNvSpPr>
              <a:spLocks noChangeArrowheads="1"/>
            </p:cNvSpPr>
            <p:nvPr/>
          </p:nvSpPr>
          <p:spPr bwMode="auto">
            <a:xfrm>
              <a:off x="4178" y="176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Rectangle 95"/>
            <p:cNvSpPr>
              <a:spLocks noChangeArrowheads="1"/>
            </p:cNvSpPr>
            <p:nvPr/>
          </p:nvSpPr>
          <p:spPr bwMode="auto">
            <a:xfrm>
              <a:off x="3890" y="1541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Rectangle 96"/>
            <p:cNvSpPr>
              <a:spLocks noChangeArrowheads="1"/>
            </p:cNvSpPr>
            <p:nvPr/>
          </p:nvSpPr>
          <p:spPr bwMode="auto">
            <a:xfrm>
              <a:off x="5244" y="2226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Rectangle 97"/>
            <p:cNvSpPr>
              <a:spLocks noChangeArrowheads="1"/>
            </p:cNvSpPr>
            <p:nvPr/>
          </p:nvSpPr>
          <p:spPr bwMode="auto">
            <a:xfrm>
              <a:off x="5001" y="221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Rectangle 98"/>
            <p:cNvSpPr>
              <a:spLocks noChangeArrowheads="1"/>
            </p:cNvSpPr>
            <p:nvPr/>
          </p:nvSpPr>
          <p:spPr bwMode="auto">
            <a:xfrm>
              <a:off x="4586" y="1856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Rectangle 99"/>
            <p:cNvSpPr>
              <a:spLocks noChangeArrowheads="1"/>
            </p:cNvSpPr>
            <p:nvPr/>
          </p:nvSpPr>
          <p:spPr bwMode="auto">
            <a:xfrm>
              <a:off x="4159" y="1757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Rectangle 100"/>
            <p:cNvSpPr>
              <a:spLocks noChangeArrowheads="1"/>
            </p:cNvSpPr>
            <p:nvPr/>
          </p:nvSpPr>
          <p:spPr bwMode="auto">
            <a:xfrm>
              <a:off x="4463" y="188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Rectangle 101"/>
            <p:cNvSpPr>
              <a:spLocks noChangeArrowheads="1"/>
            </p:cNvSpPr>
            <p:nvPr/>
          </p:nvSpPr>
          <p:spPr bwMode="auto">
            <a:xfrm>
              <a:off x="4170" y="2005"/>
              <a:ext cx="15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Rectangle 102"/>
            <p:cNvSpPr>
              <a:spLocks noChangeArrowheads="1"/>
            </p:cNvSpPr>
            <p:nvPr/>
          </p:nvSpPr>
          <p:spPr bwMode="auto">
            <a:xfrm>
              <a:off x="3396" y="1199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Line 103"/>
            <p:cNvSpPr>
              <a:spLocks noChangeShapeType="1"/>
            </p:cNvSpPr>
            <p:nvPr/>
          </p:nvSpPr>
          <p:spPr bwMode="auto">
            <a:xfrm flipH="1" flipV="1">
              <a:off x="3263" y="1895"/>
              <a:ext cx="641" cy="33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104"/>
            <p:cNvSpPr>
              <a:spLocks/>
            </p:cNvSpPr>
            <p:nvPr/>
          </p:nvSpPr>
          <p:spPr bwMode="auto">
            <a:xfrm>
              <a:off x="3263" y="1878"/>
              <a:ext cx="34" cy="33"/>
            </a:xfrm>
            <a:custGeom>
              <a:avLst/>
              <a:gdLst>
                <a:gd name="T0" fmla="*/ 6 w 6"/>
                <a:gd name="T1" fmla="*/ 0 h 6"/>
                <a:gd name="T2" fmla="*/ 0 w 6"/>
                <a:gd name="T3" fmla="*/ 3 h 6"/>
                <a:gd name="T4" fmla="*/ 5 w 6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0" y="3"/>
                  </a:lnTo>
                  <a:lnTo>
                    <a:pt x="5" y="6"/>
                  </a:lnTo>
                </a:path>
              </a:pathLst>
            </a:cu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Line 105"/>
            <p:cNvSpPr>
              <a:spLocks noChangeShapeType="1"/>
            </p:cNvSpPr>
            <p:nvPr/>
          </p:nvSpPr>
          <p:spPr bwMode="auto">
            <a:xfrm>
              <a:off x="3904" y="1928"/>
              <a:ext cx="354" cy="1193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106"/>
            <p:cNvSpPr>
              <a:spLocks/>
            </p:cNvSpPr>
            <p:nvPr/>
          </p:nvSpPr>
          <p:spPr bwMode="auto">
            <a:xfrm>
              <a:off x="4236" y="3088"/>
              <a:ext cx="33" cy="33"/>
            </a:xfrm>
            <a:custGeom>
              <a:avLst/>
              <a:gdLst>
                <a:gd name="T0" fmla="*/ 0 w 6"/>
                <a:gd name="T1" fmla="*/ 2 h 6"/>
                <a:gd name="T2" fmla="*/ 4 w 6"/>
                <a:gd name="T3" fmla="*/ 6 h 6"/>
                <a:gd name="T4" fmla="*/ 6 w 6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0" y="2"/>
                  </a:moveTo>
                  <a:lnTo>
                    <a:pt x="4" y="6"/>
                  </a:lnTo>
                  <a:lnTo>
                    <a:pt x="6" y="0"/>
                  </a:lnTo>
                </a:path>
              </a:pathLst>
            </a:cu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Line 107"/>
            <p:cNvSpPr>
              <a:spLocks noChangeShapeType="1"/>
            </p:cNvSpPr>
            <p:nvPr/>
          </p:nvSpPr>
          <p:spPr bwMode="auto">
            <a:xfrm flipV="1">
              <a:off x="3904" y="1889"/>
              <a:ext cx="1155" cy="39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108"/>
            <p:cNvSpPr>
              <a:spLocks/>
            </p:cNvSpPr>
            <p:nvPr/>
          </p:nvSpPr>
          <p:spPr bwMode="auto">
            <a:xfrm>
              <a:off x="5031" y="1873"/>
              <a:ext cx="28" cy="33"/>
            </a:xfrm>
            <a:custGeom>
              <a:avLst/>
              <a:gdLst>
                <a:gd name="T0" fmla="*/ 0 w 5"/>
                <a:gd name="T1" fmla="*/ 6 h 6"/>
                <a:gd name="T2" fmla="*/ 5 w 5"/>
                <a:gd name="T3" fmla="*/ 3 h 6"/>
                <a:gd name="T4" fmla="*/ 0 w 5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0" y="6"/>
                  </a:moveTo>
                  <a:lnTo>
                    <a:pt x="5" y="3"/>
                  </a:lnTo>
                  <a:lnTo>
                    <a:pt x="0" y="0"/>
                  </a:lnTo>
                </a:path>
              </a:pathLst>
            </a:cu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Rectangle 109"/>
            <p:cNvSpPr>
              <a:spLocks noChangeArrowheads="1"/>
            </p:cNvSpPr>
            <p:nvPr/>
          </p:nvSpPr>
          <p:spPr bwMode="auto">
            <a:xfrm>
              <a:off x="3145" y="1840"/>
              <a:ext cx="10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Rectangle 110"/>
            <p:cNvSpPr>
              <a:spLocks noChangeArrowheads="1"/>
            </p:cNvSpPr>
            <p:nvPr/>
          </p:nvSpPr>
          <p:spPr bwMode="auto">
            <a:xfrm>
              <a:off x="4219" y="3138"/>
              <a:ext cx="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P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/>
          </p:nvSpPr>
          <p:spPr bwMode="auto">
            <a:xfrm>
              <a:off x="5057" y="1840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Al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Line 112"/>
            <p:cNvSpPr>
              <a:spLocks noChangeShapeType="1"/>
            </p:cNvSpPr>
            <p:nvPr/>
          </p:nvSpPr>
          <p:spPr bwMode="auto">
            <a:xfrm>
              <a:off x="2821" y="1143"/>
              <a:ext cx="2343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Line 113"/>
            <p:cNvSpPr>
              <a:spLocks noChangeShapeType="1"/>
            </p:cNvSpPr>
            <p:nvPr/>
          </p:nvSpPr>
          <p:spPr bwMode="auto">
            <a:xfrm flipV="1">
              <a:off x="3904" y="1077"/>
              <a:ext cx="0" cy="66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Line 114"/>
            <p:cNvSpPr>
              <a:spLocks noChangeShapeType="1"/>
            </p:cNvSpPr>
            <p:nvPr/>
          </p:nvSpPr>
          <p:spPr bwMode="auto">
            <a:xfrm flipV="1">
              <a:off x="5164" y="1077"/>
              <a:ext cx="0" cy="66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Line 115"/>
            <p:cNvSpPr>
              <a:spLocks noChangeShapeType="1"/>
            </p:cNvSpPr>
            <p:nvPr/>
          </p:nvSpPr>
          <p:spPr bwMode="auto">
            <a:xfrm flipV="1">
              <a:off x="5600" y="1143"/>
              <a:ext cx="0" cy="2044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Line 116"/>
            <p:cNvSpPr>
              <a:spLocks noChangeShapeType="1"/>
            </p:cNvSpPr>
            <p:nvPr/>
          </p:nvSpPr>
          <p:spPr bwMode="auto">
            <a:xfrm>
              <a:off x="5600" y="3187"/>
              <a:ext cx="67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Line 117"/>
            <p:cNvSpPr>
              <a:spLocks noChangeShapeType="1"/>
            </p:cNvSpPr>
            <p:nvPr/>
          </p:nvSpPr>
          <p:spPr bwMode="auto">
            <a:xfrm>
              <a:off x="5600" y="1928"/>
              <a:ext cx="67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Rectangle 118"/>
            <p:cNvSpPr>
              <a:spLocks noChangeArrowheads="1"/>
            </p:cNvSpPr>
            <p:nvPr/>
          </p:nvSpPr>
          <p:spPr bwMode="auto">
            <a:xfrm rot="16200000">
              <a:off x="5751" y="3098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119"/>
            <p:cNvSpPr>
              <a:spLocks noChangeArrowheads="1"/>
            </p:cNvSpPr>
            <p:nvPr/>
          </p:nvSpPr>
          <p:spPr bwMode="auto">
            <a:xfrm rot="16200000">
              <a:off x="5777" y="1839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201662" y="1492919"/>
            <a:ext cx="539846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Species locations </a:t>
            </a:r>
            <a:r>
              <a:rPr lang="en-US" sz="2400" dirty="0" smtClean="0"/>
              <a:t>show </a:t>
            </a:r>
            <a:r>
              <a:rPr lang="en-US" sz="2400" b="1" dirty="0" smtClean="0"/>
              <a:t>distributional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b="1" dirty="0" smtClean="0"/>
              <a:t>similarity</a:t>
            </a:r>
            <a:r>
              <a:rPr lang="en-US" sz="2400" dirty="0" smtClean="0"/>
              <a:t> to each other.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Species </a:t>
            </a:r>
            <a:r>
              <a:rPr lang="en-US" sz="2400" dirty="0" smtClean="0"/>
              <a:t>are usually </a:t>
            </a:r>
            <a:r>
              <a:rPr lang="en-US" sz="2400" b="1" dirty="0" smtClean="0"/>
              <a:t>most abundant</a:t>
            </a:r>
            <a:r>
              <a:rPr lang="en-US" sz="2400" dirty="0" smtClean="0"/>
              <a:t> in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b="1" dirty="0" smtClean="0"/>
              <a:t>sites</a:t>
            </a:r>
            <a:r>
              <a:rPr lang="en-US" sz="2400" dirty="0" smtClean="0"/>
              <a:t> that are located </a:t>
            </a:r>
            <a:r>
              <a:rPr lang="en-US" sz="2400" b="1" dirty="0" smtClean="0"/>
              <a:t>near </a:t>
            </a:r>
            <a:r>
              <a:rPr lang="en-US" sz="2400" dirty="0" smtClean="0"/>
              <a:t>them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in ordination space.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162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31253" y="1423684"/>
            <a:ext cx="9764693" cy="5035624"/>
            <a:chOff x="1485899" y="1817228"/>
            <a:chExt cx="9764693" cy="5035624"/>
          </a:xfrm>
        </p:grpSpPr>
        <p:sp>
          <p:nvSpPr>
            <p:cNvPr id="3" name="TextBox 2"/>
            <p:cNvSpPr txBox="1"/>
            <p:nvPr/>
          </p:nvSpPr>
          <p:spPr>
            <a:xfrm>
              <a:off x="1514475" y="2628900"/>
              <a:ext cx="97361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y = x1 + x2 + … x                                             Regression, ANOVA </a:t>
              </a:r>
              <a:endParaRPr lang="en-US" sz="24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85899" y="3571875"/>
              <a:ext cx="9081787" cy="2677656"/>
            </a:xfrm>
            <a:prstGeom prst="rect">
              <a:avLst/>
            </a:prstGeom>
            <a:noFill/>
            <a:ln w="34925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y1 + y2 +  … yi = </a:t>
              </a:r>
              <a:r>
                <a:rPr lang="en-US" sz="2400" dirty="0" smtClean="0"/>
                <a:t>x                                         Multivariate ANOVA , MANTEL </a:t>
              </a:r>
            </a:p>
            <a:p>
              <a:r>
                <a:rPr lang="en-US" sz="2400" dirty="0" smtClean="0"/>
                <a:t>                                                                         Discriminant Analysis, CART</a:t>
              </a:r>
              <a:endParaRPr lang="en-US" sz="2400" dirty="0"/>
            </a:p>
            <a:p>
              <a:endParaRPr lang="en-US" sz="2400" dirty="0" smtClean="0"/>
            </a:p>
            <a:p>
              <a:r>
                <a:rPr lang="en-US" sz="2400" dirty="0" smtClean="0"/>
                <a:t>y1 + y2 +  … yi = </a:t>
              </a:r>
              <a:r>
                <a:rPr lang="en-US" sz="2400" dirty="0"/>
                <a:t>x1 + x2 + … </a:t>
              </a:r>
              <a:r>
                <a:rPr lang="en-US" sz="2400" dirty="0" smtClean="0"/>
                <a:t>xj                   Redundancy Analysis (RDA),</a:t>
              </a:r>
            </a:p>
            <a:p>
              <a:r>
                <a:rPr lang="en-US" sz="2400" dirty="0"/>
                <a:t> </a:t>
              </a:r>
              <a:r>
                <a:rPr lang="en-US" sz="2400" dirty="0" smtClean="0"/>
                <a:t>                                                                       Can</a:t>
              </a:r>
              <a:r>
                <a:rPr lang="en-US" sz="2400" dirty="0"/>
                <a:t>. Cor. Analysis (CCA)</a:t>
              </a:r>
            </a:p>
            <a:p>
              <a:endParaRPr lang="en-US" sz="2400" dirty="0"/>
            </a:p>
            <a:p>
              <a:r>
                <a:rPr lang="en-US" sz="2400" dirty="0" smtClean="0"/>
                <a:t>y1 </a:t>
              </a:r>
              <a:r>
                <a:rPr lang="en-US" sz="2400" dirty="0"/>
                <a:t>+ y2 +  … </a:t>
              </a:r>
              <a:r>
                <a:rPr lang="en-US" sz="2400" dirty="0" smtClean="0"/>
                <a:t>yi                                                Ordination, Cluster Analysis</a:t>
              </a:r>
              <a:endParaRPr lang="en-US" sz="2400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3958543" y="2870522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979271" y="1817228"/>
              <a:ext cx="7083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 smtClean="0"/>
                <a:t>Model</a:t>
              </a:r>
              <a:r>
                <a:rPr lang="en-US" sz="2800" dirty="0" smtClean="0"/>
                <a:t>                                               </a:t>
              </a:r>
              <a:r>
                <a:rPr lang="en-US" sz="2800" u="sng" dirty="0" smtClean="0"/>
                <a:t>Technique</a:t>
              </a:r>
              <a:endParaRPr lang="en-US" sz="2800" u="sng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3995193" y="3856295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5440101" y="4888373"/>
              <a:ext cx="906682" cy="30869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985544" y="5987969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171712" y="6268077"/>
              <a:ext cx="38924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Multivariate Statistics</a:t>
              </a:r>
              <a:endParaRPr lang="en-US" sz="3200" b="1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3259345" y="4282476"/>
            <a:ext cx="1805024" cy="88331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Multivariate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14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868" y="-135491"/>
            <a:ext cx="10515600" cy="1325563"/>
          </a:xfrm>
        </p:spPr>
        <p:txBody>
          <a:bodyPr/>
          <a:lstStyle/>
          <a:p>
            <a:r>
              <a:rPr lang="en-US" dirty="0"/>
              <a:t>Constrained Ordination Results </a:t>
            </a:r>
            <a:r>
              <a:rPr lang="en-US" b="1" dirty="0"/>
              <a:t>Tri</a:t>
            </a:r>
            <a:r>
              <a:rPr lang="en-US" dirty="0"/>
              <a:t>-Plots</a:t>
            </a:r>
          </a:p>
        </p:txBody>
      </p:sp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5420089" y="175669"/>
            <a:ext cx="6690953" cy="6617121"/>
            <a:chOff x="2280" y="602"/>
            <a:chExt cx="3625" cy="3585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2280" y="602"/>
              <a:ext cx="3591" cy="3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031" y="3519"/>
              <a:ext cx="2183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031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468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904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341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777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5214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957" y="3663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394" y="3663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849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4286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722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5159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2821" y="1491"/>
              <a:ext cx="0" cy="175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2755" y="3242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2755" y="2806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2755" y="2364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2755" y="1928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2755" y="1491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 rot="16200000">
              <a:off x="2575" y="3153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-3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 rot="16200000">
              <a:off x="2575" y="2717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 rot="16200000">
              <a:off x="2575" y="2275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 rot="16200000">
              <a:off x="2601" y="1839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 rot="16200000">
              <a:off x="2601" y="140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2821" y="1143"/>
              <a:ext cx="2779" cy="2376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4037" y="3928"/>
              <a:ext cx="38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CCA1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 rot="16200000">
              <a:off x="2181" y="2242"/>
              <a:ext cx="38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CCA2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2827" y="1928"/>
              <a:ext cx="2773" cy="0"/>
            </a:xfrm>
            <a:custGeom>
              <a:avLst/>
              <a:gdLst>
                <a:gd name="T0" fmla="*/ 7 w 502"/>
                <a:gd name="T1" fmla="*/ 15 w 502"/>
                <a:gd name="T2" fmla="*/ 23 w 502"/>
                <a:gd name="T3" fmla="*/ 31 w 502"/>
                <a:gd name="T4" fmla="*/ 39 w 502"/>
                <a:gd name="T5" fmla="*/ 47 w 502"/>
                <a:gd name="T6" fmla="*/ 55 w 502"/>
                <a:gd name="T7" fmla="*/ 63 w 502"/>
                <a:gd name="T8" fmla="*/ 71 w 502"/>
                <a:gd name="T9" fmla="*/ 79 w 502"/>
                <a:gd name="T10" fmla="*/ 87 w 502"/>
                <a:gd name="T11" fmla="*/ 95 w 502"/>
                <a:gd name="T12" fmla="*/ 103 w 502"/>
                <a:gd name="T13" fmla="*/ 111 w 502"/>
                <a:gd name="T14" fmla="*/ 119 w 502"/>
                <a:gd name="T15" fmla="*/ 127 w 502"/>
                <a:gd name="T16" fmla="*/ 135 w 502"/>
                <a:gd name="T17" fmla="*/ 143 w 502"/>
                <a:gd name="T18" fmla="*/ 151 w 502"/>
                <a:gd name="T19" fmla="*/ 159 w 502"/>
                <a:gd name="T20" fmla="*/ 167 w 502"/>
                <a:gd name="T21" fmla="*/ 175 w 502"/>
                <a:gd name="T22" fmla="*/ 183 w 502"/>
                <a:gd name="T23" fmla="*/ 191 w 502"/>
                <a:gd name="T24" fmla="*/ 199 w 502"/>
                <a:gd name="T25" fmla="*/ 207 w 502"/>
                <a:gd name="T26" fmla="*/ 215 w 502"/>
                <a:gd name="T27" fmla="*/ 223 w 502"/>
                <a:gd name="T28" fmla="*/ 231 w 502"/>
                <a:gd name="T29" fmla="*/ 239 w 502"/>
                <a:gd name="T30" fmla="*/ 247 w 502"/>
                <a:gd name="T31" fmla="*/ 255 w 502"/>
                <a:gd name="T32" fmla="*/ 263 w 502"/>
                <a:gd name="T33" fmla="*/ 271 w 502"/>
                <a:gd name="T34" fmla="*/ 279 w 502"/>
                <a:gd name="T35" fmla="*/ 287 w 502"/>
                <a:gd name="T36" fmla="*/ 295 w 502"/>
                <a:gd name="T37" fmla="*/ 303 w 502"/>
                <a:gd name="T38" fmla="*/ 311 w 502"/>
                <a:gd name="T39" fmla="*/ 319 w 502"/>
                <a:gd name="T40" fmla="*/ 327 w 502"/>
                <a:gd name="T41" fmla="*/ 335 w 502"/>
                <a:gd name="T42" fmla="*/ 343 w 502"/>
                <a:gd name="T43" fmla="*/ 351 w 502"/>
                <a:gd name="T44" fmla="*/ 359 w 502"/>
                <a:gd name="T45" fmla="*/ 367 w 502"/>
                <a:gd name="T46" fmla="*/ 375 w 502"/>
                <a:gd name="T47" fmla="*/ 383 w 502"/>
                <a:gd name="T48" fmla="*/ 391 w 502"/>
                <a:gd name="T49" fmla="*/ 399 w 502"/>
                <a:gd name="T50" fmla="*/ 407 w 502"/>
                <a:gd name="T51" fmla="*/ 415 w 502"/>
                <a:gd name="T52" fmla="*/ 423 w 502"/>
                <a:gd name="T53" fmla="*/ 431 w 502"/>
                <a:gd name="T54" fmla="*/ 439 w 502"/>
                <a:gd name="T55" fmla="*/ 447 w 502"/>
                <a:gd name="T56" fmla="*/ 455 w 502"/>
                <a:gd name="T57" fmla="*/ 463 w 502"/>
                <a:gd name="T58" fmla="*/ 471 w 502"/>
                <a:gd name="T59" fmla="*/ 479 w 502"/>
                <a:gd name="T60" fmla="*/ 487 w 502"/>
                <a:gd name="T61" fmla="*/ 495 w 5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  <a:cxn ang="0">
                  <a:pos x="T59" y="0"/>
                </a:cxn>
                <a:cxn ang="0">
                  <a:pos x="T60" y="0"/>
                </a:cxn>
                <a:cxn ang="0">
                  <a:pos x="T61" y="0"/>
                </a:cxn>
              </a:cxnLst>
              <a:rect l="0" t="0" r="r" b="b"/>
              <a:pathLst>
                <a:path w="502">
                  <a:moveTo>
                    <a:pt x="3" y="0"/>
                  </a:moveTo>
                  <a:lnTo>
                    <a:pt x="4" y="0"/>
                  </a:lnTo>
                  <a:moveTo>
                    <a:pt x="7" y="0"/>
                  </a:moveTo>
                  <a:lnTo>
                    <a:pt x="8" y="0"/>
                  </a:lnTo>
                  <a:moveTo>
                    <a:pt x="11" y="0"/>
                  </a:moveTo>
                  <a:lnTo>
                    <a:pt x="12" y="0"/>
                  </a:lnTo>
                  <a:moveTo>
                    <a:pt x="15" y="0"/>
                  </a:moveTo>
                  <a:lnTo>
                    <a:pt x="16" y="0"/>
                  </a:lnTo>
                  <a:moveTo>
                    <a:pt x="19" y="0"/>
                  </a:moveTo>
                  <a:lnTo>
                    <a:pt x="20" y="0"/>
                  </a:lnTo>
                  <a:moveTo>
                    <a:pt x="23" y="0"/>
                  </a:moveTo>
                  <a:lnTo>
                    <a:pt x="24" y="0"/>
                  </a:lnTo>
                  <a:moveTo>
                    <a:pt x="27" y="0"/>
                  </a:moveTo>
                  <a:lnTo>
                    <a:pt x="28" y="0"/>
                  </a:lnTo>
                  <a:moveTo>
                    <a:pt x="31" y="0"/>
                  </a:moveTo>
                  <a:lnTo>
                    <a:pt x="32" y="0"/>
                  </a:lnTo>
                  <a:moveTo>
                    <a:pt x="35" y="0"/>
                  </a:moveTo>
                  <a:lnTo>
                    <a:pt x="36" y="0"/>
                  </a:lnTo>
                  <a:moveTo>
                    <a:pt x="39" y="0"/>
                  </a:moveTo>
                  <a:lnTo>
                    <a:pt x="40" y="0"/>
                  </a:lnTo>
                  <a:moveTo>
                    <a:pt x="43" y="0"/>
                  </a:moveTo>
                  <a:lnTo>
                    <a:pt x="44" y="0"/>
                  </a:lnTo>
                  <a:moveTo>
                    <a:pt x="47" y="0"/>
                  </a:moveTo>
                  <a:lnTo>
                    <a:pt x="48" y="0"/>
                  </a:lnTo>
                  <a:moveTo>
                    <a:pt x="51" y="0"/>
                  </a:moveTo>
                  <a:lnTo>
                    <a:pt x="52" y="0"/>
                  </a:lnTo>
                  <a:moveTo>
                    <a:pt x="55" y="0"/>
                  </a:moveTo>
                  <a:lnTo>
                    <a:pt x="56" y="0"/>
                  </a:lnTo>
                  <a:moveTo>
                    <a:pt x="59" y="0"/>
                  </a:moveTo>
                  <a:lnTo>
                    <a:pt x="60" y="0"/>
                  </a:lnTo>
                  <a:moveTo>
                    <a:pt x="63" y="0"/>
                  </a:moveTo>
                  <a:lnTo>
                    <a:pt x="64" y="0"/>
                  </a:lnTo>
                  <a:moveTo>
                    <a:pt x="67" y="0"/>
                  </a:moveTo>
                  <a:lnTo>
                    <a:pt x="68" y="0"/>
                  </a:lnTo>
                  <a:moveTo>
                    <a:pt x="71" y="0"/>
                  </a:moveTo>
                  <a:lnTo>
                    <a:pt x="72" y="0"/>
                  </a:lnTo>
                  <a:moveTo>
                    <a:pt x="75" y="0"/>
                  </a:moveTo>
                  <a:lnTo>
                    <a:pt x="76" y="0"/>
                  </a:lnTo>
                  <a:moveTo>
                    <a:pt x="79" y="0"/>
                  </a:moveTo>
                  <a:lnTo>
                    <a:pt x="80" y="0"/>
                  </a:lnTo>
                  <a:moveTo>
                    <a:pt x="83" y="0"/>
                  </a:moveTo>
                  <a:lnTo>
                    <a:pt x="84" y="0"/>
                  </a:lnTo>
                  <a:moveTo>
                    <a:pt x="87" y="0"/>
                  </a:moveTo>
                  <a:lnTo>
                    <a:pt x="88" y="0"/>
                  </a:lnTo>
                  <a:moveTo>
                    <a:pt x="91" y="0"/>
                  </a:moveTo>
                  <a:lnTo>
                    <a:pt x="92" y="0"/>
                  </a:lnTo>
                  <a:moveTo>
                    <a:pt x="95" y="0"/>
                  </a:moveTo>
                  <a:lnTo>
                    <a:pt x="96" y="0"/>
                  </a:lnTo>
                  <a:moveTo>
                    <a:pt x="99" y="0"/>
                  </a:moveTo>
                  <a:lnTo>
                    <a:pt x="100" y="0"/>
                  </a:lnTo>
                  <a:moveTo>
                    <a:pt x="103" y="0"/>
                  </a:moveTo>
                  <a:lnTo>
                    <a:pt x="104" y="0"/>
                  </a:lnTo>
                  <a:moveTo>
                    <a:pt x="107" y="0"/>
                  </a:moveTo>
                  <a:lnTo>
                    <a:pt x="108" y="0"/>
                  </a:lnTo>
                  <a:moveTo>
                    <a:pt x="111" y="0"/>
                  </a:moveTo>
                  <a:lnTo>
                    <a:pt x="112" y="0"/>
                  </a:lnTo>
                  <a:moveTo>
                    <a:pt x="115" y="0"/>
                  </a:moveTo>
                  <a:lnTo>
                    <a:pt x="116" y="0"/>
                  </a:lnTo>
                  <a:moveTo>
                    <a:pt x="119" y="0"/>
                  </a:moveTo>
                  <a:lnTo>
                    <a:pt x="120" y="0"/>
                  </a:lnTo>
                  <a:moveTo>
                    <a:pt x="123" y="0"/>
                  </a:moveTo>
                  <a:lnTo>
                    <a:pt x="124" y="0"/>
                  </a:lnTo>
                  <a:moveTo>
                    <a:pt x="127" y="0"/>
                  </a:moveTo>
                  <a:lnTo>
                    <a:pt x="128" y="0"/>
                  </a:lnTo>
                  <a:moveTo>
                    <a:pt x="131" y="0"/>
                  </a:moveTo>
                  <a:lnTo>
                    <a:pt x="132" y="0"/>
                  </a:lnTo>
                  <a:moveTo>
                    <a:pt x="135" y="0"/>
                  </a:moveTo>
                  <a:lnTo>
                    <a:pt x="136" y="0"/>
                  </a:lnTo>
                  <a:moveTo>
                    <a:pt x="139" y="0"/>
                  </a:moveTo>
                  <a:lnTo>
                    <a:pt x="140" y="0"/>
                  </a:lnTo>
                  <a:moveTo>
                    <a:pt x="143" y="0"/>
                  </a:moveTo>
                  <a:lnTo>
                    <a:pt x="144" y="0"/>
                  </a:lnTo>
                  <a:moveTo>
                    <a:pt x="147" y="0"/>
                  </a:moveTo>
                  <a:lnTo>
                    <a:pt x="148" y="0"/>
                  </a:lnTo>
                  <a:moveTo>
                    <a:pt x="151" y="0"/>
                  </a:moveTo>
                  <a:lnTo>
                    <a:pt x="152" y="0"/>
                  </a:lnTo>
                  <a:moveTo>
                    <a:pt x="155" y="0"/>
                  </a:moveTo>
                  <a:lnTo>
                    <a:pt x="156" y="0"/>
                  </a:lnTo>
                  <a:moveTo>
                    <a:pt x="159" y="0"/>
                  </a:moveTo>
                  <a:lnTo>
                    <a:pt x="160" y="0"/>
                  </a:lnTo>
                  <a:moveTo>
                    <a:pt x="163" y="0"/>
                  </a:moveTo>
                  <a:lnTo>
                    <a:pt x="164" y="0"/>
                  </a:lnTo>
                  <a:moveTo>
                    <a:pt x="167" y="0"/>
                  </a:moveTo>
                  <a:lnTo>
                    <a:pt x="168" y="0"/>
                  </a:lnTo>
                  <a:moveTo>
                    <a:pt x="171" y="0"/>
                  </a:moveTo>
                  <a:lnTo>
                    <a:pt x="172" y="0"/>
                  </a:lnTo>
                  <a:moveTo>
                    <a:pt x="175" y="0"/>
                  </a:moveTo>
                  <a:lnTo>
                    <a:pt x="176" y="0"/>
                  </a:lnTo>
                  <a:moveTo>
                    <a:pt x="179" y="0"/>
                  </a:moveTo>
                  <a:lnTo>
                    <a:pt x="180" y="0"/>
                  </a:lnTo>
                  <a:moveTo>
                    <a:pt x="183" y="0"/>
                  </a:moveTo>
                  <a:lnTo>
                    <a:pt x="184" y="0"/>
                  </a:lnTo>
                  <a:moveTo>
                    <a:pt x="187" y="0"/>
                  </a:moveTo>
                  <a:lnTo>
                    <a:pt x="188" y="0"/>
                  </a:lnTo>
                  <a:moveTo>
                    <a:pt x="191" y="0"/>
                  </a:moveTo>
                  <a:lnTo>
                    <a:pt x="192" y="0"/>
                  </a:lnTo>
                  <a:moveTo>
                    <a:pt x="195" y="0"/>
                  </a:moveTo>
                  <a:lnTo>
                    <a:pt x="196" y="0"/>
                  </a:lnTo>
                  <a:moveTo>
                    <a:pt x="199" y="0"/>
                  </a:moveTo>
                  <a:lnTo>
                    <a:pt x="200" y="0"/>
                  </a:lnTo>
                  <a:moveTo>
                    <a:pt x="203" y="0"/>
                  </a:moveTo>
                  <a:lnTo>
                    <a:pt x="204" y="0"/>
                  </a:lnTo>
                  <a:moveTo>
                    <a:pt x="207" y="0"/>
                  </a:moveTo>
                  <a:lnTo>
                    <a:pt x="208" y="0"/>
                  </a:lnTo>
                  <a:moveTo>
                    <a:pt x="211" y="0"/>
                  </a:moveTo>
                  <a:lnTo>
                    <a:pt x="212" y="0"/>
                  </a:lnTo>
                  <a:moveTo>
                    <a:pt x="215" y="0"/>
                  </a:moveTo>
                  <a:lnTo>
                    <a:pt x="216" y="0"/>
                  </a:lnTo>
                  <a:moveTo>
                    <a:pt x="219" y="0"/>
                  </a:moveTo>
                  <a:lnTo>
                    <a:pt x="220" y="0"/>
                  </a:lnTo>
                  <a:moveTo>
                    <a:pt x="223" y="0"/>
                  </a:moveTo>
                  <a:lnTo>
                    <a:pt x="224" y="0"/>
                  </a:lnTo>
                  <a:moveTo>
                    <a:pt x="227" y="0"/>
                  </a:moveTo>
                  <a:lnTo>
                    <a:pt x="228" y="0"/>
                  </a:lnTo>
                  <a:moveTo>
                    <a:pt x="231" y="0"/>
                  </a:moveTo>
                  <a:lnTo>
                    <a:pt x="232" y="0"/>
                  </a:lnTo>
                  <a:moveTo>
                    <a:pt x="235" y="0"/>
                  </a:moveTo>
                  <a:lnTo>
                    <a:pt x="236" y="0"/>
                  </a:lnTo>
                  <a:moveTo>
                    <a:pt x="239" y="0"/>
                  </a:moveTo>
                  <a:lnTo>
                    <a:pt x="240" y="0"/>
                  </a:lnTo>
                  <a:moveTo>
                    <a:pt x="243" y="0"/>
                  </a:moveTo>
                  <a:lnTo>
                    <a:pt x="244" y="0"/>
                  </a:lnTo>
                  <a:moveTo>
                    <a:pt x="247" y="0"/>
                  </a:moveTo>
                  <a:lnTo>
                    <a:pt x="248" y="0"/>
                  </a:lnTo>
                  <a:moveTo>
                    <a:pt x="251" y="0"/>
                  </a:moveTo>
                  <a:lnTo>
                    <a:pt x="252" y="0"/>
                  </a:lnTo>
                  <a:moveTo>
                    <a:pt x="255" y="0"/>
                  </a:moveTo>
                  <a:lnTo>
                    <a:pt x="256" y="0"/>
                  </a:lnTo>
                  <a:moveTo>
                    <a:pt x="259" y="0"/>
                  </a:moveTo>
                  <a:lnTo>
                    <a:pt x="260" y="0"/>
                  </a:lnTo>
                  <a:moveTo>
                    <a:pt x="263" y="0"/>
                  </a:moveTo>
                  <a:lnTo>
                    <a:pt x="264" y="0"/>
                  </a:lnTo>
                  <a:moveTo>
                    <a:pt x="267" y="0"/>
                  </a:moveTo>
                  <a:lnTo>
                    <a:pt x="268" y="0"/>
                  </a:lnTo>
                  <a:moveTo>
                    <a:pt x="271" y="0"/>
                  </a:moveTo>
                  <a:lnTo>
                    <a:pt x="272" y="0"/>
                  </a:lnTo>
                  <a:moveTo>
                    <a:pt x="275" y="0"/>
                  </a:moveTo>
                  <a:lnTo>
                    <a:pt x="276" y="0"/>
                  </a:lnTo>
                  <a:moveTo>
                    <a:pt x="279" y="0"/>
                  </a:moveTo>
                  <a:lnTo>
                    <a:pt x="280" y="0"/>
                  </a:lnTo>
                  <a:moveTo>
                    <a:pt x="283" y="0"/>
                  </a:moveTo>
                  <a:lnTo>
                    <a:pt x="284" y="0"/>
                  </a:lnTo>
                  <a:moveTo>
                    <a:pt x="287" y="0"/>
                  </a:moveTo>
                  <a:lnTo>
                    <a:pt x="288" y="0"/>
                  </a:lnTo>
                  <a:moveTo>
                    <a:pt x="291" y="0"/>
                  </a:moveTo>
                  <a:lnTo>
                    <a:pt x="292" y="0"/>
                  </a:lnTo>
                  <a:moveTo>
                    <a:pt x="295" y="0"/>
                  </a:moveTo>
                  <a:lnTo>
                    <a:pt x="296" y="0"/>
                  </a:lnTo>
                  <a:moveTo>
                    <a:pt x="299" y="0"/>
                  </a:moveTo>
                  <a:lnTo>
                    <a:pt x="300" y="0"/>
                  </a:lnTo>
                  <a:moveTo>
                    <a:pt x="303" y="0"/>
                  </a:moveTo>
                  <a:lnTo>
                    <a:pt x="304" y="0"/>
                  </a:lnTo>
                  <a:moveTo>
                    <a:pt x="307" y="0"/>
                  </a:moveTo>
                  <a:lnTo>
                    <a:pt x="308" y="0"/>
                  </a:lnTo>
                  <a:moveTo>
                    <a:pt x="311" y="0"/>
                  </a:moveTo>
                  <a:lnTo>
                    <a:pt x="312" y="0"/>
                  </a:lnTo>
                  <a:moveTo>
                    <a:pt x="315" y="0"/>
                  </a:moveTo>
                  <a:lnTo>
                    <a:pt x="316" y="0"/>
                  </a:lnTo>
                  <a:moveTo>
                    <a:pt x="319" y="0"/>
                  </a:moveTo>
                  <a:lnTo>
                    <a:pt x="320" y="0"/>
                  </a:lnTo>
                  <a:moveTo>
                    <a:pt x="323" y="0"/>
                  </a:moveTo>
                  <a:lnTo>
                    <a:pt x="324" y="0"/>
                  </a:lnTo>
                  <a:moveTo>
                    <a:pt x="327" y="0"/>
                  </a:moveTo>
                  <a:lnTo>
                    <a:pt x="328" y="0"/>
                  </a:lnTo>
                  <a:moveTo>
                    <a:pt x="331" y="0"/>
                  </a:moveTo>
                  <a:lnTo>
                    <a:pt x="332" y="0"/>
                  </a:lnTo>
                  <a:moveTo>
                    <a:pt x="335" y="0"/>
                  </a:moveTo>
                  <a:lnTo>
                    <a:pt x="336" y="0"/>
                  </a:lnTo>
                  <a:moveTo>
                    <a:pt x="339" y="0"/>
                  </a:moveTo>
                  <a:lnTo>
                    <a:pt x="340" y="0"/>
                  </a:lnTo>
                  <a:moveTo>
                    <a:pt x="343" y="0"/>
                  </a:moveTo>
                  <a:lnTo>
                    <a:pt x="344" y="0"/>
                  </a:lnTo>
                  <a:moveTo>
                    <a:pt x="347" y="0"/>
                  </a:moveTo>
                  <a:lnTo>
                    <a:pt x="348" y="0"/>
                  </a:lnTo>
                  <a:moveTo>
                    <a:pt x="351" y="0"/>
                  </a:moveTo>
                  <a:lnTo>
                    <a:pt x="352" y="0"/>
                  </a:lnTo>
                  <a:moveTo>
                    <a:pt x="355" y="0"/>
                  </a:moveTo>
                  <a:lnTo>
                    <a:pt x="356" y="0"/>
                  </a:lnTo>
                  <a:moveTo>
                    <a:pt x="359" y="0"/>
                  </a:moveTo>
                  <a:lnTo>
                    <a:pt x="360" y="0"/>
                  </a:lnTo>
                  <a:moveTo>
                    <a:pt x="363" y="0"/>
                  </a:moveTo>
                  <a:lnTo>
                    <a:pt x="364" y="0"/>
                  </a:lnTo>
                  <a:moveTo>
                    <a:pt x="367" y="0"/>
                  </a:moveTo>
                  <a:lnTo>
                    <a:pt x="368" y="0"/>
                  </a:lnTo>
                  <a:moveTo>
                    <a:pt x="371" y="0"/>
                  </a:moveTo>
                  <a:lnTo>
                    <a:pt x="372" y="0"/>
                  </a:lnTo>
                  <a:moveTo>
                    <a:pt x="375" y="0"/>
                  </a:moveTo>
                  <a:lnTo>
                    <a:pt x="376" y="0"/>
                  </a:lnTo>
                  <a:moveTo>
                    <a:pt x="379" y="0"/>
                  </a:moveTo>
                  <a:lnTo>
                    <a:pt x="380" y="0"/>
                  </a:lnTo>
                  <a:moveTo>
                    <a:pt x="383" y="0"/>
                  </a:moveTo>
                  <a:lnTo>
                    <a:pt x="384" y="0"/>
                  </a:lnTo>
                  <a:moveTo>
                    <a:pt x="387" y="0"/>
                  </a:moveTo>
                  <a:lnTo>
                    <a:pt x="388" y="0"/>
                  </a:lnTo>
                  <a:moveTo>
                    <a:pt x="391" y="0"/>
                  </a:moveTo>
                  <a:lnTo>
                    <a:pt x="392" y="0"/>
                  </a:lnTo>
                  <a:moveTo>
                    <a:pt x="395" y="0"/>
                  </a:moveTo>
                  <a:lnTo>
                    <a:pt x="396" y="0"/>
                  </a:lnTo>
                  <a:moveTo>
                    <a:pt x="399" y="0"/>
                  </a:moveTo>
                  <a:lnTo>
                    <a:pt x="400" y="0"/>
                  </a:lnTo>
                  <a:moveTo>
                    <a:pt x="403" y="0"/>
                  </a:moveTo>
                  <a:lnTo>
                    <a:pt x="404" y="0"/>
                  </a:lnTo>
                  <a:moveTo>
                    <a:pt x="407" y="0"/>
                  </a:moveTo>
                  <a:lnTo>
                    <a:pt x="408" y="0"/>
                  </a:lnTo>
                  <a:moveTo>
                    <a:pt x="411" y="0"/>
                  </a:moveTo>
                  <a:lnTo>
                    <a:pt x="412" y="0"/>
                  </a:lnTo>
                  <a:moveTo>
                    <a:pt x="415" y="0"/>
                  </a:moveTo>
                  <a:lnTo>
                    <a:pt x="416" y="0"/>
                  </a:lnTo>
                  <a:moveTo>
                    <a:pt x="419" y="0"/>
                  </a:moveTo>
                  <a:lnTo>
                    <a:pt x="420" y="0"/>
                  </a:lnTo>
                  <a:moveTo>
                    <a:pt x="423" y="0"/>
                  </a:moveTo>
                  <a:lnTo>
                    <a:pt x="424" y="0"/>
                  </a:lnTo>
                  <a:moveTo>
                    <a:pt x="427" y="0"/>
                  </a:moveTo>
                  <a:lnTo>
                    <a:pt x="428" y="0"/>
                  </a:lnTo>
                  <a:moveTo>
                    <a:pt x="431" y="0"/>
                  </a:moveTo>
                  <a:lnTo>
                    <a:pt x="432" y="0"/>
                  </a:lnTo>
                  <a:moveTo>
                    <a:pt x="435" y="0"/>
                  </a:moveTo>
                  <a:lnTo>
                    <a:pt x="436" y="0"/>
                  </a:lnTo>
                  <a:moveTo>
                    <a:pt x="439" y="0"/>
                  </a:moveTo>
                  <a:lnTo>
                    <a:pt x="440" y="0"/>
                  </a:lnTo>
                  <a:moveTo>
                    <a:pt x="443" y="0"/>
                  </a:moveTo>
                  <a:lnTo>
                    <a:pt x="444" y="0"/>
                  </a:lnTo>
                  <a:moveTo>
                    <a:pt x="447" y="0"/>
                  </a:moveTo>
                  <a:lnTo>
                    <a:pt x="448" y="0"/>
                  </a:lnTo>
                  <a:moveTo>
                    <a:pt x="451" y="0"/>
                  </a:moveTo>
                  <a:lnTo>
                    <a:pt x="452" y="0"/>
                  </a:lnTo>
                  <a:moveTo>
                    <a:pt x="455" y="0"/>
                  </a:moveTo>
                  <a:lnTo>
                    <a:pt x="456" y="0"/>
                  </a:lnTo>
                  <a:moveTo>
                    <a:pt x="459" y="0"/>
                  </a:moveTo>
                  <a:lnTo>
                    <a:pt x="460" y="0"/>
                  </a:lnTo>
                  <a:moveTo>
                    <a:pt x="463" y="0"/>
                  </a:moveTo>
                  <a:lnTo>
                    <a:pt x="464" y="0"/>
                  </a:lnTo>
                  <a:moveTo>
                    <a:pt x="467" y="0"/>
                  </a:moveTo>
                  <a:lnTo>
                    <a:pt x="468" y="0"/>
                  </a:lnTo>
                  <a:moveTo>
                    <a:pt x="471" y="0"/>
                  </a:moveTo>
                  <a:lnTo>
                    <a:pt x="472" y="0"/>
                  </a:lnTo>
                  <a:moveTo>
                    <a:pt x="475" y="0"/>
                  </a:moveTo>
                  <a:lnTo>
                    <a:pt x="476" y="0"/>
                  </a:lnTo>
                  <a:moveTo>
                    <a:pt x="479" y="0"/>
                  </a:moveTo>
                  <a:lnTo>
                    <a:pt x="480" y="0"/>
                  </a:lnTo>
                  <a:moveTo>
                    <a:pt x="483" y="0"/>
                  </a:moveTo>
                  <a:lnTo>
                    <a:pt x="484" y="0"/>
                  </a:lnTo>
                  <a:moveTo>
                    <a:pt x="487" y="0"/>
                  </a:moveTo>
                  <a:lnTo>
                    <a:pt x="488" y="0"/>
                  </a:lnTo>
                  <a:moveTo>
                    <a:pt x="491" y="0"/>
                  </a:moveTo>
                  <a:lnTo>
                    <a:pt x="492" y="0"/>
                  </a:lnTo>
                  <a:moveTo>
                    <a:pt x="495" y="0"/>
                  </a:moveTo>
                  <a:lnTo>
                    <a:pt x="496" y="0"/>
                  </a:lnTo>
                  <a:moveTo>
                    <a:pt x="499" y="0"/>
                  </a:moveTo>
                  <a:lnTo>
                    <a:pt x="500" y="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34"/>
            <p:cNvSpPr>
              <a:spLocks noEditPoints="1"/>
            </p:cNvSpPr>
            <p:nvPr/>
          </p:nvSpPr>
          <p:spPr bwMode="auto">
            <a:xfrm>
              <a:off x="3904" y="1143"/>
              <a:ext cx="0" cy="2370"/>
            </a:xfrm>
            <a:custGeom>
              <a:avLst/>
              <a:gdLst>
                <a:gd name="T0" fmla="*/ 422 h 429"/>
                <a:gd name="T1" fmla="*/ 414 h 429"/>
                <a:gd name="T2" fmla="*/ 406 h 429"/>
                <a:gd name="T3" fmla="*/ 398 h 429"/>
                <a:gd name="T4" fmla="*/ 390 h 429"/>
                <a:gd name="T5" fmla="*/ 382 h 429"/>
                <a:gd name="T6" fmla="*/ 374 h 429"/>
                <a:gd name="T7" fmla="*/ 366 h 429"/>
                <a:gd name="T8" fmla="*/ 358 h 429"/>
                <a:gd name="T9" fmla="*/ 350 h 429"/>
                <a:gd name="T10" fmla="*/ 342 h 429"/>
                <a:gd name="T11" fmla="*/ 334 h 429"/>
                <a:gd name="T12" fmla="*/ 326 h 429"/>
                <a:gd name="T13" fmla="*/ 318 h 429"/>
                <a:gd name="T14" fmla="*/ 310 h 429"/>
                <a:gd name="T15" fmla="*/ 302 h 429"/>
                <a:gd name="T16" fmla="*/ 294 h 429"/>
                <a:gd name="T17" fmla="*/ 286 h 429"/>
                <a:gd name="T18" fmla="*/ 278 h 429"/>
                <a:gd name="T19" fmla="*/ 270 h 429"/>
                <a:gd name="T20" fmla="*/ 262 h 429"/>
                <a:gd name="T21" fmla="*/ 254 h 429"/>
                <a:gd name="T22" fmla="*/ 246 h 429"/>
                <a:gd name="T23" fmla="*/ 238 h 429"/>
                <a:gd name="T24" fmla="*/ 230 h 429"/>
                <a:gd name="T25" fmla="*/ 222 h 429"/>
                <a:gd name="T26" fmla="*/ 214 h 429"/>
                <a:gd name="T27" fmla="*/ 206 h 429"/>
                <a:gd name="T28" fmla="*/ 198 h 429"/>
                <a:gd name="T29" fmla="*/ 190 h 429"/>
                <a:gd name="T30" fmla="*/ 182 h 429"/>
                <a:gd name="T31" fmla="*/ 174 h 429"/>
                <a:gd name="T32" fmla="*/ 166 h 429"/>
                <a:gd name="T33" fmla="*/ 158 h 429"/>
                <a:gd name="T34" fmla="*/ 150 h 429"/>
                <a:gd name="T35" fmla="*/ 142 h 429"/>
                <a:gd name="T36" fmla="*/ 134 h 429"/>
                <a:gd name="T37" fmla="*/ 126 h 429"/>
                <a:gd name="T38" fmla="*/ 118 h 429"/>
                <a:gd name="T39" fmla="*/ 110 h 429"/>
                <a:gd name="T40" fmla="*/ 102 h 429"/>
                <a:gd name="T41" fmla="*/ 94 h 429"/>
                <a:gd name="T42" fmla="*/ 86 h 429"/>
                <a:gd name="T43" fmla="*/ 78 h 429"/>
                <a:gd name="T44" fmla="*/ 70 h 429"/>
                <a:gd name="T45" fmla="*/ 62 h 429"/>
                <a:gd name="T46" fmla="*/ 54 h 429"/>
                <a:gd name="T47" fmla="*/ 46 h 429"/>
                <a:gd name="T48" fmla="*/ 38 h 429"/>
                <a:gd name="T49" fmla="*/ 30 h 429"/>
                <a:gd name="T50" fmla="*/ 22 h 429"/>
                <a:gd name="T51" fmla="*/ 14 h 429"/>
                <a:gd name="T52" fmla="*/ 6 h 42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  <a:cxn ang="0">
                  <a:pos x="0" y="T46"/>
                </a:cxn>
                <a:cxn ang="0">
                  <a:pos x="0" y="T47"/>
                </a:cxn>
                <a:cxn ang="0">
                  <a:pos x="0" y="T48"/>
                </a:cxn>
                <a:cxn ang="0">
                  <a:pos x="0" y="T49"/>
                </a:cxn>
                <a:cxn ang="0">
                  <a:pos x="0" y="T50"/>
                </a:cxn>
                <a:cxn ang="0">
                  <a:pos x="0" y="T51"/>
                </a:cxn>
                <a:cxn ang="0">
                  <a:pos x="0" y="T52"/>
                </a:cxn>
              </a:cxnLst>
              <a:rect l="0" t="0" r="r" b="b"/>
              <a:pathLst>
                <a:path h="429">
                  <a:moveTo>
                    <a:pt x="0" y="426"/>
                  </a:moveTo>
                  <a:lnTo>
                    <a:pt x="0" y="425"/>
                  </a:lnTo>
                  <a:moveTo>
                    <a:pt x="0" y="422"/>
                  </a:moveTo>
                  <a:lnTo>
                    <a:pt x="0" y="421"/>
                  </a:lnTo>
                  <a:moveTo>
                    <a:pt x="0" y="418"/>
                  </a:moveTo>
                  <a:lnTo>
                    <a:pt x="0" y="417"/>
                  </a:lnTo>
                  <a:moveTo>
                    <a:pt x="0" y="414"/>
                  </a:moveTo>
                  <a:lnTo>
                    <a:pt x="0" y="413"/>
                  </a:lnTo>
                  <a:moveTo>
                    <a:pt x="0" y="410"/>
                  </a:moveTo>
                  <a:lnTo>
                    <a:pt x="0" y="409"/>
                  </a:lnTo>
                  <a:moveTo>
                    <a:pt x="0" y="406"/>
                  </a:moveTo>
                  <a:lnTo>
                    <a:pt x="0" y="405"/>
                  </a:lnTo>
                  <a:moveTo>
                    <a:pt x="0" y="402"/>
                  </a:moveTo>
                  <a:lnTo>
                    <a:pt x="0" y="401"/>
                  </a:lnTo>
                  <a:moveTo>
                    <a:pt x="0" y="398"/>
                  </a:moveTo>
                  <a:lnTo>
                    <a:pt x="0" y="397"/>
                  </a:lnTo>
                  <a:moveTo>
                    <a:pt x="0" y="394"/>
                  </a:moveTo>
                  <a:lnTo>
                    <a:pt x="0" y="393"/>
                  </a:lnTo>
                  <a:moveTo>
                    <a:pt x="0" y="390"/>
                  </a:moveTo>
                  <a:lnTo>
                    <a:pt x="0" y="389"/>
                  </a:lnTo>
                  <a:moveTo>
                    <a:pt x="0" y="386"/>
                  </a:moveTo>
                  <a:lnTo>
                    <a:pt x="0" y="385"/>
                  </a:lnTo>
                  <a:moveTo>
                    <a:pt x="0" y="382"/>
                  </a:moveTo>
                  <a:lnTo>
                    <a:pt x="0" y="381"/>
                  </a:lnTo>
                  <a:moveTo>
                    <a:pt x="0" y="378"/>
                  </a:moveTo>
                  <a:lnTo>
                    <a:pt x="0" y="377"/>
                  </a:lnTo>
                  <a:moveTo>
                    <a:pt x="0" y="374"/>
                  </a:moveTo>
                  <a:lnTo>
                    <a:pt x="0" y="373"/>
                  </a:lnTo>
                  <a:moveTo>
                    <a:pt x="0" y="370"/>
                  </a:moveTo>
                  <a:lnTo>
                    <a:pt x="0" y="369"/>
                  </a:lnTo>
                  <a:moveTo>
                    <a:pt x="0" y="366"/>
                  </a:moveTo>
                  <a:lnTo>
                    <a:pt x="0" y="365"/>
                  </a:lnTo>
                  <a:moveTo>
                    <a:pt x="0" y="362"/>
                  </a:moveTo>
                  <a:lnTo>
                    <a:pt x="0" y="361"/>
                  </a:lnTo>
                  <a:moveTo>
                    <a:pt x="0" y="358"/>
                  </a:moveTo>
                  <a:lnTo>
                    <a:pt x="0" y="357"/>
                  </a:lnTo>
                  <a:moveTo>
                    <a:pt x="0" y="354"/>
                  </a:moveTo>
                  <a:lnTo>
                    <a:pt x="0" y="353"/>
                  </a:lnTo>
                  <a:moveTo>
                    <a:pt x="0" y="350"/>
                  </a:moveTo>
                  <a:lnTo>
                    <a:pt x="0" y="349"/>
                  </a:lnTo>
                  <a:moveTo>
                    <a:pt x="0" y="346"/>
                  </a:moveTo>
                  <a:lnTo>
                    <a:pt x="0" y="345"/>
                  </a:lnTo>
                  <a:moveTo>
                    <a:pt x="0" y="342"/>
                  </a:moveTo>
                  <a:lnTo>
                    <a:pt x="0" y="341"/>
                  </a:lnTo>
                  <a:moveTo>
                    <a:pt x="0" y="338"/>
                  </a:moveTo>
                  <a:lnTo>
                    <a:pt x="0" y="337"/>
                  </a:lnTo>
                  <a:moveTo>
                    <a:pt x="0" y="334"/>
                  </a:moveTo>
                  <a:lnTo>
                    <a:pt x="0" y="333"/>
                  </a:lnTo>
                  <a:moveTo>
                    <a:pt x="0" y="330"/>
                  </a:moveTo>
                  <a:lnTo>
                    <a:pt x="0" y="329"/>
                  </a:lnTo>
                  <a:moveTo>
                    <a:pt x="0" y="326"/>
                  </a:moveTo>
                  <a:lnTo>
                    <a:pt x="0" y="325"/>
                  </a:lnTo>
                  <a:moveTo>
                    <a:pt x="0" y="322"/>
                  </a:moveTo>
                  <a:lnTo>
                    <a:pt x="0" y="321"/>
                  </a:lnTo>
                  <a:moveTo>
                    <a:pt x="0" y="318"/>
                  </a:moveTo>
                  <a:lnTo>
                    <a:pt x="0" y="317"/>
                  </a:lnTo>
                  <a:moveTo>
                    <a:pt x="0" y="314"/>
                  </a:moveTo>
                  <a:lnTo>
                    <a:pt x="0" y="313"/>
                  </a:lnTo>
                  <a:moveTo>
                    <a:pt x="0" y="310"/>
                  </a:moveTo>
                  <a:lnTo>
                    <a:pt x="0" y="309"/>
                  </a:lnTo>
                  <a:moveTo>
                    <a:pt x="0" y="306"/>
                  </a:moveTo>
                  <a:lnTo>
                    <a:pt x="0" y="305"/>
                  </a:lnTo>
                  <a:moveTo>
                    <a:pt x="0" y="302"/>
                  </a:moveTo>
                  <a:lnTo>
                    <a:pt x="0" y="301"/>
                  </a:lnTo>
                  <a:moveTo>
                    <a:pt x="0" y="298"/>
                  </a:moveTo>
                  <a:lnTo>
                    <a:pt x="0" y="297"/>
                  </a:lnTo>
                  <a:moveTo>
                    <a:pt x="0" y="294"/>
                  </a:moveTo>
                  <a:lnTo>
                    <a:pt x="0" y="293"/>
                  </a:lnTo>
                  <a:moveTo>
                    <a:pt x="0" y="290"/>
                  </a:moveTo>
                  <a:lnTo>
                    <a:pt x="0" y="289"/>
                  </a:lnTo>
                  <a:moveTo>
                    <a:pt x="0" y="286"/>
                  </a:moveTo>
                  <a:lnTo>
                    <a:pt x="0" y="285"/>
                  </a:lnTo>
                  <a:moveTo>
                    <a:pt x="0" y="282"/>
                  </a:moveTo>
                  <a:lnTo>
                    <a:pt x="0" y="281"/>
                  </a:lnTo>
                  <a:moveTo>
                    <a:pt x="0" y="278"/>
                  </a:moveTo>
                  <a:lnTo>
                    <a:pt x="0" y="277"/>
                  </a:lnTo>
                  <a:moveTo>
                    <a:pt x="0" y="274"/>
                  </a:moveTo>
                  <a:lnTo>
                    <a:pt x="0" y="273"/>
                  </a:lnTo>
                  <a:moveTo>
                    <a:pt x="0" y="270"/>
                  </a:moveTo>
                  <a:lnTo>
                    <a:pt x="0" y="269"/>
                  </a:lnTo>
                  <a:moveTo>
                    <a:pt x="0" y="266"/>
                  </a:moveTo>
                  <a:lnTo>
                    <a:pt x="0" y="265"/>
                  </a:lnTo>
                  <a:moveTo>
                    <a:pt x="0" y="262"/>
                  </a:moveTo>
                  <a:lnTo>
                    <a:pt x="0" y="261"/>
                  </a:lnTo>
                  <a:moveTo>
                    <a:pt x="0" y="258"/>
                  </a:moveTo>
                  <a:lnTo>
                    <a:pt x="0" y="257"/>
                  </a:lnTo>
                  <a:moveTo>
                    <a:pt x="0" y="254"/>
                  </a:moveTo>
                  <a:lnTo>
                    <a:pt x="0" y="253"/>
                  </a:lnTo>
                  <a:moveTo>
                    <a:pt x="0" y="250"/>
                  </a:moveTo>
                  <a:lnTo>
                    <a:pt x="0" y="249"/>
                  </a:lnTo>
                  <a:moveTo>
                    <a:pt x="0" y="246"/>
                  </a:moveTo>
                  <a:lnTo>
                    <a:pt x="0" y="245"/>
                  </a:lnTo>
                  <a:moveTo>
                    <a:pt x="0" y="242"/>
                  </a:moveTo>
                  <a:lnTo>
                    <a:pt x="0" y="241"/>
                  </a:lnTo>
                  <a:moveTo>
                    <a:pt x="0" y="238"/>
                  </a:moveTo>
                  <a:lnTo>
                    <a:pt x="0" y="237"/>
                  </a:lnTo>
                  <a:moveTo>
                    <a:pt x="0" y="234"/>
                  </a:moveTo>
                  <a:lnTo>
                    <a:pt x="0" y="233"/>
                  </a:lnTo>
                  <a:moveTo>
                    <a:pt x="0" y="230"/>
                  </a:moveTo>
                  <a:lnTo>
                    <a:pt x="0" y="229"/>
                  </a:lnTo>
                  <a:moveTo>
                    <a:pt x="0" y="226"/>
                  </a:moveTo>
                  <a:lnTo>
                    <a:pt x="0" y="225"/>
                  </a:lnTo>
                  <a:moveTo>
                    <a:pt x="0" y="222"/>
                  </a:moveTo>
                  <a:lnTo>
                    <a:pt x="0" y="221"/>
                  </a:lnTo>
                  <a:moveTo>
                    <a:pt x="0" y="218"/>
                  </a:moveTo>
                  <a:lnTo>
                    <a:pt x="0" y="217"/>
                  </a:lnTo>
                  <a:moveTo>
                    <a:pt x="0" y="214"/>
                  </a:moveTo>
                  <a:lnTo>
                    <a:pt x="0" y="213"/>
                  </a:lnTo>
                  <a:moveTo>
                    <a:pt x="0" y="210"/>
                  </a:moveTo>
                  <a:lnTo>
                    <a:pt x="0" y="209"/>
                  </a:lnTo>
                  <a:moveTo>
                    <a:pt x="0" y="206"/>
                  </a:moveTo>
                  <a:lnTo>
                    <a:pt x="0" y="205"/>
                  </a:lnTo>
                  <a:moveTo>
                    <a:pt x="0" y="202"/>
                  </a:moveTo>
                  <a:lnTo>
                    <a:pt x="0" y="201"/>
                  </a:lnTo>
                  <a:moveTo>
                    <a:pt x="0" y="198"/>
                  </a:moveTo>
                  <a:lnTo>
                    <a:pt x="0" y="197"/>
                  </a:lnTo>
                  <a:moveTo>
                    <a:pt x="0" y="194"/>
                  </a:moveTo>
                  <a:lnTo>
                    <a:pt x="0" y="193"/>
                  </a:lnTo>
                  <a:moveTo>
                    <a:pt x="0" y="190"/>
                  </a:moveTo>
                  <a:lnTo>
                    <a:pt x="0" y="189"/>
                  </a:lnTo>
                  <a:moveTo>
                    <a:pt x="0" y="186"/>
                  </a:moveTo>
                  <a:lnTo>
                    <a:pt x="0" y="185"/>
                  </a:lnTo>
                  <a:moveTo>
                    <a:pt x="0" y="182"/>
                  </a:moveTo>
                  <a:lnTo>
                    <a:pt x="0" y="181"/>
                  </a:lnTo>
                  <a:moveTo>
                    <a:pt x="0" y="178"/>
                  </a:moveTo>
                  <a:lnTo>
                    <a:pt x="0" y="177"/>
                  </a:lnTo>
                  <a:moveTo>
                    <a:pt x="0" y="174"/>
                  </a:moveTo>
                  <a:lnTo>
                    <a:pt x="0" y="173"/>
                  </a:lnTo>
                  <a:moveTo>
                    <a:pt x="0" y="170"/>
                  </a:moveTo>
                  <a:lnTo>
                    <a:pt x="0" y="169"/>
                  </a:lnTo>
                  <a:moveTo>
                    <a:pt x="0" y="166"/>
                  </a:moveTo>
                  <a:lnTo>
                    <a:pt x="0" y="165"/>
                  </a:lnTo>
                  <a:moveTo>
                    <a:pt x="0" y="162"/>
                  </a:moveTo>
                  <a:lnTo>
                    <a:pt x="0" y="161"/>
                  </a:lnTo>
                  <a:moveTo>
                    <a:pt x="0" y="158"/>
                  </a:moveTo>
                  <a:lnTo>
                    <a:pt x="0" y="157"/>
                  </a:lnTo>
                  <a:moveTo>
                    <a:pt x="0" y="154"/>
                  </a:moveTo>
                  <a:lnTo>
                    <a:pt x="0" y="153"/>
                  </a:lnTo>
                  <a:moveTo>
                    <a:pt x="0" y="150"/>
                  </a:moveTo>
                  <a:lnTo>
                    <a:pt x="0" y="149"/>
                  </a:lnTo>
                  <a:moveTo>
                    <a:pt x="0" y="146"/>
                  </a:moveTo>
                  <a:lnTo>
                    <a:pt x="0" y="145"/>
                  </a:lnTo>
                  <a:moveTo>
                    <a:pt x="0" y="142"/>
                  </a:moveTo>
                  <a:lnTo>
                    <a:pt x="0" y="141"/>
                  </a:lnTo>
                  <a:moveTo>
                    <a:pt x="0" y="138"/>
                  </a:moveTo>
                  <a:lnTo>
                    <a:pt x="0" y="137"/>
                  </a:lnTo>
                  <a:moveTo>
                    <a:pt x="0" y="134"/>
                  </a:moveTo>
                  <a:lnTo>
                    <a:pt x="0" y="133"/>
                  </a:lnTo>
                  <a:moveTo>
                    <a:pt x="0" y="130"/>
                  </a:moveTo>
                  <a:lnTo>
                    <a:pt x="0" y="129"/>
                  </a:lnTo>
                  <a:moveTo>
                    <a:pt x="0" y="126"/>
                  </a:moveTo>
                  <a:lnTo>
                    <a:pt x="0" y="125"/>
                  </a:lnTo>
                  <a:moveTo>
                    <a:pt x="0" y="122"/>
                  </a:moveTo>
                  <a:lnTo>
                    <a:pt x="0" y="121"/>
                  </a:lnTo>
                  <a:moveTo>
                    <a:pt x="0" y="118"/>
                  </a:moveTo>
                  <a:lnTo>
                    <a:pt x="0" y="117"/>
                  </a:lnTo>
                  <a:moveTo>
                    <a:pt x="0" y="114"/>
                  </a:moveTo>
                  <a:lnTo>
                    <a:pt x="0" y="113"/>
                  </a:lnTo>
                  <a:moveTo>
                    <a:pt x="0" y="110"/>
                  </a:moveTo>
                  <a:lnTo>
                    <a:pt x="0" y="109"/>
                  </a:lnTo>
                  <a:moveTo>
                    <a:pt x="0" y="106"/>
                  </a:moveTo>
                  <a:lnTo>
                    <a:pt x="0" y="105"/>
                  </a:lnTo>
                  <a:moveTo>
                    <a:pt x="0" y="102"/>
                  </a:moveTo>
                  <a:lnTo>
                    <a:pt x="0" y="101"/>
                  </a:lnTo>
                  <a:moveTo>
                    <a:pt x="0" y="98"/>
                  </a:moveTo>
                  <a:lnTo>
                    <a:pt x="0" y="97"/>
                  </a:lnTo>
                  <a:moveTo>
                    <a:pt x="0" y="94"/>
                  </a:moveTo>
                  <a:lnTo>
                    <a:pt x="0" y="93"/>
                  </a:lnTo>
                  <a:moveTo>
                    <a:pt x="0" y="90"/>
                  </a:moveTo>
                  <a:lnTo>
                    <a:pt x="0" y="89"/>
                  </a:lnTo>
                  <a:moveTo>
                    <a:pt x="0" y="86"/>
                  </a:moveTo>
                  <a:lnTo>
                    <a:pt x="0" y="85"/>
                  </a:lnTo>
                  <a:moveTo>
                    <a:pt x="0" y="82"/>
                  </a:moveTo>
                  <a:lnTo>
                    <a:pt x="0" y="81"/>
                  </a:lnTo>
                  <a:moveTo>
                    <a:pt x="0" y="78"/>
                  </a:moveTo>
                  <a:lnTo>
                    <a:pt x="0" y="77"/>
                  </a:lnTo>
                  <a:moveTo>
                    <a:pt x="0" y="74"/>
                  </a:moveTo>
                  <a:lnTo>
                    <a:pt x="0" y="73"/>
                  </a:lnTo>
                  <a:moveTo>
                    <a:pt x="0" y="70"/>
                  </a:moveTo>
                  <a:lnTo>
                    <a:pt x="0" y="69"/>
                  </a:lnTo>
                  <a:moveTo>
                    <a:pt x="0" y="66"/>
                  </a:moveTo>
                  <a:lnTo>
                    <a:pt x="0" y="65"/>
                  </a:lnTo>
                  <a:moveTo>
                    <a:pt x="0" y="62"/>
                  </a:moveTo>
                  <a:lnTo>
                    <a:pt x="0" y="61"/>
                  </a:lnTo>
                  <a:moveTo>
                    <a:pt x="0" y="58"/>
                  </a:moveTo>
                  <a:lnTo>
                    <a:pt x="0" y="57"/>
                  </a:lnTo>
                  <a:moveTo>
                    <a:pt x="0" y="54"/>
                  </a:moveTo>
                  <a:lnTo>
                    <a:pt x="0" y="53"/>
                  </a:lnTo>
                  <a:moveTo>
                    <a:pt x="0" y="50"/>
                  </a:moveTo>
                  <a:lnTo>
                    <a:pt x="0" y="49"/>
                  </a:lnTo>
                  <a:moveTo>
                    <a:pt x="0" y="46"/>
                  </a:moveTo>
                  <a:lnTo>
                    <a:pt x="0" y="45"/>
                  </a:lnTo>
                  <a:moveTo>
                    <a:pt x="0" y="42"/>
                  </a:moveTo>
                  <a:lnTo>
                    <a:pt x="0" y="41"/>
                  </a:lnTo>
                  <a:moveTo>
                    <a:pt x="0" y="38"/>
                  </a:moveTo>
                  <a:lnTo>
                    <a:pt x="0" y="37"/>
                  </a:lnTo>
                  <a:moveTo>
                    <a:pt x="0" y="34"/>
                  </a:moveTo>
                  <a:lnTo>
                    <a:pt x="0" y="33"/>
                  </a:lnTo>
                  <a:moveTo>
                    <a:pt x="0" y="30"/>
                  </a:moveTo>
                  <a:lnTo>
                    <a:pt x="0" y="29"/>
                  </a:lnTo>
                  <a:moveTo>
                    <a:pt x="0" y="26"/>
                  </a:moveTo>
                  <a:lnTo>
                    <a:pt x="0" y="25"/>
                  </a:lnTo>
                  <a:moveTo>
                    <a:pt x="0" y="22"/>
                  </a:moveTo>
                  <a:lnTo>
                    <a:pt x="0" y="21"/>
                  </a:lnTo>
                  <a:moveTo>
                    <a:pt x="0" y="18"/>
                  </a:moveTo>
                  <a:lnTo>
                    <a:pt x="0" y="17"/>
                  </a:lnTo>
                  <a:moveTo>
                    <a:pt x="0" y="14"/>
                  </a:moveTo>
                  <a:lnTo>
                    <a:pt x="0" y="13"/>
                  </a:lnTo>
                  <a:moveTo>
                    <a:pt x="0" y="10"/>
                  </a:moveTo>
                  <a:lnTo>
                    <a:pt x="0" y="9"/>
                  </a:lnTo>
                  <a:moveTo>
                    <a:pt x="0" y="6"/>
                  </a:moveTo>
                  <a:lnTo>
                    <a:pt x="0" y="5"/>
                  </a:lnTo>
                  <a:moveTo>
                    <a:pt x="0" y="2"/>
                  </a:moveTo>
                  <a:lnTo>
                    <a:pt x="0" y="1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982" y="1812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Cal.vul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3750" y="1884"/>
              <a:ext cx="5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Emp.nig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3438" y="1906"/>
              <a:ext cx="4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Led.pal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3438" y="2061"/>
              <a:ext cx="52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Vac.myr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3802" y="1917"/>
              <a:ext cx="4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Vac.vit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3971" y="1801"/>
              <a:ext cx="42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Pin.syl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3448" y="2215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Des.fle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3482" y="1453"/>
              <a:ext cx="50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Bet.pub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3736" y="1784"/>
              <a:ext cx="4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Vac.uli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3788" y="1724"/>
              <a:ext cx="54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Dip.mon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3661" y="2254"/>
              <a:ext cx="4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Dic.sp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3628" y="1873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Dic.fus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3755" y="1939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Dic.pol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3382" y="2718"/>
              <a:ext cx="4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Hyl.spl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697" y="2077"/>
              <a:ext cx="4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Ple.sch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3808" y="1873"/>
              <a:ext cx="3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Pol.pil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3606" y="1994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Pol.jun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3521" y="1840"/>
              <a:ext cx="5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Pol.com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3852" y="1967"/>
              <a:ext cx="50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Poh.nut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3686" y="1746"/>
              <a:ext cx="34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Pti.cil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3551" y="1442"/>
              <a:ext cx="4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Bar.lyc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833" y="1807"/>
              <a:ext cx="4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Cla.arb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3877" y="1829"/>
              <a:ext cx="4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Cla.ran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4095" y="1807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Cla.ste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3816" y="1911"/>
              <a:ext cx="49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Cla.unc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3858" y="1818"/>
              <a:ext cx="48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Cla.coc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3736" y="1961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Cla.cor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3789" y="1867"/>
              <a:ext cx="4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Cla.gra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3791" y="1807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Cla.fim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3824" y="1840"/>
              <a:ext cx="4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Cla.cri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3960" y="1845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Cla.chl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3625" y="1784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Cla.bot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67"/>
            <p:cNvSpPr>
              <a:spLocks noChangeArrowheads="1"/>
            </p:cNvSpPr>
            <p:nvPr/>
          </p:nvSpPr>
          <p:spPr bwMode="auto">
            <a:xfrm>
              <a:off x="3556" y="1707"/>
              <a:ext cx="54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Cla.ama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4155" y="1856"/>
              <a:ext cx="4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Cla.sp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3949" y="1928"/>
              <a:ext cx="42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Cet.eri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3954" y="1773"/>
              <a:ext cx="4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Cet.isl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Rectangle 71"/>
            <p:cNvSpPr>
              <a:spLocks noChangeArrowheads="1"/>
            </p:cNvSpPr>
            <p:nvPr/>
          </p:nvSpPr>
          <p:spPr bwMode="auto">
            <a:xfrm>
              <a:off x="4531" y="2033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Cet.niv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3480" y="2061"/>
              <a:ext cx="50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Nep.arc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3713" y="1779"/>
              <a:ext cx="4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Ste.sp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3744" y="2188"/>
              <a:ext cx="49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Pel.aph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Rectangle 75"/>
            <p:cNvSpPr>
              <a:spLocks noChangeArrowheads="1"/>
            </p:cNvSpPr>
            <p:nvPr/>
          </p:nvSpPr>
          <p:spPr bwMode="auto">
            <a:xfrm>
              <a:off x="3443" y="1525"/>
              <a:ext cx="3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Ich.eri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4437" y="2110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Cla.cer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Rectangle 77"/>
            <p:cNvSpPr>
              <a:spLocks noChangeArrowheads="1"/>
            </p:cNvSpPr>
            <p:nvPr/>
          </p:nvSpPr>
          <p:spPr bwMode="auto">
            <a:xfrm>
              <a:off x="3714" y="1911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Cla.def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Rectangle 78"/>
            <p:cNvSpPr>
              <a:spLocks noChangeArrowheads="1"/>
            </p:cNvSpPr>
            <p:nvPr/>
          </p:nvSpPr>
          <p:spPr bwMode="auto">
            <a:xfrm>
              <a:off x="4247" y="2000"/>
              <a:ext cx="49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Cla.phy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3789" y="1453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18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Rectangle 80"/>
            <p:cNvSpPr>
              <a:spLocks noChangeArrowheads="1"/>
            </p:cNvSpPr>
            <p:nvPr/>
          </p:nvSpPr>
          <p:spPr bwMode="auto">
            <a:xfrm>
              <a:off x="3849" y="1867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Rectangle 81"/>
            <p:cNvSpPr>
              <a:spLocks noChangeArrowheads="1"/>
            </p:cNvSpPr>
            <p:nvPr/>
          </p:nvSpPr>
          <p:spPr bwMode="auto">
            <a:xfrm>
              <a:off x="3882" y="2271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24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Rectangle 82"/>
            <p:cNvSpPr>
              <a:spLocks noChangeArrowheads="1"/>
            </p:cNvSpPr>
            <p:nvPr/>
          </p:nvSpPr>
          <p:spPr bwMode="auto">
            <a:xfrm>
              <a:off x="3170" y="2790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27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3744" y="204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23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84"/>
            <p:cNvSpPr>
              <a:spLocks noChangeArrowheads="1"/>
            </p:cNvSpPr>
            <p:nvPr/>
          </p:nvSpPr>
          <p:spPr bwMode="auto">
            <a:xfrm>
              <a:off x="3645" y="1856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19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85"/>
            <p:cNvSpPr>
              <a:spLocks noChangeArrowheads="1"/>
            </p:cNvSpPr>
            <p:nvPr/>
          </p:nvSpPr>
          <p:spPr bwMode="auto">
            <a:xfrm>
              <a:off x="3551" y="193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3656" y="162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16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87"/>
            <p:cNvSpPr>
              <a:spLocks noChangeArrowheads="1"/>
            </p:cNvSpPr>
            <p:nvPr/>
          </p:nvSpPr>
          <p:spPr bwMode="auto">
            <a:xfrm>
              <a:off x="3087" y="3403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28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4059" y="1641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13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3932" y="1768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14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90"/>
            <p:cNvSpPr>
              <a:spLocks noChangeArrowheads="1"/>
            </p:cNvSpPr>
            <p:nvPr/>
          </p:nvSpPr>
          <p:spPr bwMode="auto">
            <a:xfrm>
              <a:off x="3711" y="2409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Rectangle 91"/>
            <p:cNvSpPr>
              <a:spLocks noChangeArrowheads="1"/>
            </p:cNvSpPr>
            <p:nvPr/>
          </p:nvSpPr>
          <p:spPr bwMode="auto">
            <a:xfrm>
              <a:off x="3551" y="2392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25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Rectangle 92"/>
            <p:cNvSpPr>
              <a:spLocks noChangeArrowheads="1"/>
            </p:cNvSpPr>
            <p:nvPr/>
          </p:nvSpPr>
          <p:spPr bwMode="auto">
            <a:xfrm>
              <a:off x="3802" y="15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Rectangle 93"/>
            <p:cNvSpPr>
              <a:spLocks noChangeArrowheads="1"/>
            </p:cNvSpPr>
            <p:nvPr/>
          </p:nvSpPr>
          <p:spPr bwMode="auto">
            <a:xfrm>
              <a:off x="3620" y="1326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Rectangle 94"/>
            <p:cNvSpPr>
              <a:spLocks noChangeArrowheads="1"/>
            </p:cNvSpPr>
            <p:nvPr/>
          </p:nvSpPr>
          <p:spPr bwMode="auto">
            <a:xfrm>
              <a:off x="4178" y="176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Rectangle 95"/>
            <p:cNvSpPr>
              <a:spLocks noChangeArrowheads="1"/>
            </p:cNvSpPr>
            <p:nvPr/>
          </p:nvSpPr>
          <p:spPr bwMode="auto">
            <a:xfrm>
              <a:off x="3890" y="1541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Rectangle 96"/>
            <p:cNvSpPr>
              <a:spLocks noChangeArrowheads="1"/>
            </p:cNvSpPr>
            <p:nvPr/>
          </p:nvSpPr>
          <p:spPr bwMode="auto">
            <a:xfrm>
              <a:off x="5244" y="2226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Rectangle 97"/>
            <p:cNvSpPr>
              <a:spLocks noChangeArrowheads="1"/>
            </p:cNvSpPr>
            <p:nvPr/>
          </p:nvSpPr>
          <p:spPr bwMode="auto">
            <a:xfrm>
              <a:off x="5001" y="221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Rectangle 98"/>
            <p:cNvSpPr>
              <a:spLocks noChangeArrowheads="1"/>
            </p:cNvSpPr>
            <p:nvPr/>
          </p:nvSpPr>
          <p:spPr bwMode="auto">
            <a:xfrm>
              <a:off x="4586" y="1856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Rectangle 99"/>
            <p:cNvSpPr>
              <a:spLocks noChangeArrowheads="1"/>
            </p:cNvSpPr>
            <p:nvPr/>
          </p:nvSpPr>
          <p:spPr bwMode="auto">
            <a:xfrm>
              <a:off x="4159" y="1757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Rectangle 100"/>
            <p:cNvSpPr>
              <a:spLocks noChangeArrowheads="1"/>
            </p:cNvSpPr>
            <p:nvPr/>
          </p:nvSpPr>
          <p:spPr bwMode="auto">
            <a:xfrm>
              <a:off x="4463" y="188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Rectangle 101"/>
            <p:cNvSpPr>
              <a:spLocks noChangeArrowheads="1"/>
            </p:cNvSpPr>
            <p:nvPr/>
          </p:nvSpPr>
          <p:spPr bwMode="auto">
            <a:xfrm>
              <a:off x="4170" y="2005"/>
              <a:ext cx="15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Rectangle 102"/>
            <p:cNvSpPr>
              <a:spLocks noChangeArrowheads="1"/>
            </p:cNvSpPr>
            <p:nvPr/>
          </p:nvSpPr>
          <p:spPr bwMode="auto">
            <a:xfrm>
              <a:off x="3396" y="1199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Line 103"/>
            <p:cNvSpPr>
              <a:spLocks noChangeShapeType="1"/>
            </p:cNvSpPr>
            <p:nvPr/>
          </p:nvSpPr>
          <p:spPr bwMode="auto">
            <a:xfrm flipH="1" flipV="1">
              <a:off x="3263" y="1895"/>
              <a:ext cx="641" cy="33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104"/>
            <p:cNvSpPr>
              <a:spLocks/>
            </p:cNvSpPr>
            <p:nvPr/>
          </p:nvSpPr>
          <p:spPr bwMode="auto">
            <a:xfrm>
              <a:off x="3263" y="1878"/>
              <a:ext cx="34" cy="33"/>
            </a:xfrm>
            <a:custGeom>
              <a:avLst/>
              <a:gdLst>
                <a:gd name="T0" fmla="*/ 6 w 6"/>
                <a:gd name="T1" fmla="*/ 0 h 6"/>
                <a:gd name="T2" fmla="*/ 0 w 6"/>
                <a:gd name="T3" fmla="*/ 3 h 6"/>
                <a:gd name="T4" fmla="*/ 5 w 6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0" y="3"/>
                  </a:lnTo>
                  <a:lnTo>
                    <a:pt x="5" y="6"/>
                  </a:lnTo>
                </a:path>
              </a:pathLst>
            </a:cu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Line 105"/>
            <p:cNvSpPr>
              <a:spLocks noChangeShapeType="1"/>
            </p:cNvSpPr>
            <p:nvPr/>
          </p:nvSpPr>
          <p:spPr bwMode="auto">
            <a:xfrm>
              <a:off x="3904" y="1928"/>
              <a:ext cx="354" cy="1193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106"/>
            <p:cNvSpPr>
              <a:spLocks/>
            </p:cNvSpPr>
            <p:nvPr/>
          </p:nvSpPr>
          <p:spPr bwMode="auto">
            <a:xfrm>
              <a:off x="4236" y="3088"/>
              <a:ext cx="33" cy="33"/>
            </a:xfrm>
            <a:custGeom>
              <a:avLst/>
              <a:gdLst>
                <a:gd name="T0" fmla="*/ 0 w 6"/>
                <a:gd name="T1" fmla="*/ 2 h 6"/>
                <a:gd name="T2" fmla="*/ 4 w 6"/>
                <a:gd name="T3" fmla="*/ 6 h 6"/>
                <a:gd name="T4" fmla="*/ 6 w 6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0" y="2"/>
                  </a:moveTo>
                  <a:lnTo>
                    <a:pt x="4" y="6"/>
                  </a:lnTo>
                  <a:lnTo>
                    <a:pt x="6" y="0"/>
                  </a:lnTo>
                </a:path>
              </a:pathLst>
            </a:cu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Line 107"/>
            <p:cNvSpPr>
              <a:spLocks noChangeShapeType="1"/>
            </p:cNvSpPr>
            <p:nvPr/>
          </p:nvSpPr>
          <p:spPr bwMode="auto">
            <a:xfrm flipV="1">
              <a:off x="3904" y="1889"/>
              <a:ext cx="1155" cy="39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108"/>
            <p:cNvSpPr>
              <a:spLocks/>
            </p:cNvSpPr>
            <p:nvPr/>
          </p:nvSpPr>
          <p:spPr bwMode="auto">
            <a:xfrm>
              <a:off x="5031" y="1873"/>
              <a:ext cx="28" cy="33"/>
            </a:xfrm>
            <a:custGeom>
              <a:avLst/>
              <a:gdLst>
                <a:gd name="T0" fmla="*/ 0 w 5"/>
                <a:gd name="T1" fmla="*/ 6 h 6"/>
                <a:gd name="T2" fmla="*/ 5 w 5"/>
                <a:gd name="T3" fmla="*/ 3 h 6"/>
                <a:gd name="T4" fmla="*/ 0 w 5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0" y="6"/>
                  </a:moveTo>
                  <a:lnTo>
                    <a:pt x="5" y="3"/>
                  </a:lnTo>
                  <a:lnTo>
                    <a:pt x="0" y="0"/>
                  </a:lnTo>
                </a:path>
              </a:pathLst>
            </a:cu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Rectangle 109"/>
            <p:cNvSpPr>
              <a:spLocks noChangeArrowheads="1"/>
            </p:cNvSpPr>
            <p:nvPr/>
          </p:nvSpPr>
          <p:spPr bwMode="auto">
            <a:xfrm>
              <a:off x="3145" y="1840"/>
              <a:ext cx="10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Rectangle 110"/>
            <p:cNvSpPr>
              <a:spLocks noChangeArrowheads="1"/>
            </p:cNvSpPr>
            <p:nvPr/>
          </p:nvSpPr>
          <p:spPr bwMode="auto">
            <a:xfrm>
              <a:off x="4219" y="3138"/>
              <a:ext cx="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P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/>
          </p:nvSpPr>
          <p:spPr bwMode="auto">
            <a:xfrm>
              <a:off x="5057" y="1840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Al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Line 112"/>
            <p:cNvSpPr>
              <a:spLocks noChangeShapeType="1"/>
            </p:cNvSpPr>
            <p:nvPr/>
          </p:nvSpPr>
          <p:spPr bwMode="auto">
            <a:xfrm>
              <a:off x="2821" y="1143"/>
              <a:ext cx="2343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Line 113"/>
            <p:cNvSpPr>
              <a:spLocks noChangeShapeType="1"/>
            </p:cNvSpPr>
            <p:nvPr/>
          </p:nvSpPr>
          <p:spPr bwMode="auto">
            <a:xfrm flipV="1">
              <a:off x="3904" y="1077"/>
              <a:ext cx="0" cy="66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Line 114"/>
            <p:cNvSpPr>
              <a:spLocks noChangeShapeType="1"/>
            </p:cNvSpPr>
            <p:nvPr/>
          </p:nvSpPr>
          <p:spPr bwMode="auto">
            <a:xfrm flipV="1">
              <a:off x="5164" y="1077"/>
              <a:ext cx="0" cy="66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Line 115"/>
            <p:cNvSpPr>
              <a:spLocks noChangeShapeType="1"/>
            </p:cNvSpPr>
            <p:nvPr/>
          </p:nvSpPr>
          <p:spPr bwMode="auto">
            <a:xfrm flipV="1">
              <a:off x="5600" y="1143"/>
              <a:ext cx="0" cy="2044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Line 116"/>
            <p:cNvSpPr>
              <a:spLocks noChangeShapeType="1"/>
            </p:cNvSpPr>
            <p:nvPr/>
          </p:nvSpPr>
          <p:spPr bwMode="auto">
            <a:xfrm>
              <a:off x="5600" y="3187"/>
              <a:ext cx="67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Line 117"/>
            <p:cNvSpPr>
              <a:spLocks noChangeShapeType="1"/>
            </p:cNvSpPr>
            <p:nvPr/>
          </p:nvSpPr>
          <p:spPr bwMode="auto">
            <a:xfrm>
              <a:off x="5600" y="1928"/>
              <a:ext cx="67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Rectangle 118"/>
            <p:cNvSpPr>
              <a:spLocks noChangeArrowheads="1"/>
            </p:cNvSpPr>
            <p:nvPr/>
          </p:nvSpPr>
          <p:spPr bwMode="auto">
            <a:xfrm rot="16200000">
              <a:off x="5751" y="3098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119"/>
            <p:cNvSpPr>
              <a:spLocks noChangeArrowheads="1"/>
            </p:cNvSpPr>
            <p:nvPr/>
          </p:nvSpPr>
          <p:spPr bwMode="auto">
            <a:xfrm rot="16200000">
              <a:off x="5777" y="1839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201662" y="1492919"/>
            <a:ext cx="558659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Length </a:t>
            </a:r>
            <a:r>
              <a:rPr lang="en-US" sz="2400" dirty="0" smtClean="0"/>
              <a:t>of </a:t>
            </a:r>
            <a:r>
              <a:rPr lang="en-US" sz="2400" b="1" dirty="0" smtClean="0"/>
              <a:t>environmental vectors </a:t>
            </a:r>
            <a:r>
              <a:rPr lang="en-US" sz="2400" dirty="0" smtClean="0"/>
              <a:t>shows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importance to the ordination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Direction </a:t>
            </a:r>
            <a:r>
              <a:rPr lang="en-US" sz="2400" dirty="0" smtClean="0"/>
              <a:t>indicates the correlation with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each axes.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Angles </a:t>
            </a:r>
            <a:r>
              <a:rPr lang="en-US" sz="2400" dirty="0" smtClean="0"/>
              <a:t>show the correlations between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the environmental variables themselves.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187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868" y="-135491"/>
            <a:ext cx="10515600" cy="1325563"/>
          </a:xfrm>
        </p:spPr>
        <p:txBody>
          <a:bodyPr/>
          <a:lstStyle/>
          <a:p>
            <a:r>
              <a:rPr lang="en-US" dirty="0"/>
              <a:t>Constrained Ordination Results </a:t>
            </a:r>
            <a:r>
              <a:rPr lang="en-US" b="1" dirty="0"/>
              <a:t>Tri</a:t>
            </a:r>
            <a:r>
              <a:rPr lang="en-US" dirty="0"/>
              <a:t>-Plots</a:t>
            </a:r>
          </a:p>
        </p:txBody>
      </p:sp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5420089" y="175669"/>
            <a:ext cx="6690953" cy="6617121"/>
            <a:chOff x="2280" y="602"/>
            <a:chExt cx="3625" cy="3585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2280" y="602"/>
              <a:ext cx="3591" cy="3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031" y="3519"/>
              <a:ext cx="2183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031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468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904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341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777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5214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957" y="3663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394" y="3663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849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4286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722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5159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2821" y="1491"/>
              <a:ext cx="0" cy="175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2755" y="3242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2755" y="2806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2755" y="2364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2755" y="1928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2755" y="1491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 rot="16200000">
              <a:off x="2575" y="3153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-3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 rot="16200000">
              <a:off x="2575" y="2717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 rot="16200000">
              <a:off x="2575" y="2275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 rot="16200000">
              <a:off x="2601" y="1839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 rot="16200000">
              <a:off x="2601" y="140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2821" y="1143"/>
              <a:ext cx="2779" cy="2376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4037" y="3928"/>
              <a:ext cx="38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CCA1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 rot="16200000">
              <a:off x="2181" y="2242"/>
              <a:ext cx="38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CCA2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2827" y="1928"/>
              <a:ext cx="2773" cy="0"/>
            </a:xfrm>
            <a:custGeom>
              <a:avLst/>
              <a:gdLst>
                <a:gd name="T0" fmla="*/ 7 w 502"/>
                <a:gd name="T1" fmla="*/ 15 w 502"/>
                <a:gd name="T2" fmla="*/ 23 w 502"/>
                <a:gd name="T3" fmla="*/ 31 w 502"/>
                <a:gd name="T4" fmla="*/ 39 w 502"/>
                <a:gd name="T5" fmla="*/ 47 w 502"/>
                <a:gd name="T6" fmla="*/ 55 w 502"/>
                <a:gd name="T7" fmla="*/ 63 w 502"/>
                <a:gd name="T8" fmla="*/ 71 w 502"/>
                <a:gd name="T9" fmla="*/ 79 w 502"/>
                <a:gd name="T10" fmla="*/ 87 w 502"/>
                <a:gd name="T11" fmla="*/ 95 w 502"/>
                <a:gd name="T12" fmla="*/ 103 w 502"/>
                <a:gd name="T13" fmla="*/ 111 w 502"/>
                <a:gd name="T14" fmla="*/ 119 w 502"/>
                <a:gd name="T15" fmla="*/ 127 w 502"/>
                <a:gd name="T16" fmla="*/ 135 w 502"/>
                <a:gd name="T17" fmla="*/ 143 w 502"/>
                <a:gd name="T18" fmla="*/ 151 w 502"/>
                <a:gd name="T19" fmla="*/ 159 w 502"/>
                <a:gd name="T20" fmla="*/ 167 w 502"/>
                <a:gd name="T21" fmla="*/ 175 w 502"/>
                <a:gd name="T22" fmla="*/ 183 w 502"/>
                <a:gd name="T23" fmla="*/ 191 w 502"/>
                <a:gd name="T24" fmla="*/ 199 w 502"/>
                <a:gd name="T25" fmla="*/ 207 w 502"/>
                <a:gd name="T26" fmla="*/ 215 w 502"/>
                <a:gd name="T27" fmla="*/ 223 w 502"/>
                <a:gd name="T28" fmla="*/ 231 w 502"/>
                <a:gd name="T29" fmla="*/ 239 w 502"/>
                <a:gd name="T30" fmla="*/ 247 w 502"/>
                <a:gd name="T31" fmla="*/ 255 w 502"/>
                <a:gd name="T32" fmla="*/ 263 w 502"/>
                <a:gd name="T33" fmla="*/ 271 w 502"/>
                <a:gd name="T34" fmla="*/ 279 w 502"/>
                <a:gd name="T35" fmla="*/ 287 w 502"/>
                <a:gd name="T36" fmla="*/ 295 w 502"/>
                <a:gd name="T37" fmla="*/ 303 w 502"/>
                <a:gd name="T38" fmla="*/ 311 w 502"/>
                <a:gd name="T39" fmla="*/ 319 w 502"/>
                <a:gd name="T40" fmla="*/ 327 w 502"/>
                <a:gd name="T41" fmla="*/ 335 w 502"/>
                <a:gd name="T42" fmla="*/ 343 w 502"/>
                <a:gd name="T43" fmla="*/ 351 w 502"/>
                <a:gd name="T44" fmla="*/ 359 w 502"/>
                <a:gd name="T45" fmla="*/ 367 w 502"/>
                <a:gd name="T46" fmla="*/ 375 w 502"/>
                <a:gd name="T47" fmla="*/ 383 w 502"/>
                <a:gd name="T48" fmla="*/ 391 w 502"/>
                <a:gd name="T49" fmla="*/ 399 w 502"/>
                <a:gd name="T50" fmla="*/ 407 w 502"/>
                <a:gd name="T51" fmla="*/ 415 w 502"/>
                <a:gd name="T52" fmla="*/ 423 w 502"/>
                <a:gd name="T53" fmla="*/ 431 w 502"/>
                <a:gd name="T54" fmla="*/ 439 w 502"/>
                <a:gd name="T55" fmla="*/ 447 w 502"/>
                <a:gd name="T56" fmla="*/ 455 w 502"/>
                <a:gd name="T57" fmla="*/ 463 w 502"/>
                <a:gd name="T58" fmla="*/ 471 w 502"/>
                <a:gd name="T59" fmla="*/ 479 w 502"/>
                <a:gd name="T60" fmla="*/ 487 w 502"/>
                <a:gd name="T61" fmla="*/ 495 w 5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  <a:cxn ang="0">
                  <a:pos x="T59" y="0"/>
                </a:cxn>
                <a:cxn ang="0">
                  <a:pos x="T60" y="0"/>
                </a:cxn>
                <a:cxn ang="0">
                  <a:pos x="T61" y="0"/>
                </a:cxn>
              </a:cxnLst>
              <a:rect l="0" t="0" r="r" b="b"/>
              <a:pathLst>
                <a:path w="502">
                  <a:moveTo>
                    <a:pt x="3" y="0"/>
                  </a:moveTo>
                  <a:lnTo>
                    <a:pt x="4" y="0"/>
                  </a:lnTo>
                  <a:moveTo>
                    <a:pt x="7" y="0"/>
                  </a:moveTo>
                  <a:lnTo>
                    <a:pt x="8" y="0"/>
                  </a:lnTo>
                  <a:moveTo>
                    <a:pt x="11" y="0"/>
                  </a:moveTo>
                  <a:lnTo>
                    <a:pt x="12" y="0"/>
                  </a:lnTo>
                  <a:moveTo>
                    <a:pt x="15" y="0"/>
                  </a:moveTo>
                  <a:lnTo>
                    <a:pt x="16" y="0"/>
                  </a:lnTo>
                  <a:moveTo>
                    <a:pt x="19" y="0"/>
                  </a:moveTo>
                  <a:lnTo>
                    <a:pt x="20" y="0"/>
                  </a:lnTo>
                  <a:moveTo>
                    <a:pt x="23" y="0"/>
                  </a:moveTo>
                  <a:lnTo>
                    <a:pt x="24" y="0"/>
                  </a:lnTo>
                  <a:moveTo>
                    <a:pt x="27" y="0"/>
                  </a:moveTo>
                  <a:lnTo>
                    <a:pt x="28" y="0"/>
                  </a:lnTo>
                  <a:moveTo>
                    <a:pt x="31" y="0"/>
                  </a:moveTo>
                  <a:lnTo>
                    <a:pt x="32" y="0"/>
                  </a:lnTo>
                  <a:moveTo>
                    <a:pt x="35" y="0"/>
                  </a:moveTo>
                  <a:lnTo>
                    <a:pt x="36" y="0"/>
                  </a:lnTo>
                  <a:moveTo>
                    <a:pt x="39" y="0"/>
                  </a:moveTo>
                  <a:lnTo>
                    <a:pt x="40" y="0"/>
                  </a:lnTo>
                  <a:moveTo>
                    <a:pt x="43" y="0"/>
                  </a:moveTo>
                  <a:lnTo>
                    <a:pt x="44" y="0"/>
                  </a:lnTo>
                  <a:moveTo>
                    <a:pt x="47" y="0"/>
                  </a:moveTo>
                  <a:lnTo>
                    <a:pt x="48" y="0"/>
                  </a:lnTo>
                  <a:moveTo>
                    <a:pt x="51" y="0"/>
                  </a:moveTo>
                  <a:lnTo>
                    <a:pt x="52" y="0"/>
                  </a:lnTo>
                  <a:moveTo>
                    <a:pt x="55" y="0"/>
                  </a:moveTo>
                  <a:lnTo>
                    <a:pt x="56" y="0"/>
                  </a:lnTo>
                  <a:moveTo>
                    <a:pt x="59" y="0"/>
                  </a:moveTo>
                  <a:lnTo>
                    <a:pt x="60" y="0"/>
                  </a:lnTo>
                  <a:moveTo>
                    <a:pt x="63" y="0"/>
                  </a:moveTo>
                  <a:lnTo>
                    <a:pt x="64" y="0"/>
                  </a:lnTo>
                  <a:moveTo>
                    <a:pt x="67" y="0"/>
                  </a:moveTo>
                  <a:lnTo>
                    <a:pt x="68" y="0"/>
                  </a:lnTo>
                  <a:moveTo>
                    <a:pt x="71" y="0"/>
                  </a:moveTo>
                  <a:lnTo>
                    <a:pt x="72" y="0"/>
                  </a:lnTo>
                  <a:moveTo>
                    <a:pt x="75" y="0"/>
                  </a:moveTo>
                  <a:lnTo>
                    <a:pt x="76" y="0"/>
                  </a:lnTo>
                  <a:moveTo>
                    <a:pt x="79" y="0"/>
                  </a:moveTo>
                  <a:lnTo>
                    <a:pt x="80" y="0"/>
                  </a:lnTo>
                  <a:moveTo>
                    <a:pt x="83" y="0"/>
                  </a:moveTo>
                  <a:lnTo>
                    <a:pt x="84" y="0"/>
                  </a:lnTo>
                  <a:moveTo>
                    <a:pt x="87" y="0"/>
                  </a:moveTo>
                  <a:lnTo>
                    <a:pt x="88" y="0"/>
                  </a:lnTo>
                  <a:moveTo>
                    <a:pt x="91" y="0"/>
                  </a:moveTo>
                  <a:lnTo>
                    <a:pt x="92" y="0"/>
                  </a:lnTo>
                  <a:moveTo>
                    <a:pt x="95" y="0"/>
                  </a:moveTo>
                  <a:lnTo>
                    <a:pt x="96" y="0"/>
                  </a:lnTo>
                  <a:moveTo>
                    <a:pt x="99" y="0"/>
                  </a:moveTo>
                  <a:lnTo>
                    <a:pt x="100" y="0"/>
                  </a:lnTo>
                  <a:moveTo>
                    <a:pt x="103" y="0"/>
                  </a:moveTo>
                  <a:lnTo>
                    <a:pt x="104" y="0"/>
                  </a:lnTo>
                  <a:moveTo>
                    <a:pt x="107" y="0"/>
                  </a:moveTo>
                  <a:lnTo>
                    <a:pt x="108" y="0"/>
                  </a:lnTo>
                  <a:moveTo>
                    <a:pt x="111" y="0"/>
                  </a:moveTo>
                  <a:lnTo>
                    <a:pt x="112" y="0"/>
                  </a:lnTo>
                  <a:moveTo>
                    <a:pt x="115" y="0"/>
                  </a:moveTo>
                  <a:lnTo>
                    <a:pt x="116" y="0"/>
                  </a:lnTo>
                  <a:moveTo>
                    <a:pt x="119" y="0"/>
                  </a:moveTo>
                  <a:lnTo>
                    <a:pt x="120" y="0"/>
                  </a:lnTo>
                  <a:moveTo>
                    <a:pt x="123" y="0"/>
                  </a:moveTo>
                  <a:lnTo>
                    <a:pt x="124" y="0"/>
                  </a:lnTo>
                  <a:moveTo>
                    <a:pt x="127" y="0"/>
                  </a:moveTo>
                  <a:lnTo>
                    <a:pt x="128" y="0"/>
                  </a:lnTo>
                  <a:moveTo>
                    <a:pt x="131" y="0"/>
                  </a:moveTo>
                  <a:lnTo>
                    <a:pt x="132" y="0"/>
                  </a:lnTo>
                  <a:moveTo>
                    <a:pt x="135" y="0"/>
                  </a:moveTo>
                  <a:lnTo>
                    <a:pt x="136" y="0"/>
                  </a:lnTo>
                  <a:moveTo>
                    <a:pt x="139" y="0"/>
                  </a:moveTo>
                  <a:lnTo>
                    <a:pt x="140" y="0"/>
                  </a:lnTo>
                  <a:moveTo>
                    <a:pt x="143" y="0"/>
                  </a:moveTo>
                  <a:lnTo>
                    <a:pt x="144" y="0"/>
                  </a:lnTo>
                  <a:moveTo>
                    <a:pt x="147" y="0"/>
                  </a:moveTo>
                  <a:lnTo>
                    <a:pt x="148" y="0"/>
                  </a:lnTo>
                  <a:moveTo>
                    <a:pt x="151" y="0"/>
                  </a:moveTo>
                  <a:lnTo>
                    <a:pt x="152" y="0"/>
                  </a:lnTo>
                  <a:moveTo>
                    <a:pt x="155" y="0"/>
                  </a:moveTo>
                  <a:lnTo>
                    <a:pt x="156" y="0"/>
                  </a:lnTo>
                  <a:moveTo>
                    <a:pt x="159" y="0"/>
                  </a:moveTo>
                  <a:lnTo>
                    <a:pt x="160" y="0"/>
                  </a:lnTo>
                  <a:moveTo>
                    <a:pt x="163" y="0"/>
                  </a:moveTo>
                  <a:lnTo>
                    <a:pt x="164" y="0"/>
                  </a:lnTo>
                  <a:moveTo>
                    <a:pt x="167" y="0"/>
                  </a:moveTo>
                  <a:lnTo>
                    <a:pt x="168" y="0"/>
                  </a:lnTo>
                  <a:moveTo>
                    <a:pt x="171" y="0"/>
                  </a:moveTo>
                  <a:lnTo>
                    <a:pt x="172" y="0"/>
                  </a:lnTo>
                  <a:moveTo>
                    <a:pt x="175" y="0"/>
                  </a:moveTo>
                  <a:lnTo>
                    <a:pt x="176" y="0"/>
                  </a:lnTo>
                  <a:moveTo>
                    <a:pt x="179" y="0"/>
                  </a:moveTo>
                  <a:lnTo>
                    <a:pt x="180" y="0"/>
                  </a:lnTo>
                  <a:moveTo>
                    <a:pt x="183" y="0"/>
                  </a:moveTo>
                  <a:lnTo>
                    <a:pt x="184" y="0"/>
                  </a:lnTo>
                  <a:moveTo>
                    <a:pt x="187" y="0"/>
                  </a:moveTo>
                  <a:lnTo>
                    <a:pt x="188" y="0"/>
                  </a:lnTo>
                  <a:moveTo>
                    <a:pt x="191" y="0"/>
                  </a:moveTo>
                  <a:lnTo>
                    <a:pt x="192" y="0"/>
                  </a:lnTo>
                  <a:moveTo>
                    <a:pt x="195" y="0"/>
                  </a:moveTo>
                  <a:lnTo>
                    <a:pt x="196" y="0"/>
                  </a:lnTo>
                  <a:moveTo>
                    <a:pt x="199" y="0"/>
                  </a:moveTo>
                  <a:lnTo>
                    <a:pt x="200" y="0"/>
                  </a:lnTo>
                  <a:moveTo>
                    <a:pt x="203" y="0"/>
                  </a:moveTo>
                  <a:lnTo>
                    <a:pt x="204" y="0"/>
                  </a:lnTo>
                  <a:moveTo>
                    <a:pt x="207" y="0"/>
                  </a:moveTo>
                  <a:lnTo>
                    <a:pt x="208" y="0"/>
                  </a:lnTo>
                  <a:moveTo>
                    <a:pt x="211" y="0"/>
                  </a:moveTo>
                  <a:lnTo>
                    <a:pt x="212" y="0"/>
                  </a:lnTo>
                  <a:moveTo>
                    <a:pt x="215" y="0"/>
                  </a:moveTo>
                  <a:lnTo>
                    <a:pt x="216" y="0"/>
                  </a:lnTo>
                  <a:moveTo>
                    <a:pt x="219" y="0"/>
                  </a:moveTo>
                  <a:lnTo>
                    <a:pt x="220" y="0"/>
                  </a:lnTo>
                  <a:moveTo>
                    <a:pt x="223" y="0"/>
                  </a:moveTo>
                  <a:lnTo>
                    <a:pt x="224" y="0"/>
                  </a:lnTo>
                  <a:moveTo>
                    <a:pt x="227" y="0"/>
                  </a:moveTo>
                  <a:lnTo>
                    <a:pt x="228" y="0"/>
                  </a:lnTo>
                  <a:moveTo>
                    <a:pt x="231" y="0"/>
                  </a:moveTo>
                  <a:lnTo>
                    <a:pt x="232" y="0"/>
                  </a:lnTo>
                  <a:moveTo>
                    <a:pt x="235" y="0"/>
                  </a:moveTo>
                  <a:lnTo>
                    <a:pt x="236" y="0"/>
                  </a:lnTo>
                  <a:moveTo>
                    <a:pt x="239" y="0"/>
                  </a:moveTo>
                  <a:lnTo>
                    <a:pt x="240" y="0"/>
                  </a:lnTo>
                  <a:moveTo>
                    <a:pt x="243" y="0"/>
                  </a:moveTo>
                  <a:lnTo>
                    <a:pt x="244" y="0"/>
                  </a:lnTo>
                  <a:moveTo>
                    <a:pt x="247" y="0"/>
                  </a:moveTo>
                  <a:lnTo>
                    <a:pt x="248" y="0"/>
                  </a:lnTo>
                  <a:moveTo>
                    <a:pt x="251" y="0"/>
                  </a:moveTo>
                  <a:lnTo>
                    <a:pt x="252" y="0"/>
                  </a:lnTo>
                  <a:moveTo>
                    <a:pt x="255" y="0"/>
                  </a:moveTo>
                  <a:lnTo>
                    <a:pt x="256" y="0"/>
                  </a:lnTo>
                  <a:moveTo>
                    <a:pt x="259" y="0"/>
                  </a:moveTo>
                  <a:lnTo>
                    <a:pt x="260" y="0"/>
                  </a:lnTo>
                  <a:moveTo>
                    <a:pt x="263" y="0"/>
                  </a:moveTo>
                  <a:lnTo>
                    <a:pt x="264" y="0"/>
                  </a:lnTo>
                  <a:moveTo>
                    <a:pt x="267" y="0"/>
                  </a:moveTo>
                  <a:lnTo>
                    <a:pt x="268" y="0"/>
                  </a:lnTo>
                  <a:moveTo>
                    <a:pt x="271" y="0"/>
                  </a:moveTo>
                  <a:lnTo>
                    <a:pt x="272" y="0"/>
                  </a:lnTo>
                  <a:moveTo>
                    <a:pt x="275" y="0"/>
                  </a:moveTo>
                  <a:lnTo>
                    <a:pt x="276" y="0"/>
                  </a:lnTo>
                  <a:moveTo>
                    <a:pt x="279" y="0"/>
                  </a:moveTo>
                  <a:lnTo>
                    <a:pt x="280" y="0"/>
                  </a:lnTo>
                  <a:moveTo>
                    <a:pt x="283" y="0"/>
                  </a:moveTo>
                  <a:lnTo>
                    <a:pt x="284" y="0"/>
                  </a:lnTo>
                  <a:moveTo>
                    <a:pt x="287" y="0"/>
                  </a:moveTo>
                  <a:lnTo>
                    <a:pt x="288" y="0"/>
                  </a:lnTo>
                  <a:moveTo>
                    <a:pt x="291" y="0"/>
                  </a:moveTo>
                  <a:lnTo>
                    <a:pt x="292" y="0"/>
                  </a:lnTo>
                  <a:moveTo>
                    <a:pt x="295" y="0"/>
                  </a:moveTo>
                  <a:lnTo>
                    <a:pt x="296" y="0"/>
                  </a:lnTo>
                  <a:moveTo>
                    <a:pt x="299" y="0"/>
                  </a:moveTo>
                  <a:lnTo>
                    <a:pt x="300" y="0"/>
                  </a:lnTo>
                  <a:moveTo>
                    <a:pt x="303" y="0"/>
                  </a:moveTo>
                  <a:lnTo>
                    <a:pt x="304" y="0"/>
                  </a:lnTo>
                  <a:moveTo>
                    <a:pt x="307" y="0"/>
                  </a:moveTo>
                  <a:lnTo>
                    <a:pt x="308" y="0"/>
                  </a:lnTo>
                  <a:moveTo>
                    <a:pt x="311" y="0"/>
                  </a:moveTo>
                  <a:lnTo>
                    <a:pt x="312" y="0"/>
                  </a:lnTo>
                  <a:moveTo>
                    <a:pt x="315" y="0"/>
                  </a:moveTo>
                  <a:lnTo>
                    <a:pt x="316" y="0"/>
                  </a:lnTo>
                  <a:moveTo>
                    <a:pt x="319" y="0"/>
                  </a:moveTo>
                  <a:lnTo>
                    <a:pt x="320" y="0"/>
                  </a:lnTo>
                  <a:moveTo>
                    <a:pt x="323" y="0"/>
                  </a:moveTo>
                  <a:lnTo>
                    <a:pt x="324" y="0"/>
                  </a:lnTo>
                  <a:moveTo>
                    <a:pt x="327" y="0"/>
                  </a:moveTo>
                  <a:lnTo>
                    <a:pt x="328" y="0"/>
                  </a:lnTo>
                  <a:moveTo>
                    <a:pt x="331" y="0"/>
                  </a:moveTo>
                  <a:lnTo>
                    <a:pt x="332" y="0"/>
                  </a:lnTo>
                  <a:moveTo>
                    <a:pt x="335" y="0"/>
                  </a:moveTo>
                  <a:lnTo>
                    <a:pt x="336" y="0"/>
                  </a:lnTo>
                  <a:moveTo>
                    <a:pt x="339" y="0"/>
                  </a:moveTo>
                  <a:lnTo>
                    <a:pt x="340" y="0"/>
                  </a:lnTo>
                  <a:moveTo>
                    <a:pt x="343" y="0"/>
                  </a:moveTo>
                  <a:lnTo>
                    <a:pt x="344" y="0"/>
                  </a:lnTo>
                  <a:moveTo>
                    <a:pt x="347" y="0"/>
                  </a:moveTo>
                  <a:lnTo>
                    <a:pt x="348" y="0"/>
                  </a:lnTo>
                  <a:moveTo>
                    <a:pt x="351" y="0"/>
                  </a:moveTo>
                  <a:lnTo>
                    <a:pt x="352" y="0"/>
                  </a:lnTo>
                  <a:moveTo>
                    <a:pt x="355" y="0"/>
                  </a:moveTo>
                  <a:lnTo>
                    <a:pt x="356" y="0"/>
                  </a:lnTo>
                  <a:moveTo>
                    <a:pt x="359" y="0"/>
                  </a:moveTo>
                  <a:lnTo>
                    <a:pt x="360" y="0"/>
                  </a:lnTo>
                  <a:moveTo>
                    <a:pt x="363" y="0"/>
                  </a:moveTo>
                  <a:lnTo>
                    <a:pt x="364" y="0"/>
                  </a:lnTo>
                  <a:moveTo>
                    <a:pt x="367" y="0"/>
                  </a:moveTo>
                  <a:lnTo>
                    <a:pt x="368" y="0"/>
                  </a:lnTo>
                  <a:moveTo>
                    <a:pt x="371" y="0"/>
                  </a:moveTo>
                  <a:lnTo>
                    <a:pt x="372" y="0"/>
                  </a:lnTo>
                  <a:moveTo>
                    <a:pt x="375" y="0"/>
                  </a:moveTo>
                  <a:lnTo>
                    <a:pt x="376" y="0"/>
                  </a:lnTo>
                  <a:moveTo>
                    <a:pt x="379" y="0"/>
                  </a:moveTo>
                  <a:lnTo>
                    <a:pt x="380" y="0"/>
                  </a:lnTo>
                  <a:moveTo>
                    <a:pt x="383" y="0"/>
                  </a:moveTo>
                  <a:lnTo>
                    <a:pt x="384" y="0"/>
                  </a:lnTo>
                  <a:moveTo>
                    <a:pt x="387" y="0"/>
                  </a:moveTo>
                  <a:lnTo>
                    <a:pt x="388" y="0"/>
                  </a:lnTo>
                  <a:moveTo>
                    <a:pt x="391" y="0"/>
                  </a:moveTo>
                  <a:lnTo>
                    <a:pt x="392" y="0"/>
                  </a:lnTo>
                  <a:moveTo>
                    <a:pt x="395" y="0"/>
                  </a:moveTo>
                  <a:lnTo>
                    <a:pt x="396" y="0"/>
                  </a:lnTo>
                  <a:moveTo>
                    <a:pt x="399" y="0"/>
                  </a:moveTo>
                  <a:lnTo>
                    <a:pt x="400" y="0"/>
                  </a:lnTo>
                  <a:moveTo>
                    <a:pt x="403" y="0"/>
                  </a:moveTo>
                  <a:lnTo>
                    <a:pt x="404" y="0"/>
                  </a:lnTo>
                  <a:moveTo>
                    <a:pt x="407" y="0"/>
                  </a:moveTo>
                  <a:lnTo>
                    <a:pt x="408" y="0"/>
                  </a:lnTo>
                  <a:moveTo>
                    <a:pt x="411" y="0"/>
                  </a:moveTo>
                  <a:lnTo>
                    <a:pt x="412" y="0"/>
                  </a:lnTo>
                  <a:moveTo>
                    <a:pt x="415" y="0"/>
                  </a:moveTo>
                  <a:lnTo>
                    <a:pt x="416" y="0"/>
                  </a:lnTo>
                  <a:moveTo>
                    <a:pt x="419" y="0"/>
                  </a:moveTo>
                  <a:lnTo>
                    <a:pt x="420" y="0"/>
                  </a:lnTo>
                  <a:moveTo>
                    <a:pt x="423" y="0"/>
                  </a:moveTo>
                  <a:lnTo>
                    <a:pt x="424" y="0"/>
                  </a:lnTo>
                  <a:moveTo>
                    <a:pt x="427" y="0"/>
                  </a:moveTo>
                  <a:lnTo>
                    <a:pt x="428" y="0"/>
                  </a:lnTo>
                  <a:moveTo>
                    <a:pt x="431" y="0"/>
                  </a:moveTo>
                  <a:lnTo>
                    <a:pt x="432" y="0"/>
                  </a:lnTo>
                  <a:moveTo>
                    <a:pt x="435" y="0"/>
                  </a:moveTo>
                  <a:lnTo>
                    <a:pt x="436" y="0"/>
                  </a:lnTo>
                  <a:moveTo>
                    <a:pt x="439" y="0"/>
                  </a:moveTo>
                  <a:lnTo>
                    <a:pt x="440" y="0"/>
                  </a:lnTo>
                  <a:moveTo>
                    <a:pt x="443" y="0"/>
                  </a:moveTo>
                  <a:lnTo>
                    <a:pt x="444" y="0"/>
                  </a:lnTo>
                  <a:moveTo>
                    <a:pt x="447" y="0"/>
                  </a:moveTo>
                  <a:lnTo>
                    <a:pt x="448" y="0"/>
                  </a:lnTo>
                  <a:moveTo>
                    <a:pt x="451" y="0"/>
                  </a:moveTo>
                  <a:lnTo>
                    <a:pt x="452" y="0"/>
                  </a:lnTo>
                  <a:moveTo>
                    <a:pt x="455" y="0"/>
                  </a:moveTo>
                  <a:lnTo>
                    <a:pt x="456" y="0"/>
                  </a:lnTo>
                  <a:moveTo>
                    <a:pt x="459" y="0"/>
                  </a:moveTo>
                  <a:lnTo>
                    <a:pt x="460" y="0"/>
                  </a:lnTo>
                  <a:moveTo>
                    <a:pt x="463" y="0"/>
                  </a:moveTo>
                  <a:lnTo>
                    <a:pt x="464" y="0"/>
                  </a:lnTo>
                  <a:moveTo>
                    <a:pt x="467" y="0"/>
                  </a:moveTo>
                  <a:lnTo>
                    <a:pt x="468" y="0"/>
                  </a:lnTo>
                  <a:moveTo>
                    <a:pt x="471" y="0"/>
                  </a:moveTo>
                  <a:lnTo>
                    <a:pt x="472" y="0"/>
                  </a:lnTo>
                  <a:moveTo>
                    <a:pt x="475" y="0"/>
                  </a:moveTo>
                  <a:lnTo>
                    <a:pt x="476" y="0"/>
                  </a:lnTo>
                  <a:moveTo>
                    <a:pt x="479" y="0"/>
                  </a:moveTo>
                  <a:lnTo>
                    <a:pt x="480" y="0"/>
                  </a:lnTo>
                  <a:moveTo>
                    <a:pt x="483" y="0"/>
                  </a:moveTo>
                  <a:lnTo>
                    <a:pt x="484" y="0"/>
                  </a:lnTo>
                  <a:moveTo>
                    <a:pt x="487" y="0"/>
                  </a:moveTo>
                  <a:lnTo>
                    <a:pt x="488" y="0"/>
                  </a:lnTo>
                  <a:moveTo>
                    <a:pt x="491" y="0"/>
                  </a:moveTo>
                  <a:lnTo>
                    <a:pt x="492" y="0"/>
                  </a:lnTo>
                  <a:moveTo>
                    <a:pt x="495" y="0"/>
                  </a:moveTo>
                  <a:lnTo>
                    <a:pt x="496" y="0"/>
                  </a:lnTo>
                  <a:moveTo>
                    <a:pt x="499" y="0"/>
                  </a:moveTo>
                  <a:lnTo>
                    <a:pt x="500" y="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34"/>
            <p:cNvSpPr>
              <a:spLocks noEditPoints="1"/>
            </p:cNvSpPr>
            <p:nvPr/>
          </p:nvSpPr>
          <p:spPr bwMode="auto">
            <a:xfrm>
              <a:off x="3904" y="1143"/>
              <a:ext cx="0" cy="2370"/>
            </a:xfrm>
            <a:custGeom>
              <a:avLst/>
              <a:gdLst>
                <a:gd name="T0" fmla="*/ 422 h 429"/>
                <a:gd name="T1" fmla="*/ 414 h 429"/>
                <a:gd name="T2" fmla="*/ 406 h 429"/>
                <a:gd name="T3" fmla="*/ 398 h 429"/>
                <a:gd name="T4" fmla="*/ 390 h 429"/>
                <a:gd name="T5" fmla="*/ 382 h 429"/>
                <a:gd name="T6" fmla="*/ 374 h 429"/>
                <a:gd name="T7" fmla="*/ 366 h 429"/>
                <a:gd name="T8" fmla="*/ 358 h 429"/>
                <a:gd name="T9" fmla="*/ 350 h 429"/>
                <a:gd name="T10" fmla="*/ 342 h 429"/>
                <a:gd name="T11" fmla="*/ 334 h 429"/>
                <a:gd name="T12" fmla="*/ 326 h 429"/>
                <a:gd name="T13" fmla="*/ 318 h 429"/>
                <a:gd name="T14" fmla="*/ 310 h 429"/>
                <a:gd name="T15" fmla="*/ 302 h 429"/>
                <a:gd name="T16" fmla="*/ 294 h 429"/>
                <a:gd name="T17" fmla="*/ 286 h 429"/>
                <a:gd name="T18" fmla="*/ 278 h 429"/>
                <a:gd name="T19" fmla="*/ 270 h 429"/>
                <a:gd name="T20" fmla="*/ 262 h 429"/>
                <a:gd name="T21" fmla="*/ 254 h 429"/>
                <a:gd name="T22" fmla="*/ 246 h 429"/>
                <a:gd name="T23" fmla="*/ 238 h 429"/>
                <a:gd name="T24" fmla="*/ 230 h 429"/>
                <a:gd name="T25" fmla="*/ 222 h 429"/>
                <a:gd name="T26" fmla="*/ 214 h 429"/>
                <a:gd name="T27" fmla="*/ 206 h 429"/>
                <a:gd name="T28" fmla="*/ 198 h 429"/>
                <a:gd name="T29" fmla="*/ 190 h 429"/>
                <a:gd name="T30" fmla="*/ 182 h 429"/>
                <a:gd name="T31" fmla="*/ 174 h 429"/>
                <a:gd name="T32" fmla="*/ 166 h 429"/>
                <a:gd name="T33" fmla="*/ 158 h 429"/>
                <a:gd name="T34" fmla="*/ 150 h 429"/>
                <a:gd name="T35" fmla="*/ 142 h 429"/>
                <a:gd name="T36" fmla="*/ 134 h 429"/>
                <a:gd name="T37" fmla="*/ 126 h 429"/>
                <a:gd name="T38" fmla="*/ 118 h 429"/>
                <a:gd name="T39" fmla="*/ 110 h 429"/>
                <a:gd name="T40" fmla="*/ 102 h 429"/>
                <a:gd name="T41" fmla="*/ 94 h 429"/>
                <a:gd name="T42" fmla="*/ 86 h 429"/>
                <a:gd name="T43" fmla="*/ 78 h 429"/>
                <a:gd name="T44" fmla="*/ 70 h 429"/>
                <a:gd name="T45" fmla="*/ 62 h 429"/>
                <a:gd name="T46" fmla="*/ 54 h 429"/>
                <a:gd name="T47" fmla="*/ 46 h 429"/>
                <a:gd name="T48" fmla="*/ 38 h 429"/>
                <a:gd name="T49" fmla="*/ 30 h 429"/>
                <a:gd name="T50" fmla="*/ 22 h 429"/>
                <a:gd name="T51" fmla="*/ 14 h 429"/>
                <a:gd name="T52" fmla="*/ 6 h 42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  <a:cxn ang="0">
                  <a:pos x="0" y="T46"/>
                </a:cxn>
                <a:cxn ang="0">
                  <a:pos x="0" y="T47"/>
                </a:cxn>
                <a:cxn ang="0">
                  <a:pos x="0" y="T48"/>
                </a:cxn>
                <a:cxn ang="0">
                  <a:pos x="0" y="T49"/>
                </a:cxn>
                <a:cxn ang="0">
                  <a:pos x="0" y="T50"/>
                </a:cxn>
                <a:cxn ang="0">
                  <a:pos x="0" y="T51"/>
                </a:cxn>
                <a:cxn ang="0">
                  <a:pos x="0" y="T52"/>
                </a:cxn>
              </a:cxnLst>
              <a:rect l="0" t="0" r="r" b="b"/>
              <a:pathLst>
                <a:path h="429">
                  <a:moveTo>
                    <a:pt x="0" y="426"/>
                  </a:moveTo>
                  <a:lnTo>
                    <a:pt x="0" y="425"/>
                  </a:lnTo>
                  <a:moveTo>
                    <a:pt x="0" y="422"/>
                  </a:moveTo>
                  <a:lnTo>
                    <a:pt x="0" y="421"/>
                  </a:lnTo>
                  <a:moveTo>
                    <a:pt x="0" y="418"/>
                  </a:moveTo>
                  <a:lnTo>
                    <a:pt x="0" y="417"/>
                  </a:lnTo>
                  <a:moveTo>
                    <a:pt x="0" y="414"/>
                  </a:moveTo>
                  <a:lnTo>
                    <a:pt x="0" y="413"/>
                  </a:lnTo>
                  <a:moveTo>
                    <a:pt x="0" y="410"/>
                  </a:moveTo>
                  <a:lnTo>
                    <a:pt x="0" y="409"/>
                  </a:lnTo>
                  <a:moveTo>
                    <a:pt x="0" y="406"/>
                  </a:moveTo>
                  <a:lnTo>
                    <a:pt x="0" y="405"/>
                  </a:lnTo>
                  <a:moveTo>
                    <a:pt x="0" y="402"/>
                  </a:moveTo>
                  <a:lnTo>
                    <a:pt x="0" y="401"/>
                  </a:lnTo>
                  <a:moveTo>
                    <a:pt x="0" y="398"/>
                  </a:moveTo>
                  <a:lnTo>
                    <a:pt x="0" y="397"/>
                  </a:lnTo>
                  <a:moveTo>
                    <a:pt x="0" y="394"/>
                  </a:moveTo>
                  <a:lnTo>
                    <a:pt x="0" y="393"/>
                  </a:lnTo>
                  <a:moveTo>
                    <a:pt x="0" y="390"/>
                  </a:moveTo>
                  <a:lnTo>
                    <a:pt x="0" y="389"/>
                  </a:lnTo>
                  <a:moveTo>
                    <a:pt x="0" y="386"/>
                  </a:moveTo>
                  <a:lnTo>
                    <a:pt x="0" y="385"/>
                  </a:lnTo>
                  <a:moveTo>
                    <a:pt x="0" y="382"/>
                  </a:moveTo>
                  <a:lnTo>
                    <a:pt x="0" y="381"/>
                  </a:lnTo>
                  <a:moveTo>
                    <a:pt x="0" y="378"/>
                  </a:moveTo>
                  <a:lnTo>
                    <a:pt x="0" y="377"/>
                  </a:lnTo>
                  <a:moveTo>
                    <a:pt x="0" y="374"/>
                  </a:moveTo>
                  <a:lnTo>
                    <a:pt x="0" y="373"/>
                  </a:lnTo>
                  <a:moveTo>
                    <a:pt x="0" y="370"/>
                  </a:moveTo>
                  <a:lnTo>
                    <a:pt x="0" y="369"/>
                  </a:lnTo>
                  <a:moveTo>
                    <a:pt x="0" y="366"/>
                  </a:moveTo>
                  <a:lnTo>
                    <a:pt x="0" y="365"/>
                  </a:lnTo>
                  <a:moveTo>
                    <a:pt x="0" y="362"/>
                  </a:moveTo>
                  <a:lnTo>
                    <a:pt x="0" y="361"/>
                  </a:lnTo>
                  <a:moveTo>
                    <a:pt x="0" y="358"/>
                  </a:moveTo>
                  <a:lnTo>
                    <a:pt x="0" y="357"/>
                  </a:lnTo>
                  <a:moveTo>
                    <a:pt x="0" y="354"/>
                  </a:moveTo>
                  <a:lnTo>
                    <a:pt x="0" y="353"/>
                  </a:lnTo>
                  <a:moveTo>
                    <a:pt x="0" y="350"/>
                  </a:moveTo>
                  <a:lnTo>
                    <a:pt x="0" y="349"/>
                  </a:lnTo>
                  <a:moveTo>
                    <a:pt x="0" y="346"/>
                  </a:moveTo>
                  <a:lnTo>
                    <a:pt x="0" y="345"/>
                  </a:lnTo>
                  <a:moveTo>
                    <a:pt x="0" y="342"/>
                  </a:moveTo>
                  <a:lnTo>
                    <a:pt x="0" y="341"/>
                  </a:lnTo>
                  <a:moveTo>
                    <a:pt x="0" y="338"/>
                  </a:moveTo>
                  <a:lnTo>
                    <a:pt x="0" y="337"/>
                  </a:lnTo>
                  <a:moveTo>
                    <a:pt x="0" y="334"/>
                  </a:moveTo>
                  <a:lnTo>
                    <a:pt x="0" y="333"/>
                  </a:lnTo>
                  <a:moveTo>
                    <a:pt x="0" y="330"/>
                  </a:moveTo>
                  <a:lnTo>
                    <a:pt x="0" y="329"/>
                  </a:lnTo>
                  <a:moveTo>
                    <a:pt x="0" y="326"/>
                  </a:moveTo>
                  <a:lnTo>
                    <a:pt x="0" y="325"/>
                  </a:lnTo>
                  <a:moveTo>
                    <a:pt x="0" y="322"/>
                  </a:moveTo>
                  <a:lnTo>
                    <a:pt x="0" y="321"/>
                  </a:lnTo>
                  <a:moveTo>
                    <a:pt x="0" y="318"/>
                  </a:moveTo>
                  <a:lnTo>
                    <a:pt x="0" y="317"/>
                  </a:lnTo>
                  <a:moveTo>
                    <a:pt x="0" y="314"/>
                  </a:moveTo>
                  <a:lnTo>
                    <a:pt x="0" y="313"/>
                  </a:lnTo>
                  <a:moveTo>
                    <a:pt x="0" y="310"/>
                  </a:moveTo>
                  <a:lnTo>
                    <a:pt x="0" y="309"/>
                  </a:lnTo>
                  <a:moveTo>
                    <a:pt x="0" y="306"/>
                  </a:moveTo>
                  <a:lnTo>
                    <a:pt x="0" y="305"/>
                  </a:lnTo>
                  <a:moveTo>
                    <a:pt x="0" y="302"/>
                  </a:moveTo>
                  <a:lnTo>
                    <a:pt x="0" y="301"/>
                  </a:lnTo>
                  <a:moveTo>
                    <a:pt x="0" y="298"/>
                  </a:moveTo>
                  <a:lnTo>
                    <a:pt x="0" y="297"/>
                  </a:lnTo>
                  <a:moveTo>
                    <a:pt x="0" y="294"/>
                  </a:moveTo>
                  <a:lnTo>
                    <a:pt x="0" y="293"/>
                  </a:lnTo>
                  <a:moveTo>
                    <a:pt x="0" y="290"/>
                  </a:moveTo>
                  <a:lnTo>
                    <a:pt x="0" y="289"/>
                  </a:lnTo>
                  <a:moveTo>
                    <a:pt x="0" y="286"/>
                  </a:moveTo>
                  <a:lnTo>
                    <a:pt x="0" y="285"/>
                  </a:lnTo>
                  <a:moveTo>
                    <a:pt x="0" y="282"/>
                  </a:moveTo>
                  <a:lnTo>
                    <a:pt x="0" y="281"/>
                  </a:lnTo>
                  <a:moveTo>
                    <a:pt x="0" y="278"/>
                  </a:moveTo>
                  <a:lnTo>
                    <a:pt x="0" y="277"/>
                  </a:lnTo>
                  <a:moveTo>
                    <a:pt x="0" y="274"/>
                  </a:moveTo>
                  <a:lnTo>
                    <a:pt x="0" y="273"/>
                  </a:lnTo>
                  <a:moveTo>
                    <a:pt x="0" y="270"/>
                  </a:moveTo>
                  <a:lnTo>
                    <a:pt x="0" y="269"/>
                  </a:lnTo>
                  <a:moveTo>
                    <a:pt x="0" y="266"/>
                  </a:moveTo>
                  <a:lnTo>
                    <a:pt x="0" y="265"/>
                  </a:lnTo>
                  <a:moveTo>
                    <a:pt x="0" y="262"/>
                  </a:moveTo>
                  <a:lnTo>
                    <a:pt x="0" y="261"/>
                  </a:lnTo>
                  <a:moveTo>
                    <a:pt x="0" y="258"/>
                  </a:moveTo>
                  <a:lnTo>
                    <a:pt x="0" y="257"/>
                  </a:lnTo>
                  <a:moveTo>
                    <a:pt x="0" y="254"/>
                  </a:moveTo>
                  <a:lnTo>
                    <a:pt x="0" y="253"/>
                  </a:lnTo>
                  <a:moveTo>
                    <a:pt x="0" y="250"/>
                  </a:moveTo>
                  <a:lnTo>
                    <a:pt x="0" y="249"/>
                  </a:lnTo>
                  <a:moveTo>
                    <a:pt x="0" y="246"/>
                  </a:moveTo>
                  <a:lnTo>
                    <a:pt x="0" y="245"/>
                  </a:lnTo>
                  <a:moveTo>
                    <a:pt x="0" y="242"/>
                  </a:moveTo>
                  <a:lnTo>
                    <a:pt x="0" y="241"/>
                  </a:lnTo>
                  <a:moveTo>
                    <a:pt x="0" y="238"/>
                  </a:moveTo>
                  <a:lnTo>
                    <a:pt x="0" y="237"/>
                  </a:lnTo>
                  <a:moveTo>
                    <a:pt x="0" y="234"/>
                  </a:moveTo>
                  <a:lnTo>
                    <a:pt x="0" y="233"/>
                  </a:lnTo>
                  <a:moveTo>
                    <a:pt x="0" y="230"/>
                  </a:moveTo>
                  <a:lnTo>
                    <a:pt x="0" y="229"/>
                  </a:lnTo>
                  <a:moveTo>
                    <a:pt x="0" y="226"/>
                  </a:moveTo>
                  <a:lnTo>
                    <a:pt x="0" y="225"/>
                  </a:lnTo>
                  <a:moveTo>
                    <a:pt x="0" y="222"/>
                  </a:moveTo>
                  <a:lnTo>
                    <a:pt x="0" y="221"/>
                  </a:lnTo>
                  <a:moveTo>
                    <a:pt x="0" y="218"/>
                  </a:moveTo>
                  <a:lnTo>
                    <a:pt x="0" y="217"/>
                  </a:lnTo>
                  <a:moveTo>
                    <a:pt x="0" y="214"/>
                  </a:moveTo>
                  <a:lnTo>
                    <a:pt x="0" y="213"/>
                  </a:lnTo>
                  <a:moveTo>
                    <a:pt x="0" y="210"/>
                  </a:moveTo>
                  <a:lnTo>
                    <a:pt x="0" y="209"/>
                  </a:lnTo>
                  <a:moveTo>
                    <a:pt x="0" y="206"/>
                  </a:moveTo>
                  <a:lnTo>
                    <a:pt x="0" y="205"/>
                  </a:lnTo>
                  <a:moveTo>
                    <a:pt x="0" y="202"/>
                  </a:moveTo>
                  <a:lnTo>
                    <a:pt x="0" y="201"/>
                  </a:lnTo>
                  <a:moveTo>
                    <a:pt x="0" y="198"/>
                  </a:moveTo>
                  <a:lnTo>
                    <a:pt x="0" y="197"/>
                  </a:lnTo>
                  <a:moveTo>
                    <a:pt x="0" y="194"/>
                  </a:moveTo>
                  <a:lnTo>
                    <a:pt x="0" y="193"/>
                  </a:lnTo>
                  <a:moveTo>
                    <a:pt x="0" y="190"/>
                  </a:moveTo>
                  <a:lnTo>
                    <a:pt x="0" y="189"/>
                  </a:lnTo>
                  <a:moveTo>
                    <a:pt x="0" y="186"/>
                  </a:moveTo>
                  <a:lnTo>
                    <a:pt x="0" y="185"/>
                  </a:lnTo>
                  <a:moveTo>
                    <a:pt x="0" y="182"/>
                  </a:moveTo>
                  <a:lnTo>
                    <a:pt x="0" y="181"/>
                  </a:lnTo>
                  <a:moveTo>
                    <a:pt x="0" y="178"/>
                  </a:moveTo>
                  <a:lnTo>
                    <a:pt x="0" y="177"/>
                  </a:lnTo>
                  <a:moveTo>
                    <a:pt x="0" y="174"/>
                  </a:moveTo>
                  <a:lnTo>
                    <a:pt x="0" y="173"/>
                  </a:lnTo>
                  <a:moveTo>
                    <a:pt x="0" y="170"/>
                  </a:moveTo>
                  <a:lnTo>
                    <a:pt x="0" y="169"/>
                  </a:lnTo>
                  <a:moveTo>
                    <a:pt x="0" y="166"/>
                  </a:moveTo>
                  <a:lnTo>
                    <a:pt x="0" y="165"/>
                  </a:lnTo>
                  <a:moveTo>
                    <a:pt x="0" y="162"/>
                  </a:moveTo>
                  <a:lnTo>
                    <a:pt x="0" y="161"/>
                  </a:lnTo>
                  <a:moveTo>
                    <a:pt x="0" y="158"/>
                  </a:moveTo>
                  <a:lnTo>
                    <a:pt x="0" y="157"/>
                  </a:lnTo>
                  <a:moveTo>
                    <a:pt x="0" y="154"/>
                  </a:moveTo>
                  <a:lnTo>
                    <a:pt x="0" y="153"/>
                  </a:lnTo>
                  <a:moveTo>
                    <a:pt x="0" y="150"/>
                  </a:moveTo>
                  <a:lnTo>
                    <a:pt x="0" y="149"/>
                  </a:lnTo>
                  <a:moveTo>
                    <a:pt x="0" y="146"/>
                  </a:moveTo>
                  <a:lnTo>
                    <a:pt x="0" y="145"/>
                  </a:lnTo>
                  <a:moveTo>
                    <a:pt x="0" y="142"/>
                  </a:moveTo>
                  <a:lnTo>
                    <a:pt x="0" y="141"/>
                  </a:lnTo>
                  <a:moveTo>
                    <a:pt x="0" y="138"/>
                  </a:moveTo>
                  <a:lnTo>
                    <a:pt x="0" y="137"/>
                  </a:lnTo>
                  <a:moveTo>
                    <a:pt x="0" y="134"/>
                  </a:moveTo>
                  <a:lnTo>
                    <a:pt x="0" y="133"/>
                  </a:lnTo>
                  <a:moveTo>
                    <a:pt x="0" y="130"/>
                  </a:moveTo>
                  <a:lnTo>
                    <a:pt x="0" y="129"/>
                  </a:lnTo>
                  <a:moveTo>
                    <a:pt x="0" y="126"/>
                  </a:moveTo>
                  <a:lnTo>
                    <a:pt x="0" y="125"/>
                  </a:lnTo>
                  <a:moveTo>
                    <a:pt x="0" y="122"/>
                  </a:moveTo>
                  <a:lnTo>
                    <a:pt x="0" y="121"/>
                  </a:lnTo>
                  <a:moveTo>
                    <a:pt x="0" y="118"/>
                  </a:moveTo>
                  <a:lnTo>
                    <a:pt x="0" y="117"/>
                  </a:lnTo>
                  <a:moveTo>
                    <a:pt x="0" y="114"/>
                  </a:moveTo>
                  <a:lnTo>
                    <a:pt x="0" y="113"/>
                  </a:lnTo>
                  <a:moveTo>
                    <a:pt x="0" y="110"/>
                  </a:moveTo>
                  <a:lnTo>
                    <a:pt x="0" y="109"/>
                  </a:lnTo>
                  <a:moveTo>
                    <a:pt x="0" y="106"/>
                  </a:moveTo>
                  <a:lnTo>
                    <a:pt x="0" y="105"/>
                  </a:lnTo>
                  <a:moveTo>
                    <a:pt x="0" y="102"/>
                  </a:moveTo>
                  <a:lnTo>
                    <a:pt x="0" y="101"/>
                  </a:lnTo>
                  <a:moveTo>
                    <a:pt x="0" y="98"/>
                  </a:moveTo>
                  <a:lnTo>
                    <a:pt x="0" y="97"/>
                  </a:lnTo>
                  <a:moveTo>
                    <a:pt x="0" y="94"/>
                  </a:moveTo>
                  <a:lnTo>
                    <a:pt x="0" y="93"/>
                  </a:lnTo>
                  <a:moveTo>
                    <a:pt x="0" y="90"/>
                  </a:moveTo>
                  <a:lnTo>
                    <a:pt x="0" y="89"/>
                  </a:lnTo>
                  <a:moveTo>
                    <a:pt x="0" y="86"/>
                  </a:moveTo>
                  <a:lnTo>
                    <a:pt x="0" y="85"/>
                  </a:lnTo>
                  <a:moveTo>
                    <a:pt x="0" y="82"/>
                  </a:moveTo>
                  <a:lnTo>
                    <a:pt x="0" y="81"/>
                  </a:lnTo>
                  <a:moveTo>
                    <a:pt x="0" y="78"/>
                  </a:moveTo>
                  <a:lnTo>
                    <a:pt x="0" y="77"/>
                  </a:lnTo>
                  <a:moveTo>
                    <a:pt x="0" y="74"/>
                  </a:moveTo>
                  <a:lnTo>
                    <a:pt x="0" y="73"/>
                  </a:lnTo>
                  <a:moveTo>
                    <a:pt x="0" y="70"/>
                  </a:moveTo>
                  <a:lnTo>
                    <a:pt x="0" y="69"/>
                  </a:lnTo>
                  <a:moveTo>
                    <a:pt x="0" y="66"/>
                  </a:moveTo>
                  <a:lnTo>
                    <a:pt x="0" y="65"/>
                  </a:lnTo>
                  <a:moveTo>
                    <a:pt x="0" y="62"/>
                  </a:moveTo>
                  <a:lnTo>
                    <a:pt x="0" y="61"/>
                  </a:lnTo>
                  <a:moveTo>
                    <a:pt x="0" y="58"/>
                  </a:moveTo>
                  <a:lnTo>
                    <a:pt x="0" y="57"/>
                  </a:lnTo>
                  <a:moveTo>
                    <a:pt x="0" y="54"/>
                  </a:moveTo>
                  <a:lnTo>
                    <a:pt x="0" y="53"/>
                  </a:lnTo>
                  <a:moveTo>
                    <a:pt x="0" y="50"/>
                  </a:moveTo>
                  <a:lnTo>
                    <a:pt x="0" y="49"/>
                  </a:lnTo>
                  <a:moveTo>
                    <a:pt x="0" y="46"/>
                  </a:moveTo>
                  <a:lnTo>
                    <a:pt x="0" y="45"/>
                  </a:lnTo>
                  <a:moveTo>
                    <a:pt x="0" y="42"/>
                  </a:moveTo>
                  <a:lnTo>
                    <a:pt x="0" y="41"/>
                  </a:lnTo>
                  <a:moveTo>
                    <a:pt x="0" y="38"/>
                  </a:moveTo>
                  <a:lnTo>
                    <a:pt x="0" y="37"/>
                  </a:lnTo>
                  <a:moveTo>
                    <a:pt x="0" y="34"/>
                  </a:moveTo>
                  <a:lnTo>
                    <a:pt x="0" y="33"/>
                  </a:lnTo>
                  <a:moveTo>
                    <a:pt x="0" y="30"/>
                  </a:moveTo>
                  <a:lnTo>
                    <a:pt x="0" y="29"/>
                  </a:lnTo>
                  <a:moveTo>
                    <a:pt x="0" y="26"/>
                  </a:moveTo>
                  <a:lnTo>
                    <a:pt x="0" y="25"/>
                  </a:lnTo>
                  <a:moveTo>
                    <a:pt x="0" y="22"/>
                  </a:moveTo>
                  <a:lnTo>
                    <a:pt x="0" y="21"/>
                  </a:lnTo>
                  <a:moveTo>
                    <a:pt x="0" y="18"/>
                  </a:moveTo>
                  <a:lnTo>
                    <a:pt x="0" y="17"/>
                  </a:lnTo>
                  <a:moveTo>
                    <a:pt x="0" y="14"/>
                  </a:moveTo>
                  <a:lnTo>
                    <a:pt x="0" y="13"/>
                  </a:lnTo>
                  <a:moveTo>
                    <a:pt x="0" y="10"/>
                  </a:moveTo>
                  <a:lnTo>
                    <a:pt x="0" y="9"/>
                  </a:lnTo>
                  <a:moveTo>
                    <a:pt x="0" y="6"/>
                  </a:moveTo>
                  <a:lnTo>
                    <a:pt x="0" y="5"/>
                  </a:lnTo>
                  <a:moveTo>
                    <a:pt x="0" y="2"/>
                  </a:moveTo>
                  <a:lnTo>
                    <a:pt x="0" y="1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982" y="1812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Cal.vul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3750" y="1884"/>
              <a:ext cx="5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Emp.nig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3438" y="1906"/>
              <a:ext cx="4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Led.pal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3438" y="2061"/>
              <a:ext cx="52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Vac.myr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3802" y="1917"/>
              <a:ext cx="4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Vac.vit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3971" y="1801"/>
              <a:ext cx="42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Pin.syl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3448" y="2215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Des.fle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3482" y="1453"/>
              <a:ext cx="50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Bet.pub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3736" y="1784"/>
              <a:ext cx="4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Vac.uli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3788" y="1724"/>
              <a:ext cx="54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Dip.mon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3661" y="2254"/>
              <a:ext cx="4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Dic.sp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3628" y="1873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Dic.fus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3755" y="1939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Dic.pol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3382" y="2718"/>
              <a:ext cx="4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Hyl.spl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697" y="2077"/>
              <a:ext cx="4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Ple.sch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3808" y="1873"/>
              <a:ext cx="3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Pol.pil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3606" y="1994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Pol.jun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3521" y="1840"/>
              <a:ext cx="5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Pol.com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3852" y="1967"/>
              <a:ext cx="50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Poh.nut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3686" y="1746"/>
              <a:ext cx="34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Pti.cil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3551" y="1442"/>
              <a:ext cx="4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Bar.lyc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833" y="1807"/>
              <a:ext cx="4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Cla.arb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3877" y="1829"/>
              <a:ext cx="4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Cla.ran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4095" y="1807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Cla.ste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3816" y="1911"/>
              <a:ext cx="49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Cla.unc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3858" y="1818"/>
              <a:ext cx="48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Cla.coc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3736" y="1961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Cla.cor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3789" y="1867"/>
              <a:ext cx="4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Cla.gra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3791" y="1807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Cla.fim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3824" y="1840"/>
              <a:ext cx="4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Cla.cri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3960" y="1845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Cla.chl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3625" y="1784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Cla.bot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67"/>
            <p:cNvSpPr>
              <a:spLocks noChangeArrowheads="1"/>
            </p:cNvSpPr>
            <p:nvPr/>
          </p:nvSpPr>
          <p:spPr bwMode="auto">
            <a:xfrm>
              <a:off x="3556" y="1707"/>
              <a:ext cx="54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Cla.ama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4155" y="1856"/>
              <a:ext cx="4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Cla.sp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3949" y="1928"/>
              <a:ext cx="42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Cet.eri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3954" y="1773"/>
              <a:ext cx="4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Cet.isl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Rectangle 71"/>
            <p:cNvSpPr>
              <a:spLocks noChangeArrowheads="1"/>
            </p:cNvSpPr>
            <p:nvPr/>
          </p:nvSpPr>
          <p:spPr bwMode="auto">
            <a:xfrm>
              <a:off x="4531" y="2033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Cet.niv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3480" y="2061"/>
              <a:ext cx="50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Nep.arc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3713" y="1779"/>
              <a:ext cx="4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Ste.sp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3744" y="2188"/>
              <a:ext cx="49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Pel.aph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Rectangle 75"/>
            <p:cNvSpPr>
              <a:spLocks noChangeArrowheads="1"/>
            </p:cNvSpPr>
            <p:nvPr/>
          </p:nvSpPr>
          <p:spPr bwMode="auto">
            <a:xfrm>
              <a:off x="3443" y="1525"/>
              <a:ext cx="3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Ich.eri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4437" y="2110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Cla.cer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Rectangle 77"/>
            <p:cNvSpPr>
              <a:spLocks noChangeArrowheads="1"/>
            </p:cNvSpPr>
            <p:nvPr/>
          </p:nvSpPr>
          <p:spPr bwMode="auto">
            <a:xfrm>
              <a:off x="3714" y="1911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Cla.def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Rectangle 78"/>
            <p:cNvSpPr>
              <a:spLocks noChangeArrowheads="1"/>
            </p:cNvSpPr>
            <p:nvPr/>
          </p:nvSpPr>
          <p:spPr bwMode="auto">
            <a:xfrm>
              <a:off x="4247" y="2000"/>
              <a:ext cx="49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Cla.phy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3789" y="1453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18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Rectangle 80"/>
            <p:cNvSpPr>
              <a:spLocks noChangeArrowheads="1"/>
            </p:cNvSpPr>
            <p:nvPr/>
          </p:nvSpPr>
          <p:spPr bwMode="auto">
            <a:xfrm>
              <a:off x="3849" y="1867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Rectangle 81"/>
            <p:cNvSpPr>
              <a:spLocks noChangeArrowheads="1"/>
            </p:cNvSpPr>
            <p:nvPr/>
          </p:nvSpPr>
          <p:spPr bwMode="auto">
            <a:xfrm>
              <a:off x="3882" y="2271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24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Rectangle 82"/>
            <p:cNvSpPr>
              <a:spLocks noChangeArrowheads="1"/>
            </p:cNvSpPr>
            <p:nvPr/>
          </p:nvSpPr>
          <p:spPr bwMode="auto">
            <a:xfrm>
              <a:off x="3170" y="2790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27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3744" y="204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23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84"/>
            <p:cNvSpPr>
              <a:spLocks noChangeArrowheads="1"/>
            </p:cNvSpPr>
            <p:nvPr/>
          </p:nvSpPr>
          <p:spPr bwMode="auto">
            <a:xfrm>
              <a:off x="3645" y="1856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19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85"/>
            <p:cNvSpPr>
              <a:spLocks noChangeArrowheads="1"/>
            </p:cNvSpPr>
            <p:nvPr/>
          </p:nvSpPr>
          <p:spPr bwMode="auto">
            <a:xfrm>
              <a:off x="3551" y="193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3656" y="162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16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87"/>
            <p:cNvSpPr>
              <a:spLocks noChangeArrowheads="1"/>
            </p:cNvSpPr>
            <p:nvPr/>
          </p:nvSpPr>
          <p:spPr bwMode="auto">
            <a:xfrm>
              <a:off x="3087" y="3403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28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4059" y="1641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13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3932" y="1768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14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90"/>
            <p:cNvSpPr>
              <a:spLocks noChangeArrowheads="1"/>
            </p:cNvSpPr>
            <p:nvPr/>
          </p:nvSpPr>
          <p:spPr bwMode="auto">
            <a:xfrm>
              <a:off x="3711" y="2409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Rectangle 91"/>
            <p:cNvSpPr>
              <a:spLocks noChangeArrowheads="1"/>
            </p:cNvSpPr>
            <p:nvPr/>
          </p:nvSpPr>
          <p:spPr bwMode="auto">
            <a:xfrm>
              <a:off x="3551" y="2392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25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Rectangle 92"/>
            <p:cNvSpPr>
              <a:spLocks noChangeArrowheads="1"/>
            </p:cNvSpPr>
            <p:nvPr/>
          </p:nvSpPr>
          <p:spPr bwMode="auto">
            <a:xfrm>
              <a:off x="3802" y="15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Rectangle 93"/>
            <p:cNvSpPr>
              <a:spLocks noChangeArrowheads="1"/>
            </p:cNvSpPr>
            <p:nvPr/>
          </p:nvSpPr>
          <p:spPr bwMode="auto">
            <a:xfrm>
              <a:off x="3620" y="1326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Rectangle 94"/>
            <p:cNvSpPr>
              <a:spLocks noChangeArrowheads="1"/>
            </p:cNvSpPr>
            <p:nvPr/>
          </p:nvSpPr>
          <p:spPr bwMode="auto">
            <a:xfrm>
              <a:off x="4178" y="176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Rectangle 95"/>
            <p:cNvSpPr>
              <a:spLocks noChangeArrowheads="1"/>
            </p:cNvSpPr>
            <p:nvPr/>
          </p:nvSpPr>
          <p:spPr bwMode="auto">
            <a:xfrm>
              <a:off x="3890" y="1541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Rectangle 96"/>
            <p:cNvSpPr>
              <a:spLocks noChangeArrowheads="1"/>
            </p:cNvSpPr>
            <p:nvPr/>
          </p:nvSpPr>
          <p:spPr bwMode="auto">
            <a:xfrm>
              <a:off x="5244" y="2226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Rectangle 97"/>
            <p:cNvSpPr>
              <a:spLocks noChangeArrowheads="1"/>
            </p:cNvSpPr>
            <p:nvPr/>
          </p:nvSpPr>
          <p:spPr bwMode="auto">
            <a:xfrm>
              <a:off x="5001" y="221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Rectangle 98"/>
            <p:cNvSpPr>
              <a:spLocks noChangeArrowheads="1"/>
            </p:cNvSpPr>
            <p:nvPr/>
          </p:nvSpPr>
          <p:spPr bwMode="auto">
            <a:xfrm>
              <a:off x="4586" y="1856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Rectangle 99"/>
            <p:cNvSpPr>
              <a:spLocks noChangeArrowheads="1"/>
            </p:cNvSpPr>
            <p:nvPr/>
          </p:nvSpPr>
          <p:spPr bwMode="auto">
            <a:xfrm>
              <a:off x="4159" y="1757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Rectangle 100"/>
            <p:cNvSpPr>
              <a:spLocks noChangeArrowheads="1"/>
            </p:cNvSpPr>
            <p:nvPr/>
          </p:nvSpPr>
          <p:spPr bwMode="auto">
            <a:xfrm>
              <a:off x="4463" y="188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Rectangle 101"/>
            <p:cNvSpPr>
              <a:spLocks noChangeArrowheads="1"/>
            </p:cNvSpPr>
            <p:nvPr/>
          </p:nvSpPr>
          <p:spPr bwMode="auto">
            <a:xfrm>
              <a:off x="4170" y="2005"/>
              <a:ext cx="15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Rectangle 102"/>
            <p:cNvSpPr>
              <a:spLocks noChangeArrowheads="1"/>
            </p:cNvSpPr>
            <p:nvPr/>
          </p:nvSpPr>
          <p:spPr bwMode="auto">
            <a:xfrm>
              <a:off x="3396" y="1199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Line 103"/>
            <p:cNvSpPr>
              <a:spLocks noChangeShapeType="1"/>
            </p:cNvSpPr>
            <p:nvPr/>
          </p:nvSpPr>
          <p:spPr bwMode="auto">
            <a:xfrm flipH="1" flipV="1">
              <a:off x="3263" y="1895"/>
              <a:ext cx="641" cy="33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104"/>
            <p:cNvSpPr>
              <a:spLocks/>
            </p:cNvSpPr>
            <p:nvPr/>
          </p:nvSpPr>
          <p:spPr bwMode="auto">
            <a:xfrm>
              <a:off x="3263" y="1878"/>
              <a:ext cx="34" cy="33"/>
            </a:xfrm>
            <a:custGeom>
              <a:avLst/>
              <a:gdLst>
                <a:gd name="T0" fmla="*/ 6 w 6"/>
                <a:gd name="T1" fmla="*/ 0 h 6"/>
                <a:gd name="T2" fmla="*/ 0 w 6"/>
                <a:gd name="T3" fmla="*/ 3 h 6"/>
                <a:gd name="T4" fmla="*/ 5 w 6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0" y="3"/>
                  </a:lnTo>
                  <a:lnTo>
                    <a:pt x="5" y="6"/>
                  </a:lnTo>
                </a:path>
              </a:pathLst>
            </a:cu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Line 105"/>
            <p:cNvSpPr>
              <a:spLocks noChangeShapeType="1"/>
            </p:cNvSpPr>
            <p:nvPr/>
          </p:nvSpPr>
          <p:spPr bwMode="auto">
            <a:xfrm>
              <a:off x="3904" y="1928"/>
              <a:ext cx="354" cy="1193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106"/>
            <p:cNvSpPr>
              <a:spLocks/>
            </p:cNvSpPr>
            <p:nvPr/>
          </p:nvSpPr>
          <p:spPr bwMode="auto">
            <a:xfrm>
              <a:off x="4236" y="3088"/>
              <a:ext cx="33" cy="33"/>
            </a:xfrm>
            <a:custGeom>
              <a:avLst/>
              <a:gdLst>
                <a:gd name="T0" fmla="*/ 0 w 6"/>
                <a:gd name="T1" fmla="*/ 2 h 6"/>
                <a:gd name="T2" fmla="*/ 4 w 6"/>
                <a:gd name="T3" fmla="*/ 6 h 6"/>
                <a:gd name="T4" fmla="*/ 6 w 6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0" y="2"/>
                  </a:moveTo>
                  <a:lnTo>
                    <a:pt x="4" y="6"/>
                  </a:lnTo>
                  <a:lnTo>
                    <a:pt x="6" y="0"/>
                  </a:lnTo>
                </a:path>
              </a:pathLst>
            </a:cu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Line 107"/>
            <p:cNvSpPr>
              <a:spLocks noChangeShapeType="1"/>
            </p:cNvSpPr>
            <p:nvPr/>
          </p:nvSpPr>
          <p:spPr bwMode="auto">
            <a:xfrm flipV="1">
              <a:off x="3904" y="1889"/>
              <a:ext cx="1155" cy="39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108"/>
            <p:cNvSpPr>
              <a:spLocks/>
            </p:cNvSpPr>
            <p:nvPr/>
          </p:nvSpPr>
          <p:spPr bwMode="auto">
            <a:xfrm>
              <a:off x="5031" y="1873"/>
              <a:ext cx="28" cy="33"/>
            </a:xfrm>
            <a:custGeom>
              <a:avLst/>
              <a:gdLst>
                <a:gd name="T0" fmla="*/ 0 w 5"/>
                <a:gd name="T1" fmla="*/ 6 h 6"/>
                <a:gd name="T2" fmla="*/ 5 w 5"/>
                <a:gd name="T3" fmla="*/ 3 h 6"/>
                <a:gd name="T4" fmla="*/ 0 w 5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0" y="6"/>
                  </a:moveTo>
                  <a:lnTo>
                    <a:pt x="5" y="3"/>
                  </a:lnTo>
                  <a:lnTo>
                    <a:pt x="0" y="0"/>
                  </a:lnTo>
                </a:path>
              </a:pathLst>
            </a:cu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Rectangle 109"/>
            <p:cNvSpPr>
              <a:spLocks noChangeArrowheads="1"/>
            </p:cNvSpPr>
            <p:nvPr/>
          </p:nvSpPr>
          <p:spPr bwMode="auto">
            <a:xfrm>
              <a:off x="3145" y="1840"/>
              <a:ext cx="10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Rectangle 110"/>
            <p:cNvSpPr>
              <a:spLocks noChangeArrowheads="1"/>
            </p:cNvSpPr>
            <p:nvPr/>
          </p:nvSpPr>
          <p:spPr bwMode="auto">
            <a:xfrm>
              <a:off x="4219" y="3138"/>
              <a:ext cx="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P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/>
          </p:nvSpPr>
          <p:spPr bwMode="auto">
            <a:xfrm>
              <a:off x="5057" y="1840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Al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Line 112"/>
            <p:cNvSpPr>
              <a:spLocks noChangeShapeType="1"/>
            </p:cNvSpPr>
            <p:nvPr/>
          </p:nvSpPr>
          <p:spPr bwMode="auto">
            <a:xfrm>
              <a:off x="2821" y="1143"/>
              <a:ext cx="2343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Line 113"/>
            <p:cNvSpPr>
              <a:spLocks noChangeShapeType="1"/>
            </p:cNvSpPr>
            <p:nvPr/>
          </p:nvSpPr>
          <p:spPr bwMode="auto">
            <a:xfrm flipV="1">
              <a:off x="3904" y="1077"/>
              <a:ext cx="0" cy="66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Line 114"/>
            <p:cNvSpPr>
              <a:spLocks noChangeShapeType="1"/>
            </p:cNvSpPr>
            <p:nvPr/>
          </p:nvSpPr>
          <p:spPr bwMode="auto">
            <a:xfrm flipV="1">
              <a:off x="5164" y="1077"/>
              <a:ext cx="0" cy="66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Line 115"/>
            <p:cNvSpPr>
              <a:spLocks noChangeShapeType="1"/>
            </p:cNvSpPr>
            <p:nvPr/>
          </p:nvSpPr>
          <p:spPr bwMode="auto">
            <a:xfrm flipV="1">
              <a:off x="5600" y="1143"/>
              <a:ext cx="0" cy="2044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Line 116"/>
            <p:cNvSpPr>
              <a:spLocks noChangeShapeType="1"/>
            </p:cNvSpPr>
            <p:nvPr/>
          </p:nvSpPr>
          <p:spPr bwMode="auto">
            <a:xfrm>
              <a:off x="5600" y="3187"/>
              <a:ext cx="67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Line 117"/>
            <p:cNvSpPr>
              <a:spLocks noChangeShapeType="1"/>
            </p:cNvSpPr>
            <p:nvPr/>
          </p:nvSpPr>
          <p:spPr bwMode="auto">
            <a:xfrm>
              <a:off x="5600" y="1928"/>
              <a:ext cx="67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Rectangle 118"/>
            <p:cNvSpPr>
              <a:spLocks noChangeArrowheads="1"/>
            </p:cNvSpPr>
            <p:nvPr/>
          </p:nvSpPr>
          <p:spPr bwMode="auto">
            <a:xfrm rot="16200000">
              <a:off x="5751" y="3098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119"/>
            <p:cNvSpPr>
              <a:spLocks noChangeArrowheads="1"/>
            </p:cNvSpPr>
            <p:nvPr/>
          </p:nvSpPr>
          <p:spPr bwMode="auto">
            <a:xfrm rot="16200000">
              <a:off x="5777" y="1839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201662" y="1492919"/>
            <a:ext cx="4732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6546937" y="1778058"/>
            <a:ext cx="4471401" cy="1404471"/>
          </a:xfrm>
          <a:prstGeom prst="line">
            <a:avLst/>
          </a:prstGeom>
          <a:ln w="444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55883" y="1616839"/>
            <a:ext cx="48599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Perpendicular lines give approximate </a:t>
            </a:r>
          </a:p>
          <a:p>
            <a:r>
              <a:rPr lang="en-US" sz="2400" dirty="0" smtClean="0"/>
              <a:t>rankings of samples and sites.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780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868" y="-135491"/>
            <a:ext cx="10515600" cy="1325563"/>
          </a:xfrm>
        </p:spPr>
        <p:txBody>
          <a:bodyPr/>
          <a:lstStyle/>
          <a:p>
            <a:r>
              <a:rPr lang="en-US" dirty="0"/>
              <a:t>Constrained Ordination Results </a:t>
            </a:r>
            <a:r>
              <a:rPr lang="en-US" b="1" dirty="0"/>
              <a:t>Tri</a:t>
            </a:r>
            <a:r>
              <a:rPr lang="en-US" dirty="0"/>
              <a:t>-Plots</a:t>
            </a:r>
          </a:p>
        </p:txBody>
      </p:sp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5420089" y="175669"/>
            <a:ext cx="6690953" cy="6617121"/>
            <a:chOff x="2280" y="602"/>
            <a:chExt cx="3625" cy="3585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2280" y="602"/>
              <a:ext cx="3591" cy="3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031" y="3519"/>
              <a:ext cx="2183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031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468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904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341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777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5214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957" y="3663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394" y="3663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849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4286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722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5159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2821" y="1491"/>
              <a:ext cx="0" cy="175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2755" y="3242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2755" y="2806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2755" y="2364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2755" y="1928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2755" y="1491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 rot="16200000">
              <a:off x="2575" y="3153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-3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 rot="16200000">
              <a:off x="2575" y="2717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 rot="16200000">
              <a:off x="2575" y="2275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 rot="16200000">
              <a:off x="2601" y="1839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 rot="16200000">
              <a:off x="2601" y="140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2821" y="1143"/>
              <a:ext cx="2779" cy="2376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4037" y="3928"/>
              <a:ext cx="38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CCA1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 rot="16200000">
              <a:off x="2181" y="2242"/>
              <a:ext cx="38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CCA2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2827" y="1928"/>
              <a:ext cx="2773" cy="0"/>
            </a:xfrm>
            <a:custGeom>
              <a:avLst/>
              <a:gdLst>
                <a:gd name="T0" fmla="*/ 7 w 502"/>
                <a:gd name="T1" fmla="*/ 15 w 502"/>
                <a:gd name="T2" fmla="*/ 23 w 502"/>
                <a:gd name="T3" fmla="*/ 31 w 502"/>
                <a:gd name="T4" fmla="*/ 39 w 502"/>
                <a:gd name="T5" fmla="*/ 47 w 502"/>
                <a:gd name="T6" fmla="*/ 55 w 502"/>
                <a:gd name="T7" fmla="*/ 63 w 502"/>
                <a:gd name="T8" fmla="*/ 71 w 502"/>
                <a:gd name="T9" fmla="*/ 79 w 502"/>
                <a:gd name="T10" fmla="*/ 87 w 502"/>
                <a:gd name="T11" fmla="*/ 95 w 502"/>
                <a:gd name="T12" fmla="*/ 103 w 502"/>
                <a:gd name="T13" fmla="*/ 111 w 502"/>
                <a:gd name="T14" fmla="*/ 119 w 502"/>
                <a:gd name="T15" fmla="*/ 127 w 502"/>
                <a:gd name="T16" fmla="*/ 135 w 502"/>
                <a:gd name="T17" fmla="*/ 143 w 502"/>
                <a:gd name="T18" fmla="*/ 151 w 502"/>
                <a:gd name="T19" fmla="*/ 159 w 502"/>
                <a:gd name="T20" fmla="*/ 167 w 502"/>
                <a:gd name="T21" fmla="*/ 175 w 502"/>
                <a:gd name="T22" fmla="*/ 183 w 502"/>
                <a:gd name="T23" fmla="*/ 191 w 502"/>
                <a:gd name="T24" fmla="*/ 199 w 502"/>
                <a:gd name="T25" fmla="*/ 207 w 502"/>
                <a:gd name="T26" fmla="*/ 215 w 502"/>
                <a:gd name="T27" fmla="*/ 223 w 502"/>
                <a:gd name="T28" fmla="*/ 231 w 502"/>
                <a:gd name="T29" fmla="*/ 239 w 502"/>
                <a:gd name="T30" fmla="*/ 247 w 502"/>
                <a:gd name="T31" fmla="*/ 255 w 502"/>
                <a:gd name="T32" fmla="*/ 263 w 502"/>
                <a:gd name="T33" fmla="*/ 271 w 502"/>
                <a:gd name="T34" fmla="*/ 279 w 502"/>
                <a:gd name="T35" fmla="*/ 287 w 502"/>
                <a:gd name="T36" fmla="*/ 295 w 502"/>
                <a:gd name="T37" fmla="*/ 303 w 502"/>
                <a:gd name="T38" fmla="*/ 311 w 502"/>
                <a:gd name="T39" fmla="*/ 319 w 502"/>
                <a:gd name="T40" fmla="*/ 327 w 502"/>
                <a:gd name="T41" fmla="*/ 335 w 502"/>
                <a:gd name="T42" fmla="*/ 343 w 502"/>
                <a:gd name="T43" fmla="*/ 351 w 502"/>
                <a:gd name="T44" fmla="*/ 359 w 502"/>
                <a:gd name="T45" fmla="*/ 367 w 502"/>
                <a:gd name="T46" fmla="*/ 375 w 502"/>
                <a:gd name="T47" fmla="*/ 383 w 502"/>
                <a:gd name="T48" fmla="*/ 391 w 502"/>
                <a:gd name="T49" fmla="*/ 399 w 502"/>
                <a:gd name="T50" fmla="*/ 407 w 502"/>
                <a:gd name="T51" fmla="*/ 415 w 502"/>
                <a:gd name="T52" fmla="*/ 423 w 502"/>
                <a:gd name="T53" fmla="*/ 431 w 502"/>
                <a:gd name="T54" fmla="*/ 439 w 502"/>
                <a:gd name="T55" fmla="*/ 447 w 502"/>
                <a:gd name="T56" fmla="*/ 455 w 502"/>
                <a:gd name="T57" fmla="*/ 463 w 502"/>
                <a:gd name="T58" fmla="*/ 471 w 502"/>
                <a:gd name="T59" fmla="*/ 479 w 502"/>
                <a:gd name="T60" fmla="*/ 487 w 502"/>
                <a:gd name="T61" fmla="*/ 495 w 5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  <a:cxn ang="0">
                  <a:pos x="T59" y="0"/>
                </a:cxn>
                <a:cxn ang="0">
                  <a:pos x="T60" y="0"/>
                </a:cxn>
                <a:cxn ang="0">
                  <a:pos x="T61" y="0"/>
                </a:cxn>
              </a:cxnLst>
              <a:rect l="0" t="0" r="r" b="b"/>
              <a:pathLst>
                <a:path w="502">
                  <a:moveTo>
                    <a:pt x="3" y="0"/>
                  </a:moveTo>
                  <a:lnTo>
                    <a:pt x="4" y="0"/>
                  </a:lnTo>
                  <a:moveTo>
                    <a:pt x="7" y="0"/>
                  </a:moveTo>
                  <a:lnTo>
                    <a:pt x="8" y="0"/>
                  </a:lnTo>
                  <a:moveTo>
                    <a:pt x="11" y="0"/>
                  </a:moveTo>
                  <a:lnTo>
                    <a:pt x="12" y="0"/>
                  </a:lnTo>
                  <a:moveTo>
                    <a:pt x="15" y="0"/>
                  </a:moveTo>
                  <a:lnTo>
                    <a:pt x="16" y="0"/>
                  </a:lnTo>
                  <a:moveTo>
                    <a:pt x="19" y="0"/>
                  </a:moveTo>
                  <a:lnTo>
                    <a:pt x="20" y="0"/>
                  </a:lnTo>
                  <a:moveTo>
                    <a:pt x="23" y="0"/>
                  </a:moveTo>
                  <a:lnTo>
                    <a:pt x="24" y="0"/>
                  </a:lnTo>
                  <a:moveTo>
                    <a:pt x="27" y="0"/>
                  </a:moveTo>
                  <a:lnTo>
                    <a:pt x="28" y="0"/>
                  </a:lnTo>
                  <a:moveTo>
                    <a:pt x="31" y="0"/>
                  </a:moveTo>
                  <a:lnTo>
                    <a:pt x="32" y="0"/>
                  </a:lnTo>
                  <a:moveTo>
                    <a:pt x="35" y="0"/>
                  </a:moveTo>
                  <a:lnTo>
                    <a:pt x="36" y="0"/>
                  </a:lnTo>
                  <a:moveTo>
                    <a:pt x="39" y="0"/>
                  </a:moveTo>
                  <a:lnTo>
                    <a:pt x="40" y="0"/>
                  </a:lnTo>
                  <a:moveTo>
                    <a:pt x="43" y="0"/>
                  </a:moveTo>
                  <a:lnTo>
                    <a:pt x="44" y="0"/>
                  </a:lnTo>
                  <a:moveTo>
                    <a:pt x="47" y="0"/>
                  </a:moveTo>
                  <a:lnTo>
                    <a:pt x="48" y="0"/>
                  </a:lnTo>
                  <a:moveTo>
                    <a:pt x="51" y="0"/>
                  </a:moveTo>
                  <a:lnTo>
                    <a:pt x="52" y="0"/>
                  </a:lnTo>
                  <a:moveTo>
                    <a:pt x="55" y="0"/>
                  </a:moveTo>
                  <a:lnTo>
                    <a:pt x="56" y="0"/>
                  </a:lnTo>
                  <a:moveTo>
                    <a:pt x="59" y="0"/>
                  </a:moveTo>
                  <a:lnTo>
                    <a:pt x="60" y="0"/>
                  </a:lnTo>
                  <a:moveTo>
                    <a:pt x="63" y="0"/>
                  </a:moveTo>
                  <a:lnTo>
                    <a:pt x="64" y="0"/>
                  </a:lnTo>
                  <a:moveTo>
                    <a:pt x="67" y="0"/>
                  </a:moveTo>
                  <a:lnTo>
                    <a:pt x="68" y="0"/>
                  </a:lnTo>
                  <a:moveTo>
                    <a:pt x="71" y="0"/>
                  </a:moveTo>
                  <a:lnTo>
                    <a:pt x="72" y="0"/>
                  </a:lnTo>
                  <a:moveTo>
                    <a:pt x="75" y="0"/>
                  </a:moveTo>
                  <a:lnTo>
                    <a:pt x="76" y="0"/>
                  </a:lnTo>
                  <a:moveTo>
                    <a:pt x="79" y="0"/>
                  </a:moveTo>
                  <a:lnTo>
                    <a:pt x="80" y="0"/>
                  </a:lnTo>
                  <a:moveTo>
                    <a:pt x="83" y="0"/>
                  </a:moveTo>
                  <a:lnTo>
                    <a:pt x="84" y="0"/>
                  </a:lnTo>
                  <a:moveTo>
                    <a:pt x="87" y="0"/>
                  </a:moveTo>
                  <a:lnTo>
                    <a:pt x="88" y="0"/>
                  </a:lnTo>
                  <a:moveTo>
                    <a:pt x="91" y="0"/>
                  </a:moveTo>
                  <a:lnTo>
                    <a:pt x="92" y="0"/>
                  </a:lnTo>
                  <a:moveTo>
                    <a:pt x="95" y="0"/>
                  </a:moveTo>
                  <a:lnTo>
                    <a:pt x="96" y="0"/>
                  </a:lnTo>
                  <a:moveTo>
                    <a:pt x="99" y="0"/>
                  </a:moveTo>
                  <a:lnTo>
                    <a:pt x="100" y="0"/>
                  </a:lnTo>
                  <a:moveTo>
                    <a:pt x="103" y="0"/>
                  </a:moveTo>
                  <a:lnTo>
                    <a:pt x="104" y="0"/>
                  </a:lnTo>
                  <a:moveTo>
                    <a:pt x="107" y="0"/>
                  </a:moveTo>
                  <a:lnTo>
                    <a:pt x="108" y="0"/>
                  </a:lnTo>
                  <a:moveTo>
                    <a:pt x="111" y="0"/>
                  </a:moveTo>
                  <a:lnTo>
                    <a:pt x="112" y="0"/>
                  </a:lnTo>
                  <a:moveTo>
                    <a:pt x="115" y="0"/>
                  </a:moveTo>
                  <a:lnTo>
                    <a:pt x="116" y="0"/>
                  </a:lnTo>
                  <a:moveTo>
                    <a:pt x="119" y="0"/>
                  </a:moveTo>
                  <a:lnTo>
                    <a:pt x="120" y="0"/>
                  </a:lnTo>
                  <a:moveTo>
                    <a:pt x="123" y="0"/>
                  </a:moveTo>
                  <a:lnTo>
                    <a:pt x="124" y="0"/>
                  </a:lnTo>
                  <a:moveTo>
                    <a:pt x="127" y="0"/>
                  </a:moveTo>
                  <a:lnTo>
                    <a:pt x="128" y="0"/>
                  </a:lnTo>
                  <a:moveTo>
                    <a:pt x="131" y="0"/>
                  </a:moveTo>
                  <a:lnTo>
                    <a:pt x="132" y="0"/>
                  </a:lnTo>
                  <a:moveTo>
                    <a:pt x="135" y="0"/>
                  </a:moveTo>
                  <a:lnTo>
                    <a:pt x="136" y="0"/>
                  </a:lnTo>
                  <a:moveTo>
                    <a:pt x="139" y="0"/>
                  </a:moveTo>
                  <a:lnTo>
                    <a:pt x="140" y="0"/>
                  </a:lnTo>
                  <a:moveTo>
                    <a:pt x="143" y="0"/>
                  </a:moveTo>
                  <a:lnTo>
                    <a:pt x="144" y="0"/>
                  </a:lnTo>
                  <a:moveTo>
                    <a:pt x="147" y="0"/>
                  </a:moveTo>
                  <a:lnTo>
                    <a:pt x="148" y="0"/>
                  </a:lnTo>
                  <a:moveTo>
                    <a:pt x="151" y="0"/>
                  </a:moveTo>
                  <a:lnTo>
                    <a:pt x="152" y="0"/>
                  </a:lnTo>
                  <a:moveTo>
                    <a:pt x="155" y="0"/>
                  </a:moveTo>
                  <a:lnTo>
                    <a:pt x="156" y="0"/>
                  </a:lnTo>
                  <a:moveTo>
                    <a:pt x="159" y="0"/>
                  </a:moveTo>
                  <a:lnTo>
                    <a:pt x="160" y="0"/>
                  </a:lnTo>
                  <a:moveTo>
                    <a:pt x="163" y="0"/>
                  </a:moveTo>
                  <a:lnTo>
                    <a:pt x="164" y="0"/>
                  </a:lnTo>
                  <a:moveTo>
                    <a:pt x="167" y="0"/>
                  </a:moveTo>
                  <a:lnTo>
                    <a:pt x="168" y="0"/>
                  </a:lnTo>
                  <a:moveTo>
                    <a:pt x="171" y="0"/>
                  </a:moveTo>
                  <a:lnTo>
                    <a:pt x="172" y="0"/>
                  </a:lnTo>
                  <a:moveTo>
                    <a:pt x="175" y="0"/>
                  </a:moveTo>
                  <a:lnTo>
                    <a:pt x="176" y="0"/>
                  </a:lnTo>
                  <a:moveTo>
                    <a:pt x="179" y="0"/>
                  </a:moveTo>
                  <a:lnTo>
                    <a:pt x="180" y="0"/>
                  </a:lnTo>
                  <a:moveTo>
                    <a:pt x="183" y="0"/>
                  </a:moveTo>
                  <a:lnTo>
                    <a:pt x="184" y="0"/>
                  </a:lnTo>
                  <a:moveTo>
                    <a:pt x="187" y="0"/>
                  </a:moveTo>
                  <a:lnTo>
                    <a:pt x="188" y="0"/>
                  </a:lnTo>
                  <a:moveTo>
                    <a:pt x="191" y="0"/>
                  </a:moveTo>
                  <a:lnTo>
                    <a:pt x="192" y="0"/>
                  </a:lnTo>
                  <a:moveTo>
                    <a:pt x="195" y="0"/>
                  </a:moveTo>
                  <a:lnTo>
                    <a:pt x="196" y="0"/>
                  </a:lnTo>
                  <a:moveTo>
                    <a:pt x="199" y="0"/>
                  </a:moveTo>
                  <a:lnTo>
                    <a:pt x="200" y="0"/>
                  </a:lnTo>
                  <a:moveTo>
                    <a:pt x="203" y="0"/>
                  </a:moveTo>
                  <a:lnTo>
                    <a:pt x="204" y="0"/>
                  </a:lnTo>
                  <a:moveTo>
                    <a:pt x="207" y="0"/>
                  </a:moveTo>
                  <a:lnTo>
                    <a:pt x="208" y="0"/>
                  </a:lnTo>
                  <a:moveTo>
                    <a:pt x="211" y="0"/>
                  </a:moveTo>
                  <a:lnTo>
                    <a:pt x="212" y="0"/>
                  </a:lnTo>
                  <a:moveTo>
                    <a:pt x="215" y="0"/>
                  </a:moveTo>
                  <a:lnTo>
                    <a:pt x="216" y="0"/>
                  </a:lnTo>
                  <a:moveTo>
                    <a:pt x="219" y="0"/>
                  </a:moveTo>
                  <a:lnTo>
                    <a:pt x="220" y="0"/>
                  </a:lnTo>
                  <a:moveTo>
                    <a:pt x="223" y="0"/>
                  </a:moveTo>
                  <a:lnTo>
                    <a:pt x="224" y="0"/>
                  </a:lnTo>
                  <a:moveTo>
                    <a:pt x="227" y="0"/>
                  </a:moveTo>
                  <a:lnTo>
                    <a:pt x="228" y="0"/>
                  </a:lnTo>
                  <a:moveTo>
                    <a:pt x="231" y="0"/>
                  </a:moveTo>
                  <a:lnTo>
                    <a:pt x="232" y="0"/>
                  </a:lnTo>
                  <a:moveTo>
                    <a:pt x="235" y="0"/>
                  </a:moveTo>
                  <a:lnTo>
                    <a:pt x="236" y="0"/>
                  </a:lnTo>
                  <a:moveTo>
                    <a:pt x="239" y="0"/>
                  </a:moveTo>
                  <a:lnTo>
                    <a:pt x="240" y="0"/>
                  </a:lnTo>
                  <a:moveTo>
                    <a:pt x="243" y="0"/>
                  </a:moveTo>
                  <a:lnTo>
                    <a:pt x="244" y="0"/>
                  </a:lnTo>
                  <a:moveTo>
                    <a:pt x="247" y="0"/>
                  </a:moveTo>
                  <a:lnTo>
                    <a:pt x="248" y="0"/>
                  </a:lnTo>
                  <a:moveTo>
                    <a:pt x="251" y="0"/>
                  </a:moveTo>
                  <a:lnTo>
                    <a:pt x="252" y="0"/>
                  </a:lnTo>
                  <a:moveTo>
                    <a:pt x="255" y="0"/>
                  </a:moveTo>
                  <a:lnTo>
                    <a:pt x="256" y="0"/>
                  </a:lnTo>
                  <a:moveTo>
                    <a:pt x="259" y="0"/>
                  </a:moveTo>
                  <a:lnTo>
                    <a:pt x="260" y="0"/>
                  </a:lnTo>
                  <a:moveTo>
                    <a:pt x="263" y="0"/>
                  </a:moveTo>
                  <a:lnTo>
                    <a:pt x="264" y="0"/>
                  </a:lnTo>
                  <a:moveTo>
                    <a:pt x="267" y="0"/>
                  </a:moveTo>
                  <a:lnTo>
                    <a:pt x="268" y="0"/>
                  </a:lnTo>
                  <a:moveTo>
                    <a:pt x="271" y="0"/>
                  </a:moveTo>
                  <a:lnTo>
                    <a:pt x="272" y="0"/>
                  </a:lnTo>
                  <a:moveTo>
                    <a:pt x="275" y="0"/>
                  </a:moveTo>
                  <a:lnTo>
                    <a:pt x="276" y="0"/>
                  </a:lnTo>
                  <a:moveTo>
                    <a:pt x="279" y="0"/>
                  </a:moveTo>
                  <a:lnTo>
                    <a:pt x="280" y="0"/>
                  </a:lnTo>
                  <a:moveTo>
                    <a:pt x="283" y="0"/>
                  </a:moveTo>
                  <a:lnTo>
                    <a:pt x="284" y="0"/>
                  </a:lnTo>
                  <a:moveTo>
                    <a:pt x="287" y="0"/>
                  </a:moveTo>
                  <a:lnTo>
                    <a:pt x="288" y="0"/>
                  </a:lnTo>
                  <a:moveTo>
                    <a:pt x="291" y="0"/>
                  </a:moveTo>
                  <a:lnTo>
                    <a:pt x="292" y="0"/>
                  </a:lnTo>
                  <a:moveTo>
                    <a:pt x="295" y="0"/>
                  </a:moveTo>
                  <a:lnTo>
                    <a:pt x="296" y="0"/>
                  </a:lnTo>
                  <a:moveTo>
                    <a:pt x="299" y="0"/>
                  </a:moveTo>
                  <a:lnTo>
                    <a:pt x="300" y="0"/>
                  </a:lnTo>
                  <a:moveTo>
                    <a:pt x="303" y="0"/>
                  </a:moveTo>
                  <a:lnTo>
                    <a:pt x="304" y="0"/>
                  </a:lnTo>
                  <a:moveTo>
                    <a:pt x="307" y="0"/>
                  </a:moveTo>
                  <a:lnTo>
                    <a:pt x="308" y="0"/>
                  </a:lnTo>
                  <a:moveTo>
                    <a:pt x="311" y="0"/>
                  </a:moveTo>
                  <a:lnTo>
                    <a:pt x="312" y="0"/>
                  </a:lnTo>
                  <a:moveTo>
                    <a:pt x="315" y="0"/>
                  </a:moveTo>
                  <a:lnTo>
                    <a:pt x="316" y="0"/>
                  </a:lnTo>
                  <a:moveTo>
                    <a:pt x="319" y="0"/>
                  </a:moveTo>
                  <a:lnTo>
                    <a:pt x="320" y="0"/>
                  </a:lnTo>
                  <a:moveTo>
                    <a:pt x="323" y="0"/>
                  </a:moveTo>
                  <a:lnTo>
                    <a:pt x="324" y="0"/>
                  </a:lnTo>
                  <a:moveTo>
                    <a:pt x="327" y="0"/>
                  </a:moveTo>
                  <a:lnTo>
                    <a:pt x="328" y="0"/>
                  </a:lnTo>
                  <a:moveTo>
                    <a:pt x="331" y="0"/>
                  </a:moveTo>
                  <a:lnTo>
                    <a:pt x="332" y="0"/>
                  </a:lnTo>
                  <a:moveTo>
                    <a:pt x="335" y="0"/>
                  </a:moveTo>
                  <a:lnTo>
                    <a:pt x="336" y="0"/>
                  </a:lnTo>
                  <a:moveTo>
                    <a:pt x="339" y="0"/>
                  </a:moveTo>
                  <a:lnTo>
                    <a:pt x="340" y="0"/>
                  </a:lnTo>
                  <a:moveTo>
                    <a:pt x="343" y="0"/>
                  </a:moveTo>
                  <a:lnTo>
                    <a:pt x="344" y="0"/>
                  </a:lnTo>
                  <a:moveTo>
                    <a:pt x="347" y="0"/>
                  </a:moveTo>
                  <a:lnTo>
                    <a:pt x="348" y="0"/>
                  </a:lnTo>
                  <a:moveTo>
                    <a:pt x="351" y="0"/>
                  </a:moveTo>
                  <a:lnTo>
                    <a:pt x="352" y="0"/>
                  </a:lnTo>
                  <a:moveTo>
                    <a:pt x="355" y="0"/>
                  </a:moveTo>
                  <a:lnTo>
                    <a:pt x="356" y="0"/>
                  </a:lnTo>
                  <a:moveTo>
                    <a:pt x="359" y="0"/>
                  </a:moveTo>
                  <a:lnTo>
                    <a:pt x="360" y="0"/>
                  </a:lnTo>
                  <a:moveTo>
                    <a:pt x="363" y="0"/>
                  </a:moveTo>
                  <a:lnTo>
                    <a:pt x="364" y="0"/>
                  </a:lnTo>
                  <a:moveTo>
                    <a:pt x="367" y="0"/>
                  </a:moveTo>
                  <a:lnTo>
                    <a:pt x="368" y="0"/>
                  </a:lnTo>
                  <a:moveTo>
                    <a:pt x="371" y="0"/>
                  </a:moveTo>
                  <a:lnTo>
                    <a:pt x="372" y="0"/>
                  </a:lnTo>
                  <a:moveTo>
                    <a:pt x="375" y="0"/>
                  </a:moveTo>
                  <a:lnTo>
                    <a:pt x="376" y="0"/>
                  </a:lnTo>
                  <a:moveTo>
                    <a:pt x="379" y="0"/>
                  </a:moveTo>
                  <a:lnTo>
                    <a:pt x="380" y="0"/>
                  </a:lnTo>
                  <a:moveTo>
                    <a:pt x="383" y="0"/>
                  </a:moveTo>
                  <a:lnTo>
                    <a:pt x="384" y="0"/>
                  </a:lnTo>
                  <a:moveTo>
                    <a:pt x="387" y="0"/>
                  </a:moveTo>
                  <a:lnTo>
                    <a:pt x="388" y="0"/>
                  </a:lnTo>
                  <a:moveTo>
                    <a:pt x="391" y="0"/>
                  </a:moveTo>
                  <a:lnTo>
                    <a:pt x="392" y="0"/>
                  </a:lnTo>
                  <a:moveTo>
                    <a:pt x="395" y="0"/>
                  </a:moveTo>
                  <a:lnTo>
                    <a:pt x="396" y="0"/>
                  </a:lnTo>
                  <a:moveTo>
                    <a:pt x="399" y="0"/>
                  </a:moveTo>
                  <a:lnTo>
                    <a:pt x="400" y="0"/>
                  </a:lnTo>
                  <a:moveTo>
                    <a:pt x="403" y="0"/>
                  </a:moveTo>
                  <a:lnTo>
                    <a:pt x="404" y="0"/>
                  </a:lnTo>
                  <a:moveTo>
                    <a:pt x="407" y="0"/>
                  </a:moveTo>
                  <a:lnTo>
                    <a:pt x="408" y="0"/>
                  </a:lnTo>
                  <a:moveTo>
                    <a:pt x="411" y="0"/>
                  </a:moveTo>
                  <a:lnTo>
                    <a:pt x="412" y="0"/>
                  </a:lnTo>
                  <a:moveTo>
                    <a:pt x="415" y="0"/>
                  </a:moveTo>
                  <a:lnTo>
                    <a:pt x="416" y="0"/>
                  </a:lnTo>
                  <a:moveTo>
                    <a:pt x="419" y="0"/>
                  </a:moveTo>
                  <a:lnTo>
                    <a:pt x="420" y="0"/>
                  </a:lnTo>
                  <a:moveTo>
                    <a:pt x="423" y="0"/>
                  </a:moveTo>
                  <a:lnTo>
                    <a:pt x="424" y="0"/>
                  </a:lnTo>
                  <a:moveTo>
                    <a:pt x="427" y="0"/>
                  </a:moveTo>
                  <a:lnTo>
                    <a:pt x="428" y="0"/>
                  </a:lnTo>
                  <a:moveTo>
                    <a:pt x="431" y="0"/>
                  </a:moveTo>
                  <a:lnTo>
                    <a:pt x="432" y="0"/>
                  </a:lnTo>
                  <a:moveTo>
                    <a:pt x="435" y="0"/>
                  </a:moveTo>
                  <a:lnTo>
                    <a:pt x="436" y="0"/>
                  </a:lnTo>
                  <a:moveTo>
                    <a:pt x="439" y="0"/>
                  </a:moveTo>
                  <a:lnTo>
                    <a:pt x="440" y="0"/>
                  </a:lnTo>
                  <a:moveTo>
                    <a:pt x="443" y="0"/>
                  </a:moveTo>
                  <a:lnTo>
                    <a:pt x="444" y="0"/>
                  </a:lnTo>
                  <a:moveTo>
                    <a:pt x="447" y="0"/>
                  </a:moveTo>
                  <a:lnTo>
                    <a:pt x="448" y="0"/>
                  </a:lnTo>
                  <a:moveTo>
                    <a:pt x="451" y="0"/>
                  </a:moveTo>
                  <a:lnTo>
                    <a:pt x="452" y="0"/>
                  </a:lnTo>
                  <a:moveTo>
                    <a:pt x="455" y="0"/>
                  </a:moveTo>
                  <a:lnTo>
                    <a:pt x="456" y="0"/>
                  </a:lnTo>
                  <a:moveTo>
                    <a:pt x="459" y="0"/>
                  </a:moveTo>
                  <a:lnTo>
                    <a:pt x="460" y="0"/>
                  </a:lnTo>
                  <a:moveTo>
                    <a:pt x="463" y="0"/>
                  </a:moveTo>
                  <a:lnTo>
                    <a:pt x="464" y="0"/>
                  </a:lnTo>
                  <a:moveTo>
                    <a:pt x="467" y="0"/>
                  </a:moveTo>
                  <a:lnTo>
                    <a:pt x="468" y="0"/>
                  </a:lnTo>
                  <a:moveTo>
                    <a:pt x="471" y="0"/>
                  </a:moveTo>
                  <a:lnTo>
                    <a:pt x="472" y="0"/>
                  </a:lnTo>
                  <a:moveTo>
                    <a:pt x="475" y="0"/>
                  </a:moveTo>
                  <a:lnTo>
                    <a:pt x="476" y="0"/>
                  </a:lnTo>
                  <a:moveTo>
                    <a:pt x="479" y="0"/>
                  </a:moveTo>
                  <a:lnTo>
                    <a:pt x="480" y="0"/>
                  </a:lnTo>
                  <a:moveTo>
                    <a:pt x="483" y="0"/>
                  </a:moveTo>
                  <a:lnTo>
                    <a:pt x="484" y="0"/>
                  </a:lnTo>
                  <a:moveTo>
                    <a:pt x="487" y="0"/>
                  </a:moveTo>
                  <a:lnTo>
                    <a:pt x="488" y="0"/>
                  </a:lnTo>
                  <a:moveTo>
                    <a:pt x="491" y="0"/>
                  </a:moveTo>
                  <a:lnTo>
                    <a:pt x="492" y="0"/>
                  </a:lnTo>
                  <a:moveTo>
                    <a:pt x="495" y="0"/>
                  </a:moveTo>
                  <a:lnTo>
                    <a:pt x="496" y="0"/>
                  </a:lnTo>
                  <a:moveTo>
                    <a:pt x="499" y="0"/>
                  </a:moveTo>
                  <a:lnTo>
                    <a:pt x="500" y="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34"/>
            <p:cNvSpPr>
              <a:spLocks noEditPoints="1"/>
            </p:cNvSpPr>
            <p:nvPr/>
          </p:nvSpPr>
          <p:spPr bwMode="auto">
            <a:xfrm>
              <a:off x="3904" y="1143"/>
              <a:ext cx="0" cy="2370"/>
            </a:xfrm>
            <a:custGeom>
              <a:avLst/>
              <a:gdLst>
                <a:gd name="T0" fmla="*/ 422 h 429"/>
                <a:gd name="T1" fmla="*/ 414 h 429"/>
                <a:gd name="T2" fmla="*/ 406 h 429"/>
                <a:gd name="T3" fmla="*/ 398 h 429"/>
                <a:gd name="T4" fmla="*/ 390 h 429"/>
                <a:gd name="T5" fmla="*/ 382 h 429"/>
                <a:gd name="T6" fmla="*/ 374 h 429"/>
                <a:gd name="T7" fmla="*/ 366 h 429"/>
                <a:gd name="T8" fmla="*/ 358 h 429"/>
                <a:gd name="T9" fmla="*/ 350 h 429"/>
                <a:gd name="T10" fmla="*/ 342 h 429"/>
                <a:gd name="T11" fmla="*/ 334 h 429"/>
                <a:gd name="T12" fmla="*/ 326 h 429"/>
                <a:gd name="T13" fmla="*/ 318 h 429"/>
                <a:gd name="T14" fmla="*/ 310 h 429"/>
                <a:gd name="T15" fmla="*/ 302 h 429"/>
                <a:gd name="T16" fmla="*/ 294 h 429"/>
                <a:gd name="T17" fmla="*/ 286 h 429"/>
                <a:gd name="T18" fmla="*/ 278 h 429"/>
                <a:gd name="T19" fmla="*/ 270 h 429"/>
                <a:gd name="T20" fmla="*/ 262 h 429"/>
                <a:gd name="T21" fmla="*/ 254 h 429"/>
                <a:gd name="T22" fmla="*/ 246 h 429"/>
                <a:gd name="T23" fmla="*/ 238 h 429"/>
                <a:gd name="T24" fmla="*/ 230 h 429"/>
                <a:gd name="T25" fmla="*/ 222 h 429"/>
                <a:gd name="T26" fmla="*/ 214 h 429"/>
                <a:gd name="T27" fmla="*/ 206 h 429"/>
                <a:gd name="T28" fmla="*/ 198 h 429"/>
                <a:gd name="T29" fmla="*/ 190 h 429"/>
                <a:gd name="T30" fmla="*/ 182 h 429"/>
                <a:gd name="T31" fmla="*/ 174 h 429"/>
                <a:gd name="T32" fmla="*/ 166 h 429"/>
                <a:gd name="T33" fmla="*/ 158 h 429"/>
                <a:gd name="T34" fmla="*/ 150 h 429"/>
                <a:gd name="T35" fmla="*/ 142 h 429"/>
                <a:gd name="T36" fmla="*/ 134 h 429"/>
                <a:gd name="T37" fmla="*/ 126 h 429"/>
                <a:gd name="T38" fmla="*/ 118 h 429"/>
                <a:gd name="T39" fmla="*/ 110 h 429"/>
                <a:gd name="T40" fmla="*/ 102 h 429"/>
                <a:gd name="T41" fmla="*/ 94 h 429"/>
                <a:gd name="T42" fmla="*/ 86 h 429"/>
                <a:gd name="T43" fmla="*/ 78 h 429"/>
                <a:gd name="T44" fmla="*/ 70 h 429"/>
                <a:gd name="T45" fmla="*/ 62 h 429"/>
                <a:gd name="T46" fmla="*/ 54 h 429"/>
                <a:gd name="T47" fmla="*/ 46 h 429"/>
                <a:gd name="T48" fmla="*/ 38 h 429"/>
                <a:gd name="T49" fmla="*/ 30 h 429"/>
                <a:gd name="T50" fmla="*/ 22 h 429"/>
                <a:gd name="T51" fmla="*/ 14 h 429"/>
                <a:gd name="T52" fmla="*/ 6 h 42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  <a:cxn ang="0">
                  <a:pos x="0" y="T46"/>
                </a:cxn>
                <a:cxn ang="0">
                  <a:pos x="0" y="T47"/>
                </a:cxn>
                <a:cxn ang="0">
                  <a:pos x="0" y="T48"/>
                </a:cxn>
                <a:cxn ang="0">
                  <a:pos x="0" y="T49"/>
                </a:cxn>
                <a:cxn ang="0">
                  <a:pos x="0" y="T50"/>
                </a:cxn>
                <a:cxn ang="0">
                  <a:pos x="0" y="T51"/>
                </a:cxn>
                <a:cxn ang="0">
                  <a:pos x="0" y="T52"/>
                </a:cxn>
              </a:cxnLst>
              <a:rect l="0" t="0" r="r" b="b"/>
              <a:pathLst>
                <a:path h="429">
                  <a:moveTo>
                    <a:pt x="0" y="426"/>
                  </a:moveTo>
                  <a:lnTo>
                    <a:pt x="0" y="425"/>
                  </a:lnTo>
                  <a:moveTo>
                    <a:pt x="0" y="422"/>
                  </a:moveTo>
                  <a:lnTo>
                    <a:pt x="0" y="421"/>
                  </a:lnTo>
                  <a:moveTo>
                    <a:pt x="0" y="418"/>
                  </a:moveTo>
                  <a:lnTo>
                    <a:pt x="0" y="417"/>
                  </a:lnTo>
                  <a:moveTo>
                    <a:pt x="0" y="414"/>
                  </a:moveTo>
                  <a:lnTo>
                    <a:pt x="0" y="413"/>
                  </a:lnTo>
                  <a:moveTo>
                    <a:pt x="0" y="410"/>
                  </a:moveTo>
                  <a:lnTo>
                    <a:pt x="0" y="409"/>
                  </a:lnTo>
                  <a:moveTo>
                    <a:pt x="0" y="406"/>
                  </a:moveTo>
                  <a:lnTo>
                    <a:pt x="0" y="405"/>
                  </a:lnTo>
                  <a:moveTo>
                    <a:pt x="0" y="402"/>
                  </a:moveTo>
                  <a:lnTo>
                    <a:pt x="0" y="401"/>
                  </a:lnTo>
                  <a:moveTo>
                    <a:pt x="0" y="398"/>
                  </a:moveTo>
                  <a:lnTo>
                    <a:pt x="0" y="397"/>
                  </a:lnTo>
                  <a:moveTo>
                    <a:pt x="0" y="394"/>
                  </a:moveTo>
                  <a:lnTo>
                    <a:pt x="0" y="393"/>
                  </a:lnTo>
                  <a:moveTo>
                    <a:pt x="0" y="390"/>
                  </a:moveTo>
                  <a:lnTo>
                    <a:pt x="0" y="389"/>
                  </a:lnTo>
                  <a:moveTo>
                    <a:pt x="0" y="386"/>
                  </a:moveTo>
                  <a:lnTo>
                    <a:pt x="0" y="385"/>
                  </a:lnTo>
                  <a:moveTo>
                    <a:pt x="0" y="382"/>
                  </a:moveTo>
                  <a:lnTo>
                    <a:pt x="0" y="381"/>
                  </a:lnTo>
                  <a:moveTo>
                    <a:pt x="0" y="378"/>
                  </a:moveTo>
                  <a:lnTo>
                    <a:pt x="0" y="377"/>
                  </a:lnTo>
                  <a:moveTo>
                    <a:pt x="0" y="374"/>
                  </a:moveTo>
                  <a:lnTo>
                    <a:pt x="0" y="373"/>
                  </a:lnTo>
                  <a:moveTo>
                    <a:pt x="0" y="370"/>
                  </a:moveTo>
                  <a:lnTo>
                    <a:pt x="0" y="369"/>
                  </a:lnTo>
                  <a:moveTo>
                    <a:pt x="0" y="366"/>
                  </a:moveTo>
                  <a:lnTo>
                    <a:pt x="0" y="365"/>
                  </a:lnTo>
                  <a:moveTo>
                    <a:pt x="0" y="362"/>
                  </a:moveTo>
                  <a:lnTo>
                    <a:pt x="0" y="361"/>
                  </a:lnTo>
                  <a:moveTo>
                    <a:pt x="0" y="358"/>
                  </a:moveTo>
                  <a:lnTo>
                    <a:pt x="0" y="357"/>
                  </a:lnTo>
                  <a:moveTo>
                    <a:pt x="0" y="354"/>
                  </a:moveTo>
                  <a:lnTo>
                    <a:pt x="0" y="353"/>
                  </a:lnTo>
                  <a:moveTo>
                    <a:pt x="0" y="350"/>
                  </a:moveTo>
                  <a:lnTo>
                    <a:pt x="0" y="349"/>
                  </a:lnTo>
                  <a:moveTo>
                    <a:pt x="0" y="346"/>
                  </a:moveTo>
                  <a:lnTo>
                    <a:pt x="0" y="345"/>
                  </a:lnTo>
                  <a:moveTo>
                    <a:pt x="0" y="342"/>
                  </a:moveTo>
                  <a:lnTo>
                    <a:pt x="0" y="341"/>
                  </a:lnTo>
                  <a:moveTo>
                    <a:pt x="0" y="338"/>
                  </a:moveTo>
                  <a:lnTo>
                    <a:pt x="0" y="337"/>
                  </a:lnTo>
                  <a:moveTo>
                    <a:pt x="0" y="334"/>
                  </a:moveTo>
                  <a:lnTo>
                    <a:pt x="0" y="333"/>
                  </a:lnTo>
                  <a:moveTo>
                    <a:pt x="0" y="330"/>
                  </a:moveTo>
                  <a:lnTo>
                    <a:pt x="0" y="329"/>
                  </a:lnTo>
                  <a:moveTo>
                    <a:pt x="0" y="326"/>
                  </a:moveTo>
                  <a:lnTo>
                    <a:pt x="0" y="325"/>
                  </a:lnTo>
                  <a:moveTo>
                    <a:pt x="0" y="322"/>
                  </a:moveTo>
                  <a:lnTo>
                    <a:pt x="0" y="321"/>
                  </a:lnTo>
                  <a:moveTo>
                    <a:pt x="0" y="318"/>
                  </a:moveTo>
                  <a:lnTo>
                    <a:pt x="0" y="317"/>
                  </a:lnTo>
                  <a:moveTo>
                    <a:pt x="0" y="314"/>
                  </a:moveTo>
                  <a:lnTo>
                    <a:pt x="0" y="313"/>
                  </a:lnTo>
                  <a:moveTo>
                    <a:pt x="0" y="310"/>
                  </a:moveTo>
                  <a:lnTo>
                    <a:pt x="0" y="309"/>
                  </a:lnTo>
                  <a:moveTo>
                    <a:pt x="0" y="306"/>
                  </a:moveTo>
                  <a:lnTo>
                    <a:pt x="0" y="305"/>
                  </a:lnTo>
                  <a:moveTo>
                    <a:pt x="0" y="302"/>
                  </a:moveTo>
                  <a:lnTo>
                    <a:pt x="0" y="301"/>
                  </a:lnTo>
                  <a:moveTo>
                    <a:pt x="0" y="298"/>
                  </a:moveTo>
                  <a:lnTo>
                    <a:pt x="0" y="297"/>
                  </a:lnTo>
                  <a:moveTo>
                    <a:pt x="0" y="294"/>
                  </a:moveTo>
                  <a:lnTo>
                    <a:pt x="0" y="293"/>
                  </a:lnTo>
                  <a:moveTo>
                    <a:pt x="0" y="290"/>
                  </a:moveTo>
                  <a:lnTo>
                    <a:pt x="0" y="289"/>
                  </a:lnTo>
                  <a:moveTo>
                    <a:pt x="0" y="286"/>
                  </a:moveTo>
                  <a:lnTo>
                    <a:pt x="0" y="285"/>
                  </a:lnTo>
                  <a:moveTo>
                    <a:pt x="0" y="282"/>
                  </a:moveTo>
                  <a:lnTo>
                    <a:pt x="0" y="281"/>
                  </a:lnTo>
                  <a:moveTo>
                    <a:pt x="0" y="278"/>
                  </a:moveTo>
                  <a:lnTo>
                    <a:pt x="0" y="277"/>
                  </a:lnTo>
                  <a:moveTo>
                    <a:pt x="0" y="274"/>
                  </a:moveTo>
                  <a:lnTo>
                    <a:pt x="0" y="273"/>
                  </a:lnTo>
                  <a:moveTo>
                    <a:pt x="0" y="270"/>
                  </a:moveTo>
                  <a:lnTo>
                    <a:pt x="0" y="269"/>
                  </a:lnTo>
                  <a:moveTo>
                    <a:pt x="0" y="266"/>
                  </a:moveTo>
                  <a:lnTo>
                    <a:pt x="0" y="265"/>
                  </a:lnTo>
                  <a:moveTo>
                    <a:pt x="0" y="262"/>
                  </a:moveTo>
                  <a:lnTo>
                    <a:pt x="0" y="261"/>
                  </a:lnTo>
                  <a:moveTo>
                    <a:pt x="0" y="258"/>
                  </a:moveTo>
                  <a:lnTo>
                    <a:pt x="0" y="257"/>
                  </a:lnTo>
                  <a:moveTo>
                    <a:pt x="0" y="254"/>
                  </a:moveTo>
                  <a:lnTo>
                    <a:pt x="0" y="253"/>
                  </a:lnTo>
                  <a:moveTo>
                    <a:pt x="0" y="250"/>
                  </a:moveTo>
                  <a:lnTo>
                    <a:pt x="0" y="249"/>
                  </a:lnTo>
                  <a:moveTo>
                    <a:pt x="0" y="246"/>
                  </a:moveTo>
                  <a:lnTo>
                    <a:pt x="0" y="245"/>
                  </a:lnTo>
                  <a:moveTo>
                    <a:pt x="0" y="242"/>
                  </a:moveTo>
                  <a:lnTo>
                    <a:pt x="0" y="241"/>
                  </a:lnTo>
                  <a:moveTo>
                    <a:pt x="0" y="238"/>
                  </a:moveTo>
                  <a:lnTo>
                    <a:pt x="0" y="237"/>
                  </a:lnTo>
                  <a:moveTo>
                    <a:pt x="0" y="234"/>
                  </a:moveTo>
                  <a:lnTo>
                    <a:pt x="0" y="233"/>
                  </a:lnTo>
                  <a:moveTo>
                    <a:pt x="0" y="230"/>
                  </a:moveTo>
                  <a:lnTo>
                    <a:pt x="0" y="229"/>
                  </a:lnTo>
                  <a:moveTo>
                    <a:pt x="0" y="226"/>
                  </a:moveTo>
                  <a:lnTo>
                    <a:pt x="0" y="225"/>
                  </a:lnTo>
                  <a:moveTo>
                    <a:pt x="0" y="222"/>
                  </a:moveTo>
                  <a:lnTo>
                    <a:pt x="0" y="221"/>
                  </a:lnTo>
                  <a:moveTo>
                    <a:pt x="0" y="218"/>
                  </a:moveTo>
                  <a:lnTo>
                    <a:pt x="0" y="217"/>
                  </a:lnTo>
                  <a:moveTo>
                    <a:pt x="0" y="214"/>
                  </a:moveTo>
                  <a:lnTo>
                    <a:pt x="0" y="213"/>
                  </a:lnTo>
                  <a:moveTo>
                    <a:pt x="0" y="210"/>
                  </a:moveTo>
                  <a:lnTo>
                    <a:pt x="0" y="209"/>
                  </a:lnTo>
                  <a:moveTo>
                    <a:pt x="0" y="206"/>
                  </a:moveTo>
                  <a:lnTo>
                    <a:pt x="0" y="205"/>
                  </a:lnTo>
                  <a:moveTo>
                    <a:pt x="0" y="202"/>
                  </a:moveTo>
                  <a:lnTo>
                    <a:pt x="0" y="201"/>
                  </a:lnTo>
                  <a:moveTo>
                    <a:pt x="0" y="198"/>
                  </a:moveTo>
                  <a:lnTo>
                    <a:pt x="0" y="197"/>
                  </a:lnTo>
                  <a:moveTo>
                    <a:pt x="0" y="194"/>
                  </a:moveTo>
                  <a:lnTo>
                    <a:pt x="0" y="193"/>
                  </a:lnTo>
                  <a:moveTo>
                    <a:pt x="0" y="190"/>
                  </a:moveTo>
                  <a:lnTo>
                    <a:pt x="0" y="189"/>
                  </a:lnTo>
                  <a:moveTo>
                    <a:pt x="0" y="186"/>
                  </a:moveTo>
                  <a:lnTo>
                    <a:pt x="0" y="185"/>
                  </a:lnTo>
                  <a:moveTo>
                    <a:pt x="0" y="182"/>
                  </a:moveTo>
                  <a:lnTo>
                    <a:pt x="0" y="181"/>
                  </a:lnTo>
                  <a:moveTo>
                    <a:pt x="0" y="178"/>
                  </a:moveTo>
                  <a:lnTo>
                    <a:pt x="0" y="177"/>
                  </a:lnTo>
                  <a:moveTo>
                    <a:pt x="0" y="174"/>
                  </a:moveTo>
                  <a:lnTo>
                    <a:pt x="0" y="173"/>
                  </a:lnTo>
                  <a:moveTo>
                    <a:pt x="0" y="170"/>
                  </a:moveTo>
                  <a:lnTo>
                    <a:pt x="0" y="169"/>
                  </a:lnTo>
                  <a:moveTo>
                    <a:pt x="0" y="166"/>
                  </a:moveTo>
                  <a:lnTo>
                    <a:pt x="0" y="165"/>
                  </a:lnTo>
                  <a:moveTo>
                    <a:pt x="0" y="162"/>
                  </a:moveTo>
                  <a:lnTo>
                    <a:pt x="0" y="161"/>
                  </a:lnTo>
                  <a:moveTo>
                    <a:pt x="0" y="158"/>
                  </a:moveTo>
                  <a:lnTo>
                    <a:pt x="0" y="157"/>
                  </a:lnTo>
                  <a:moveTo>
                    <a:pt x="0" y="154"/>
                  </a:moveTo>
                  <a:lnTo>
                    <a:pt x="0" y="153"/>
                  </a:lnTo>
                  <a:moveTo>
                    <a:pt x="0" y="150"/>
                  </a:moveTo>
                  <a:lnTo>
                    <a:pt x="0" y="149"/>
                  </a:lnTo>
                  <a:moveTo>
                    <a:pt x="0" y="146"/>
                  </a:moveTo>
                  <a:lnTo>
                    <a:pt x="0" y="145"/>
                  </a:lnTo>
                  <a:moveTo>
                    <a:pt x="0" y="142"/>
                  </a:moveTo>
                  <a:lnTo>
                    <a:pt x="0" y="141"/>
                  </a:lnTo>
                  <a:moveTo>
                    <a:pt x="0" y="138"/>
                  </a:moveTo>
                  <a:lnTo>
                    <a:pt x="0" y="137"/>
                  </a:lnTo>
                  <a:moveTo>
                    <a:pt x="0" y="134"/>
                  </a:moveTo>
                  <a:lnTo>
                    <a:pt x="0" y="133"/>
                  </a:lnTo>
                  <a:moveTo>
                    <a:pt x="0" y="130"/>
                  </a:moveTo>
                  <a:lnTo>
                    <a:pt x="0" y="129"/>
                  </a:lnTo>
                  <a:moveTo>
                    <a:pt x="0" y="126"/>
                  </a:moveTo>
                  <a:lnTo>
                    <a:pt x="0" y="125"/>
                  </a:lnTo>
                  <a:moveTo>
                    <a:pt x="0" y="122"/>
                  </a:moveTo>
                  <a:lnTo>
                    <a:pt x="0" y="121"/>
                  </a:lnTo>
                  <a:moveTo>
                    <a:pt x="0" y="118"/>
                  </a:moveTo>
                  <a:lnTo>
                    <a:pt x="0" y="117"/>
                  </a:lnTo>
                  <a:moveTo>
                    <a:pt x="0" y="114"/>
                  </a:moveTo>
                  <a:lnTo>
                    <a:pt x="0" y="113"/>
                  </a:lnTo>
                  <a:moveTo>
                    <a:pt x="0" y="110"/>
                  </a:moveTo>
                  <a:lnTo>
                    <a:pt x="0" y="109"/>
                  </a:lnTo>
                  <a:moveTo>
                    <a:pt x="0" y="106"/>
                  </a:moveTo>
                  <a:lnTo>
                    <a:pt x="0" y="105"/>
                  </a:lnTo>
                  <a:moveTo>
                    <a:pt x="0" y="102"/>
                  </a:moveTo>
                  <a:lnTo>
                    <a:pt x="0" y="101"/>
                  </a:lnTo>
                  <a:moveTo>
                    <a:pt x="0" y="98"/>
                  </a:moveTo>
                  <a:lnTo>
                    <a:pt x="0" y="97"/>
                  </a:lnTo>
                  <a:moveTo>
                    <a:pt x="0" y="94"/>
                  </a:moveTo>
                  <a:lnTo>
                    <a:pt x="0" y="93"/>
                  </a:lnTo>
                  <a:moveTo>
                    <a:pt x="0" y="90"/>
                  </a:moveTo>
                  <a:lnTo>
                    <a:pt x="0" y="89"/>
                  </a:lnTo>
                  <a:moveTo>
                    <a:pt x="0" y="86"/>
                  </a:moveTo>
                  <a:lnTo>
                    <a:pt x="0" y="85"/>
                  </a:lnTo>
                  <a:moveTo>
                    <a:pt x="0" y="82"/>
                  </a:moveTo>
                  <a:lnTo>
                    <a:pt x="0" y="81"/>
                  </a:lnTo>
                  <a:moveTo>
                    <a:pt x="0" y="78"/>
                  </a:moveTo>
                  <a:lnTo>
                    <a:pt x="0" y="77"/>
                  </a:lnTo>
                  <a:moveTo>
                    <a:pt x="0" y="74"/>
                  </a:moveTo>
                  <a:lnTo>
                    <a:pt x="0" y="73"/>
                  </a:lnTo>
                  <a:moveTo>
                    <a:pt x="0" y="70"/>
                  </a:moveTo>
                  <a:lnTo>
                    <a:pt x="0" y="69"/>
                  </a:lnTo>
                  <a:moveTo>
                    <a:pt x="0" y="66"/>
                  </a:moveTo>
                  <a:lnTo>
                    <a:pt x="0" y="65"/>
                  </a:lnTo>
                  <a:moveTo>
                    <a:pt x="0" y="62"/>
                  </a:moveTo>
                  <a:lnTo>
                    <a:pt x="0" y="61"/>
                  </a:lnTo>
                  <a:moveTo>
                    <a:pt x="0" y="58"/>
                  </a:moveTo>
                  <a:lnTo>
                    <a:pt x="0" y="57"/>
                  </a:lnTo>
                  <a:moveTo>
                    <a:pt x="0" y="54"/>
                  </a:moveTo>
                  <a:lnTo>
                    <a:pt x="0" y="53"/>
                  </a:lnTo>
                  <a:moveTo>
                    <a:pt x="0" y="50"/>
                  </a:moveTo>
                  <a:lnTo>
                    <a:pt x="0" y="49"/>
                  </a:lnTo>
                  <a:moveTo>
                    <a:pt x="0" y="46"/>
                  </a:moveTo>
                  <a:lnTo>
                    <a:pt x="0" y="45"/>
                  </a:lnTo>
                  <a:moveTo>
                    <a:pt x="0" y="42"/>
                  </a:moveTo>
                  <a:lnTo>
                    <a:pt x="0" y="41"/>
                  </a:lnTo>
                  <a:moveTo>
                    <a:pt x="0" y="38"/>
                  </a:moveTo>
                  <a:lnTo>
                    <a:pt x="0" y="37"/>
                  </a:lnTo>
                  <a:moveTo>
                    <a:pt x="0" y="34"/>
                  </a:moveTo>
                  <a:lnTo>
                    <a:pt x="0" y="33"/>
                  </a:lnTo>
                  <a:moveTo>
                    <a:pt x="0" y="30"/>
                  </a:moveTo>
                  <a:lnTo>
                    <a:pt x="0" y="29"/>
                  </a:lnTo>
                  <a:moveTo>
                    <a:pt x="0" y="26"/>
                  </a:moveTo>
                  <a:lnTo>
                    <a:pt x="0" y="25"/>
                  </a:lnTo>
                  <a:moveTo>
                    <a:pt x="0" y="22"/>
                  </a:moveTo>
                  <a:lnTo>
                    <a:pt x="0" y="21"/>
                  </a:lnTo>
                  <a:moveTo>
                    <a:pt x="0" y="18"/>
                  </a:moveTo>
                  <a:lnTo>
                    <a:pt x="0" y="17"/>
                  </a:lnTo>
                  <a:moveTo>
                    <a:pt x="0" y="14"/>
                  </a:moveTo>
                  <a:lnTo>
                    <a:pt x="0" y="13"/>
                  </a:lnTo>
                  <a:moveTo>
                    <a:pt x="0" y="10"/>
                  </a:moveTo>
                  <a:lnTo>
                    <a:pt x="0" y="9"/>
                  </a:lnTo>
                  <a:moveTo>
                    <a:pt x="0" y="6"/>
                  </a:moveTo>
                  <a:lnTo>
                    <a:pt x="0" y="5"/>
                  </a:lnTo>
                  <a:moveTo>
                    <a:pt x="0" y="2"/>
                  </a:moveTo>
                  <a:lnTo>
                    <a:pt x="0" y="1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982" y="1812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Cal.vul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3750" y="1884"/>
              <a:ext cx="5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Emp.nig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3438" y="1906"/>
              <a:ext cx="4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Led.pal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3438" y="2061"/>
              <a:ext cx="52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Vac.myr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3802" y="1917"/>
              <a:ext cx="4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Vac.vit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3971" y="1801"/>
              <a:ext cx="42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Pin.syl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3448" y="2215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Des.fle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3482" y="1453"/>
              <a:ext cx="50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Bet.pub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3736" y="1784"/>
              <a:ext cx="4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Vac.uli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3788" y="1724"/>
              <a:ext cx="54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Dip.mon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3661" y="2254"/>
              <a:ext cx="4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Dic.sp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3628" y="1873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Dic.fus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3755" y="1939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Dic.pol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3382" y="2718"/>
              <a:ext cx="4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Hyl.spl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697" y="2077"/>
              <a:ext cx="4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Ple.sch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3808" y="1873"/>
              <a:ext cx="3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Pol.pil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3606" y="1994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Pol.jun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3521" y="1840"/>
              <a:ext cx="5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Pol.com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3852" y="1967"/>
              <a:ext cx="50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Poh.nut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3686" y="1746"/>
              <a:ext cx="34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Pti.cil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3551" y="1442"/>
              <a:ext cx="4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Bar.lyc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833" y="1807"/>
              <a:ext cx="4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Cla.arb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3877" y="1829"/>
              <a:ext cx="4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Cla.ran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4095" y="1807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Cla.ste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3816" y="1911"/>
              <a:ext cx="49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Cla.unc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3858" y="1818"/>
              <a:ext cx="48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Cla.coc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3736" y="1961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Cla.cor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3789" y="1867"/>
              <a:ext cx="4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Cla.gra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3791" y="1807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Cla.fim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3824" y="1840"/>
              <a:ext cx="4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Cla.cri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3960" y="1845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Cla.chl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3625" y="1784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Cla.bot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67"/>
            <p:cNvSpPr>
              <a:spLocks noChangeArrowheads="1"/>
            </p:cNvSpPr>
            <p:nvPr/>
          </p:nvSpPr>
          <p:spPr bwMode="auto">
            <a:xfrm>
              <a:off x="3556" y="1707"/>
              <a:ext cx="54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Cla.ama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4155" y="1856"/>
              <a:ext cx="4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Cla.sp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3949" y="1928"/>
              <a:ext cx="42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Cet.eri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3954" y="1773"/>
              <a:ext cx="4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Cet.isl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Rectangle 71"/>
            <p:cNvSpPr>
              <a:spLocks noChangeArrowheads="1"/>
            </p:cNvSpPr>
            <p:nvPr/>
          </p:nvSpPr>
          <p:spPr bwMode="auto">
            <a:xfrm>
              <a:off x="4531" y="2033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Cet.niv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3480" y="2061"/>
              <a:ext cx="50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Nep.arc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3713" y="1779"/>
              <a:ext cx="4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Ste.sp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3744" y="2188"/>
              <a:ext cx="49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Pel.aph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Rectangle 75"/>
            <p:cNvSpPr>
              <a:spLocks noChangeArrowheads="1"/>
            </p:cNvSpPr>
            <p:nvPr/>
          </p:nvSpPr>
          <p:spPr bwMode="auto">
            <a:xfrm>
              <a:off x="3443" y="1525"/>
              <a:ext cx="3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Ich.eri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4437" y="2110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Cla.cer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Rectangle 77"/>
            <p:cNvSpPr>
              <a:spLocks noChangeArrowheads="1"/>
            </p:cNvSpPr>
            <p:nvPr/>
          </p:nvSpPr>
          <p:spPr bwMode="auto">
            <a:xfrm>
              <a:off x="3714" y="1911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Cla.def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Rectangle 78"/>
            <p:cNvSpPr>
              <a:spLocks noChangeArrowheads="1"/>
            </p:cNvSpPr>
            <p:nvPr/>
          </p:nvSpPr>
          <p:spPr bwMode="auto">
            <a:xfrm>
              <a:off x="4247" y="2000"/>
              <a:ext cx="49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Cla.phy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3789" y="1453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18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Rectangle 80"/>
            <p:cNvSpPr>
              <a:spLocks noChangeArrowheads="1"/>
            </p:cNvSpPr>
            <p:nvPr/>
          </p:nvSpPr>
          <p:spPr bwMode="auto">
            <a:xfrm>
              <a:off x="3849" y="1867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Rectangle 81"/>
            <p:cNvSpPr>
              <a:spLocks noChangeArrowheads="1"/>
            </p:cNvSpPr>
            <p:nvPr/>
          </p:nvSpPr>
          <p:spPr bwMode="auto">
            <a:xfrm>
              <a:off x="3882" y="2271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24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Rectangle 82"/>
            <p:cNvSpPr>
              <a:spLocks noChangeArrowheads="1"/>
            </p:cNvSpPr>
            <p:nvPr/>
          </p:nvSpPr>
          <p:spPr bwMode="auto">
            <a:xfrm>
              <a:off x="3170" y="2790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27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3744" y="204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23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84"/>
            <p:cNvSpPr>
              <a:spLocks noChangeArrowheads="1"/>
            </p:cNvSpPr>
            <p:nvPr/>
          </p:nvSpPr>
          <p:spPr bwMode="auto">
            <a:xfrm>
              <a:off x="3645" y="1856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19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85"/>
            <p:cNvSpPr>
              <a:spLocks noChangeArrowheads="1"/>
            </p:cNvSpPr>
            <p:nvPr/>
          </p:nvSpPr>
          <p:spPr bwMode="auto">
            <a:xfrm>
              <a:off x="3551" y="193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3656" y="162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16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87"/>
            <p:cNvSpPr>
              <a:spLocks noChangeArrowheads="1"/>
            </p:cNvSpPr>
            <p:nvPr/>
          </p:nvSpPr>
          <p:spPr bwMode="auto">
            <a:xfrm>
              <a:off x="3087" y="3403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28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4059" y="1641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13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3932" y="1768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14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90"/>
            <p:cNvSpPr>
              <a:spLocks noChangeArrowheads="1"/>
            </p:cNvSpPr>
            <p:nvPr/>
          </p:nvSpPr>
          <p:spPr bwMode="auto">
            <a:xfrm>
              <a:off x="3711" y="2409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Rectangle 91"/>
            <p:cNvSpPr>
              <a:spLocks noChangeArrowheads="1"/>
            </p:cNvSpPr>
            <p:nvPr/>
          </p:nvSpPr>
          <p:spPr bwMode="auto">
            <a:xfrm>
              <a:off x="3551" y="2392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25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Rectangle 92"/>
            <p:cNvSpPr>
              <a:spLocks noChangeArrowheads="1"/>
            </p:cNvSpPr>
            <p:nvPr/>
          </p:nvSpPr>
          <p:spPr bwMode="auto">
            <a:xfrm>
              <a:off x="3802" y="15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Rectangle 93"/>
            <p:cNvSpPr>
              <a:spLocks noChangeArrowheads="1"/>
            </p:cNvSpPr>
            <p:nvPr/>
          </p:nvSpPr>
          <p:spPr bwMode="auto">
            <a:xfrm>
              <a:off x="3620" y="1326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Rectangle 94"/>
            <p:cNvSpPr>
              <a:spLocks noChangeArrowheads="1"/>
            </p:cNvSpPr>
            <p:nvPr/>
          </p:nvSpPr>
          <p:spPr bwMode="auto">
            <a:xfrm>
              <a:off x="4178" y="176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Rectangle 95"/>
            <p:cNvSpPr>
              <a:spLocks noChangeArrowheads="1"/>
            </p:cNvSpPr>
            <p:nvPr/>
          </p:nvSpPr>
          <p:spPr bwMode="auto">
            <a:xfrm>
              <a:off x="3890" y="1541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Rectangle 96"/>
            <p:cNvSpPr>
              <a:spLocks noChangeArrowheads="1"/>
            </p:cNvSpPr>
            <p:nvPr/>
          </p:nvSpPr>
          <p:spPr bwMode="auto">
            <a:xfrm>
              <a:off x="5244" y="2226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Rectangle 97"/>
            <p:cNvSpPr>
              <a:spLocks noChangeArrowheads="1"/>
            </p:cNvSpPr>
            <p:nvPr/>
          </p:nvSpPr>
          <p:spPr bwMode="auto">
            <a:xfrm>
              <a:off x="5001" y="221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Rectangle 98"/>
            <p:cNvSpPr>
              <a:spLocks noChangeArrowheads="1"/>
            </p:cNvSpPr>
            <p:nvPr/>
          </p:nvSpPr>
          <p:spPr bwMode="auto">
            <a:xfrm>
              <a:off x="4586" y="1856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Rectangle 99"/>
            <p:cNvSpPr>
              <a:spLocks noChangeArrowheads="1"/>
            </p:cNvSpPr>
            <p:nvPr/>
          </p:nvSpPr>
          <p:spPr bwMode="auto">
            <a:xfrm>
              <a:off x="4159" y="1757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Rectangle 100"/>
            <p:cNvSpPr>
              <a:spLocks noChangeArrowheads="1"/>
            </p:cNvSpPr>
            <p:nvPr/>
          </p:nvSpPr>
          <p:spPr bwMode="auto">
            <a:xfrm>
              <a:off x="4463" y="188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Rectangle 101"/>
            <p:cNvSpPr>
              <a:spLocks noChangeArrowheads="1"/>
            </p:cNvSpPr>
            <p:nvPr/>
          </p:nvSpPr>
          <p:spPr bwMode="auto">
            <a:xfrm>
              <a:off x="4170" y="2005"/>
              <a:ext cx="15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Rectangle 102"/>
            <p:cNvSpPr>
              <a:spLocks noChangeArrowheads="1"/>
            </p:cNvSpPr>
            <p:nvPr/>
          </p:nvSpPr>
          <p:spPr bwMode="auto">
            <a:xfrm>
              <a:off x="3396" y="1199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Line 103"/>
            <p:cNvSpPr>
              <a:spLocks noChangeShapeType="1"/>
            </p:cNvSpPr>
            <p:nvPr/>
          </p:nvSpPr>
          <p:spPr bwMode="auto">
            <a:xfrm flipH="1" flipV="1">
              <a:off x="3263" y="1895"/>
              <a:ext cx="641" cy="33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104"/>
            <p:cNvSpPr>
              <a:spLocks/>
            </p:cNvSpPr>
            <p:nvPr/>
          </p:nvSpPr>
          <p:spPr bwMode="auto">
            <a:xfrm>
              <a:off x="3263" y="1878"/>
              <a:ext cx="34" cy="33"/>
            </a:xfrm>
            <a:custGeom>
              <a:avLst/>
              <a:gdLst>
                <a:gd name="T0" fmla="*/ 6 w 6"/>
                <a:gd name="T1" fmla="*/ 0 h 6"/>
                <a:gd name="T2" fmla="*/ 0 w 6"/>
                <a:gd name="T3" fmla="*/ 3 h 6"/>
                <a:gd name="T4" fmla="*/ 5 w 6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0" y="3"/>
                  </a:lnTo>
                  <a:lnTo>
                    <a:pt x="5" y="6"/>
                  </a:lnTo>
                </a:path>
              </a:pathLst>
            </a:cu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Line 105"/>
            <p:cNvSpPr>
              <a:spLocks noChangeShapeType="1"/>
            </p:cNvSpPr>
            <p:nvPr/>
          </p:nvSpPr>
          <p:spPr bwMode="auto">
            <a:xfrm>
              <a:off x="3904" y="1928"/>
              <a:ext cx="354" cy="1193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106"/>
            <p:cNvSpPr>
              <a:spLocks/>
            </p:cNvSpPr>
            <p:nvPr/>
          </p:nvSpPr>
          <p:spPr bwMode="auto">
            <a:xfrm>
              <a:off x="4236" y="3088"/>
              <a:ext cx="33" cy="33"/>
            </a:xfrm>
            <a:custGeom>
              <a:avLst/>
              <a:gdLst>
                <a:gd name="T0" fmla="*/ 0 w 6"/>
                <a:gd name="T1" fmla="*/ 2 h 6"/>
                <a:gd name="T2" fmla="*/ 4 w 6"/>
                <a:gd name="T3" fmla="*/ 6 h 6"/>
                <a:gd name="T4" fmla="*/ 6 w 6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0" y="2"/>
                  </a:moveTo>
                  <a:lnTo>
                    <a:pt x="4" y="6"/>
                  </a:lnTo>
                  <a:lnTo>
                    <a:pt x="6" y="0"/>
                  </a:lnTo>
                </a:path>
              </a:pathLst>
            </a:cu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Line 107"/>
            <p:cNvSpPr>
              <a:spLocks noChangeShapeType="1"/>
            </p:cNvSpPr>
            <p:nvPr/>
          </p:nvSpPr>
          <p:spPr bwMode="auto">
            <a:xfrm flipV="1">
              <a:off x="3904" y="1889"/>
              <a:ext cx="1155" cy="39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108"/>
            <p:cNvSpPr>
              <a:spLocks/>
            </p:cNvSpPr>
            <p:nvPr/>
          </p:nvSpPr>
          <p:spPr bwMode="auto">
            <a:xfrm>
              <a:off x="5031" y="1873"/>
              <a:ext cx="28" cy="33"/>
            </a:xfrm>
            <a:custGeom>
              <a:avLst/>
              <a:gdLst>
                <a:gd name="T0" fmla="*/ 0 w 5"/>
                <a:gd name="T1" fmla="*/ 6 h 6"/>
                <a:gd name="T2" fmla="*/ 5 w 5"/>
                <a:gd name="T3" fmla="*/ 3 h 6"/>
                <a:gd name="T4" fmla="*/ 0 w 5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0" y="6"/>
                  </a:moveTo>
                  <a:lnTo>
                    <a:pt x="5" y="3"/>
                  </a:lnTo>
                  <a:lnTo>
                    <a:pt x="0" y="0"/>
                  </a:lnTo>
                </a:path>
              </a:pathLst>
            </a:cu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Rectangle 109"/>
            <p:cNvSpPr>
              <a:spLocks noChangeArrowheads="1"/>
            </p:cNvSpPr>
            <p:nvPr/>
          </p:nvSpPr>
          <p:spPr bwMode="auto">
            <a:xfrm>
              <a:off x="3145" y="1840"/>
              <a:ext cx="10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Rectangle 110"/>
            <p:cNvSpPr>
              <a:spLocks noChangeArrowheads="1"/>
            </p:cNvSpPr>
            <p:nvPr/>
          </p:nvSpPr>
          <p:spPr bwMode="auto">
            <a:xfrm>
              <a:off x="4219" y="3138"/>
              <a:ext cx="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P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/>
          </p:nvSpPr>
          <p:spPr bwMode="auto">
            <a:xfrm>
              <a:off x="5057" y="1840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Al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Line 112"/>
            <p:cNvSpPr>
              <a:spLocks noChangeShapeType="1"/>
            </p:cNvSpPr>
            <p:nvPr/>
          </p:nvSpPr>
          <p:spPr bwMode="auto">
            <a:xfrm>
              <a:off x="2821" y="1143"/>
              <a:ext cx="2343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Line 113"/>
            <p:cNvSpPr>
              <a:spLocks noChangeShapeType="1"/>
            </p:cNvSpPr>
            <p:nvPr/>
          </p:nvSpPr>
          <p:spPr bwMode="auto">
            <a:xfrm flipV="1">
              <a:off x="3904" y="1077"/>
              <a:ext cx="0" cy="66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Line 114"/>
            <p:cNvSpPr>
              <a:spLocks noChangeShapeType="1"/>
            </p:cNvSpPr>
            <p:nvPr/>
          </p:nvSpPr>
          <p:spPr bwMode="auto">
            <a:xfrm flipV="1">
              <a:off x="5164" y="1077"/>
              <a:ext cx="0" cy="66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Line 115"/>
            <p:cNvSpPr>
              <a:spLocks noChangeShapeType="1"/>
            </p:cNvSpPr>
            <p:nvPr/>
          </p:nvSpPr>
          <p:spPr bwMode="auto">
            <a:xfrm flipV="1">
              <a:off x="5600" y="1143"/>
              <a:ext cx="0" cy="2044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Line 116"/>
            <p:cNvSpPr>
              <a:spLocks noChangeShapeType="1"/>
            </p:cNvSpPr>
            <p:nvPr/>
          </p:nvSpPr>
          <p:spPr bwMode="auto">
            <a:xfrm>
              <a:off x="5600" y="3187"/>
              <a:ext cx="67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Line 117"/>
            <p:cNvSpPr>
              <a:spLocks noChangeShapeType="1"/>
            </p:cNvSpPr>
            <p:nvPr/>
          </p:nvSpPr>
          <p:spPr bwMode="auto">
            <a:xfrm>
              <a:off x="5600" y="1928"/>
              <a:ext cx="67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Rectangle 118"/>
            <p:cNvSpPr>
              <a:spLocks noChangeArrowheads="1"/>
            </p:cNvSpPr>
            <p:nvPr/>
          </p:nvSpPr>
          <p:spPr bwMode="auto">
            <a:xfrm rot="16200000">
              <a:off x="5751" y="3098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119"/>
            <p:cNvSpPr>
              <a:spLocks noChangeArrowheads="1"/>
            </p:cNvSpPr>
            <p:nvPr/>
          </p:nvSpPr>
          <p:spPr bwMode="auto">
            <a:xfrm rot="16200000">
              <a:off x="5777" y="1839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201662" y="1492919"/>
            <a:ext cx="4732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6546937" y="1778058"/>
            <a:ext cx="4471401" cy="1404471"/>
          </a:xfrm>
          <a:prstGeom prst="line">
            <a:avLst/>
          </a:prstGeom>
          <a:ln w="444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55883" y="1616839"/>
            <a:ext cx="48599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Perpendicular lines give approximate </a:t>
            </a:r>
          </a:p>
          <a:p>
            <a:r>
              <a:rPr lang="en-US" sz="2400" dirty="0" smtClean="0"/>
              <a:t>rankings of samples and sites.</a:t>
            </a:r>
            <a:endParaRPr lang="en-US" sz="2400" dirty="0"/>
          </a:p>
        </p:txBody>
      </p:sp>
      <p:sp>
        <p:nvSpPr>
          <p:cNvPr id="3" name="Oval 2"/>
          <p:cNvSpPr/>
          <p:nvPr/>
        </p:nvSpPr>
        <p:spPr>
          <a:xfrm rot="20039153">
            <a:off x="7155285" y="2987702"/>
            <a:ext cx="3135981" cy="1199045"/>
          </a:xfrm>
          <a:prstGeom prst="ellipse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826310" y="3778411"/>
            <a:ext cx="5283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Higher-than-average level of phosphorus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8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868" y="-135491"/>
            <a:ext cx="10515600" cy="1325563"/>
          </a:xfrm>
        </p:spPr>
        <p:txBody>
          <a:bodyPr/>
          <a:lstStyle/>
          <a:p>
            <a:r>
              <a:rPr lang="en-US" dirty="0"/>
              <a:t>Constrained Ordination Results </a:t>
            </a:r>
            <a:r>
              <a:rPr lang="en-US" b="1" dirty="0"/>
              <a:t>Tri</a:t>
            </a:r>
            <a:r>
              <a:rPr lang="en-US" dirty="0"/>
              <a:t>-Plots</a:t>
            </a:r>
          </a:p>
        </p:txBody>
      </p:sp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5420089" y="175669"/>
            <a:ext cx="6690953" cy="6617121"/>
            <a:chOff x="2280" y="602"/>
            <a:chExt cx="3625" cy="3585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2280" y="602"/>
              <a:ext cx="3591" cy="3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031" y="3519"/>
              <a:ext cx="2183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031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468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904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341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777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5214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957" y="3663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394" y="3663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849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4286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722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5159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2821" y="1491"/>
              <a:ext cx="0" cy="175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2755" y="3242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2755" y="2806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2755" y="2364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2755" y="1928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2755" y="1491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 rot="16200000">
              <a:off x="2575" y="3153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-3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 rot="16200000">
              <a:off x="2575" y="2717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 rot="16200000">
              <a:off x="2575" y="2275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 rot="16200000">
              <a:off x="2601" y="1839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 rot="16200000">
              <a:off x="2601" y="140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2821" y="1143"/>
              <a:ext cx="2779" cy="2376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4037" y="3928"/>
              <a:ext cx="38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CCA1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 rot="16200000">
              <a:off x="2181" y="2242"/>
              <a:ext cx="38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CCA2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2827" y="1928"/>
              <a:ext cx="2773" cy="0"/>
            </a:xfrm>
            <a:custGeom>
              <a:avLst/>
              <a:gdLst>
                <a:gd name="T0" fmla="*/ 7 w 502"/>
                <a:gd name="T1" fmla="*/ 15 w 502"/>
                <a:gd name="T2" fmla="*/ 23 w 502"/>
                <a:gd name="T3" fmla="*/ 31 w 502"/>
                <a:gd name="T4" fmla="*/ 39 w 502"/>
                <a:gd name="T5" fmla="*/ 47 w 502"/>
                <a:gd name="T6" fmla="*/ 55 w 502"/>
                <a:gd name="T7" fmla="*/ 63 w 502"/>
                <a:gd name="T8" fmla="*/ 71 w 502"/>
                <a:gd name="T9" fmla="*/ 79 w 502"/>
                <a:gd name="T10" fmla="*/ 87 w 502"/>
                <a:gd name="T11" fmla="*/ 95 w 502"/>
                <a:gd name="T12" fmla="*/ 103 w 502"/>
                <a:gd name="T13" fmla="*/ 111 w 502"/>
                <a:gd name="T14" fmla="*/ 119 w 502"/>
                <a:gd name="T15" fmla="*/ 127 w 502"/>
                <a:gd name="T16" fmla="*/ 135 w 502"/>
                <a:gd name="T17" fmla="*/ 143 w 502"/>
                <a:gd name="T18" fmla="*/ 151 w 502"/>
                <a:gd name="T19" fmla="*/ 159 w 502"/>
                <a:gd name="T20" fmla="*/ 167 w 502"/>
                <a:gd name="T21" fmla="*/ 175 w 502"/>
                <a:gd name="T22" fmla="*/ 183 w 502"/>
                <a:gd name="T23" fmla="*/ 191 w 502"/>
                <a:gd name="T24" fmla="*/ 199 w 502"/>
                <a:gd name="T25" fmla="*/ 207 w 502"/>
                <a:gd name="T26" fmla="*/ 215 w 502"/>
                <a:gd name="T27" fmla="*/ 223 w 502"/>
                <a:gd name="T28" fmla="*/ 231 w 502"/>
                <a:gd name="T29" fmla="*/ 239 w 502"/>
                <a:gd name="T30" fmla="*/ 247 w 502"/>
                <a:gd name="T31" fmla="*/ 255 w 502"/>
                <a:gd name="T32" fmla="*/ 263 w 502"/>
                <a:gd name="T33" fmla="*/ 271 w 502"/>
                <a:gd name="T34" fmla="*/ 279 w 502"/>
                <a:gd name="T35" fmla="*/ 287 w 502"/>
                <a:gd name="T36" fmla="*/ 295 w 502"/>
                <a:gd name="T37" fmla="*/ 303 w 502"/>
                <a:gd name="T38" fmla="*/ 311 w 502"/>
                <a:gd name="T39" fmla="*/ 319 w 502"/>
                <a:gd name="T40" fmla="*/ 327 w 502"/>
                <a:gd name="T41" fmla="*/ 335 w 502"/>
                <a:gd name="T42" fmla="*/ 343 w 502"/>
                <a:gd name="T43" fmla="*/ 351 w 502"/>
                <a:gd name="T44" fmla="*/ 359 w 502"/>
                <a:gd name="T45" fmla="*/ 367 w 502"/>
                <a:gd name="T46" fmla="*/ 375 w 502"/>
                <a:gd name="T47" fmla="*/ 383 w 502"/>
                <a:gd name="T48" fmla="*/ 391 w 502"/>
                <a:gd name="T49" fmla="*/ 399 w 502"/>
                <a:gd name="T50" fmla="*/ 407 w 502"/>
                <a:gd name="T51" fmla="*/ 415 w 502"/>
                <a:gd name="T52" fmla="*/ 423 w 502"/>
                <a:gd name="T53" fmla="*/ 431 w 502"/>
                <a:gd name="T54" fmla="*/ 439 w 502"/>
                <a:gd name="T55" fmla="*/ 447 w 502"/>
                <a:gd name="T56" fmla="*/ 455 w 502"/>
                <a:gd name="T57" fmla="*/ 463 w 502"/>
                <a:gd name="T58" fmla="*/ 471 w 502"/>
                <a:gd name="T59" fmla="*/ 479 w 502"/>
                <a:gd name="T60" fmla="*/ 487 w 502"/>
                <a:gd name="T61" fmla="*/ 495 w 5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  <a:cxn ang="0">
                  <a:pos x="T59" y="0"/>
                </a:cxn>
                <a:cxn ang="0">
                  <a:pos x="T60" y="0"/>
                </a:cxn>
                <a:cxn ang="0">
                  <a:pos x="T61" y="0"/>
                </a:cxn>
              </a:cxnLst>
              <a:rect l="0" t="0" r="r" b="b"/>
              <a:pathLst>
                <a:path w="502">
                  <a:moveTo>
                    <a:pt x="3" y="0"/>
                  </a:moveTo>
                  <a:lnTo>
                    <a:pt x="4" y="0"/>
                  </a:lnTo>
                  <a:moveTo>
                    <a:pt x="7" y="0"/>
                  </a:moveTo>
                  <a:lnTo>
                    <a:pt x="8" y="0"/>
                  </a:lnTo>
                  <a:moveTo>
                    <a:pt x="11" y="0"/>
                  </a:moveTo>
                  <a:lnTo>
                    <a:pt x="12" y="0"/>
                  </a:lnTo>
                  <a:moveTo>
                    <a:pt x="15" y="0"/>
                  </a:moveTo>
                  <a:lnTo>
                    <a:pt x="16" y="0"/>
                  </a:lnTo>
                  <a:moveTo>
                    <a:pt x="19" y="0"/>
                  </a:moveTo>
                  <a:lnTo>
                    <a:pt x="20" y="0"/>
                  </a:lnTo>
                  <a:moveTo>
                    <a:pt x="23" y="0"/>
                  </a:moveTo>
                  <a:lnTo>
                    <a:pt x="24" y="0"/>
                  </a:lnTo>
                  <a:moveTo>
                    <a:pt x="27" y="0"/>
                  </a:moveTo>
                  <a:lnTo>
                    <a:pt x="28" y="0"/>
                  </a:lnTo>
                  <a:moveTo>
                    <a:pt x="31" y="0"/>
                  </a:moveTo>
                  <a:lnTo>
                    <a:pt x="32" y="0"/>
                  </a:lnTo>
                  <a:moveTo>
                    <a:pt x="35" y="0"/>
                  </a:moveTo>
                  <a:lnTo>
                    <a:pt x="36" y="0"/>
                  </a:lnTo>
                  <a:moveTo>
                    <a:pt x="39" y="0"/>
                  </a:moveTo>
                  <a:lnTo>
                    <a:pt x="40" y="0"/>
                  </a:lnTo>
                  <a:moveTo>
                    <a:pt x="43" y="0"/>
                  </a:moveTo>
                  <a:lnTo>
                    <a:pt x="44" y="0"/>
                  </a:lnTo>
                  <a:moveTo>
                    <a:pt x="47" y="0"/>
                  </a:moveTo>
                  <a:lnTo>
                    <a:pt x="48" y="0"/>
                  </a:lnTo>
                  <a:moveTo>
                    <a:pt x="51" y="0"/>
                  </a:moveTo>
                  <a:lnTo>
                    <a:pt x="52" y="0"/>
                  </a:lnTo>
                  <a:moveTo>
                    <a:pt x="55" y="0"/>
                  </a:moveTo>
                  <a:lnTo>
                    <a:pt x="56" y="0"/>
                  </a:lnTo>
                  <a:moveTo>
                    <a:pt x="59" y="0"/>
                  </a:moveTo>
                  <a:lnTo>
                    <a:pt x="60" y="0"/>
                  </a:lnTo>
                  <a:moveTo>
                    <a:pt x="63" y="0"/>
                  </a:moveTo>
                  <a:lnTo>
                    <a:pt x="64" y="0"/>
                  </a:lnTo>
                  <a:moveTo>
                    <a:pt x="67" y="0"/>
                  </a:moveTo>
                  <a:lnTo>
                    <a:pt x="68" y="0"/>
                  </a:lnTo>
                  <a:moveTo>
                    <a:pt x="71" y="0"/>
                  </a:moveTo>
                  <a:lnTo>
                    <a:pt x="72" y="0"/>
                  </a:lnTo>
                  <a:moveTo>
                    <a:pt x="75" y="0"/>
                  </a:moveTo>
                  <a:lnTo>
                    <a:pt x="76" y="0"/>
                  </a:lnTo>
                  <a:moveTo>
                    <a:pt x="79" y="0"/>
                  </a:moveTo>
                  <a:lnTo>
                    <a:pt x="80" y="0"/>
                  </a:lnTo>
                  <a:moveTo>
                    <a:pt x="83" y="0"/>
                  </a:moveTo>
                  <a:lnTo>
                    <a:pt x="84" y="0"/>
                  </a:lnTo>
                  <a:moveTo>
                    <a:pt x="87" y="0"/>
                  </a:moveTo>
                  <a:lnTo>
                    <a:pt x="88" y="0"/>
                  </a:lnTo>
                  <a:moveTo>
                    <a:pt x="91" y="0"/>
                  </a:moveTo>
                  <a:lnTo>
                    <a:pt x="92" y="0"/>
                  </a:lnTo>
                  <a:moveTo>
                    <a:pt x="95" y="0"/>
                  </a:moveTo>
                  <a:lnTo>
                    <a:pt x="96" y="0"/>
                  </a:lnTo>
                  <a:moveTo>
                    <a:pt x="99" y="0"/>
                  </a:moveTo>
                  <a:lnTo>
                    <a:pt x="100" y="0"/>
                  </a:lnTo>
                  <a:moveTo>
                    <a:pt x="103" y="0"/>
                  </a:moveTo>
                  <a:lnTo>
                    <a:pt x="104" y="0"/>
                  </a:lnTo>
                  <a:moveTo>
                    <a:pt x="107" y="0"/>
                  </a:moveTo>
                  <a:lnTo>
                    <a:pt x="108" y="0"/>
                  </a:lnTo>
                  <a:moveTo>
                    <a:pt x="111" y="0"/>
                  </a:moveTo>
                  <a:lnTo>
                    <a:pt x="112" y="0"/>
                  </a:lnTo>
                  <a:moveTo>
                    <a:pt x="115" y="0"/>
                  </a:moveTo>
                  <a:lnTo>
                    <a:pt x="116" y="0"/>
                  </a:lnTo>
                  <a:moveTo>
                    <a:pt x="119" y="0"/>
                  </a:moveTo>
                  <a:lnTo>
                    <a:pt x="120" y="0"/>
                  </a:lnTo>
                  <a:moveTo>
                    <a:pt x="123" y="0"/>
                  </a:moveTo>
                  <a:lnTo>
                    <a:pt x="124" y="0"/>
                  </a:lnTo>
                  <a:moveTo>
                    <a:pt x="127" y="0"/>
                  </a:moveTo>
                  <a:lnTo>
                    <a:pt x="128" y="0"/>
                  </a:lnTo>
                  <a:moveTo>
                    <a:pt x="131" y="0"/>
                  </a:moveTo>
                  <a:lnTo>
                    <a:pt x="132" y="0"/>
                  </a:lnTo>
                  <a:moveTo>
                    <a:pt x="135" y="0"/>
                  </a:moveTo>
                  <a:lnTo>
                    <a:pt x="136" y="0"/>
                  </a:lnTo>
                  <a:moveTo>
                    <a:pt x="139" y="0"/>
                  </a:moveTo>
                  <a:lnTo>
                    <a:pt x="140" y="0"/>
                  </a:lnTo>
                  <a:moveTo>
                    <a:pt x="143" y="0"/>
                  </a:moveTo>
                  <a:lnTo>
                    <a:pt x="144" y="0"/>
                  </a:lnTo>
                  <a:moveTo>
                    <a:pt x="147" y="0"/>
                  </a:moveTo>
                  <a:lnTo>
                    <a:pt x="148" y="0"/>
                  </a:lnTo>
                  <a:moveTo>
                    <a:pt x="151" y="0"/>
                  </a:moveTo>
                  <a:lnTo>
                    <a:pt x="152" y="0"/>
                  </a:lnTo>
                  <a:moveTo>
                    <a:pt x="155" y="0"/>
                  </a:moveTo>
                  <a:lnTo>
                    <a:pt x="156" y="0"/>
                  </a:lnTo>
                  <a:moveTo>
                    <a:pt x="159" y="0"/>
                  </a:moveTo>
                  <a:lnTo>
                    <a:pt x="160" y="0"/>
                  </a:lnTo>
                  <a:moveTo>
                    <a:pt x="163" y="0"/>
                  </a:moveTo>
                  <a:lnTo>
                    <a:pt x="164" y="0"/>
                  </a:lnTo>
                  <a:moveTo>
                    <a:pt x="167" y="0"/>
                  </a:moveTo>
                  <a:lnTo>
                    <a:pt x="168" y="0"/>
                  </a:lnTo>
                  <a:moveTo>
                    <a:pt x="171" y="0"/>
                  </a:moveTo>
                  <a:lnTo>
                    <a:pt x="172" y="0"/>
                  </a:lnTo>
                  <a:moveTo>
                    <a:pt x="175" y="0"/>
                  </a:moveTo>
                  <a:lnTo>
                    <a:pt x="176" y="0"/>
                  </a:lnTo>
                  <a:moveTo>
                    <a:pt x="179" y="0"/>
                  </a:moveTo>
                  <a:lnTo>
                    <a:pt x="180" y="0"/>
                  </a:lnTo>
                  <a:moveTo>
                    <a:pt x="183" y="0"/>
                  </a:moveTo>
                  <a:lnTo>
                    <a:pt x="184" y="0"/>
                  </a:lnTo>
                  <a:moveTo>
                    <a:pt x="187" y="0"/>
                  </a:moveTo>
                  <a:lnTo>
                    <a:pt x="188" y="0"/>
                  </a:lnTo>
                  <a:moveTo>
                    <a:pt x="191" y="0"/>
                  </a:moveTo>
                  <a:lnTo>
                    <a:pt x="192" y="0"/>
                  </a:lnTo>
                  <a:moveTo>
                    <a:pt x="195" y="0"/>
                  </a:moveTo>
                  <a:lnTo>
                    <a:pt x="196" y="0"/>
                  </a:lnTo>
                  <a:moveTo>
                    <a:pt x="199" y="0"/>
                  </a:moveTo>
                  <a:lnTo>
                    <a:pt x="200" y="0"/>
                  </a:lnTo>
                  <a:moveTo>
                    <a:pt x="203" y="0"/>
                  </a:moveTo>
                  <a:lnTo>
                    <a:pt x="204" y="0"/>
                  </a:lnTo>
                  <a:moveTo>
                    <a:pt x="207" y="0"/>
                  </a:moveTo>
                  <a:lnTo>
                    <a:pt x="208" y="0"/>
                  </a:lnTo>
                  <a:moveTo>
                    <a:pt x="211" y="0"/>
                  </a:moveTo>
                  <a:lnTo>
                    <a:pt x="212" y="0"/>
                  </a:lnTo>
                  <a:moveTo>
                    <a:pt x="215" y="0"/>
                  </a:moveTo>
                  <a:lnTo>
                    <a:pt x="216" y="0"/>
                  </a:lnTo>
                  <a:moveTo>
                    <a:pt x="219" y="0"/>
                  </a:moveTo>
                  <a:lnTo>
                    <a:pt x="220" y="0"/>
                  </a:lnTo>
                  <a:moveTo>
                    <a:pt x="223" y="0"/>
                  </a:moveTo>
                  <a:lnTo>
                    <a:pt x="224" y="0"/>
                  </a:lnTo>
                  <a:moveTo>
                    <a:pt x="227" y="0"/>
                  </a:moveTo>
                  <a:lnTo>
                    <a:pt x="228" y="0"/>
                  </a:lnTo>
                  <a:moveTo>
                    <a:pt x="231" y="0"/>
                  </a:moveTo>
                  <a:lnTo>
                    <a:pt x="232" y="0"/>
                  </a:lnTo>
                  <a:moveTo>
                    <a:pt x="235" y="0"/>
                  </a:moveTo>
                  <a:lnTo>
                    <a:pt x="236" y="0"/>
                  </a:lnTo>
                  <a:moveTo>
                    <a:pt x="239" y="0"/>
                  </a:moveTo>
                  <a:lnTo>
                    <a:pt x="240" y="0"/>
                  </a:lnTo>
                  <a:moveTo>
                    <a:pt x="243" y="0"/>
                  </a:moveTo>
                  <a:lnTo>
                    <a:pt x="244" y="0"/>
                  </a:lnTo>
                  <a:moveTo>
                    <a:pt x="247" y="0"/>
                  </a:moveTo>
                  <a:lnTo>
                    <a:pt x="248" y="0"/>
                  </a:lnTo>
                  <a:moveTo>
                    <a:pt x="251" y="0"/>
                  </a:moveTo>
                  <a:lnTo>
                    <a:pt x="252" y="0"/>
                  </a:lnTo>
                  <a:moveTo>
                    <a:pt x="255" y="0"/>
                  </a:moveTo>
                  <a:lnTo>
                    <a:pt x="256" y="0"/>
                  </a:lnTo>
                  <a:moveTo>
                    <a:pt x="259" y="0"/>
                  </a:moveTo>
                  <a:lnTo>
                    <a:pt x="260" y="0"/>
                  </a:lnTo>
                  <a:moveTo>
                    <a:pt x="263" y="0"/>
                  </a:moveTo>
                  <a:lnTo>
                    <a:pt x="264" y="0"/>
                  </a:lnTo>
                  <a:moveTo>
                    <a:pt x="267" y="0"/>
                  </a:moveTo>
                  <a:lnTo>
                    <a:pt x="268" y="0"/>
                  </a:lnTo>
                  <a:moveTo>
                    <a:pt x="271" y="0"/>
                  </a:moveTo>
                  <a:lnTo>
                    <a:pt x="272" y="0"/>
                  </a:lnTo>
                  <a:moveTo>
                    <a:pt x="275" y="0"/>
                  </a:moveTo>
                  <a:lnTo>
                    <a:pt x="276" y="0"/>
                  </a:lnTo>
                  <a:moveTo>
                    <a:pt x="279" y="0"/>
                  </a:moveTo>
                  <a:lnTo>
                    <a:pt x="280" y="0"/>
                  </a:lnTo>
                  <a:moveTo>
                    <a:pt x="283" y="0"/>
                  </a:moveTo>
                  <a:lnTo>
                    <a:pt x="284" y="0"/>
                  </a:lnTo>
                  <a:moveTo>
                    <a:pt x="287" y="0"/>
                  </a:moveTo>
                  <a:lnTo>
                    <a:pt x="288" y="0"/>
                  </a:lnTo>
                  <a:moveTo>
                    <a:pt x="291" y="0"/>
                  </a:moveTo>
                  <a:lnTo>
                    <a:pt x="292" y="0"/>
                  </a:lnTo>
                  <a:moveTo>
                    <a:pt x="295" y="0"/>
                  </a:moveTo>
                  <a:lnTo>
                    <a:pt x="296" y="0"/>
                  </a:lnTo>
                  <a:moveTo>
                    <a:pt x="299" y="0"/>
                  </a:moveTo>
                  <a:lnTo>
                    <a:pt x="300" y="0"/>
                  </a:lnTo>
                  <a:moveTo>
                    <a:pt x="303" y="0"/>
                  </a:moveTo>
                  <a:lnTo>
                    <a:pt x="304" y="0"/>
                  </a:lnTo>
                  <a:moveTo>
                    <a:pt x="307" y="0"/>
                  </a:moveTo>
                  <a:lnTo>
                    <a:pt x="308" y="0"/>
                  </a:lnTo>
                  <a:moveTo>
                    <a:pt x="311" y="0"/>
                  </a:moveTo>
                  <a:lnTo>
                    <a:pt x="312" y="0"/>
                  </a:lnTo>
                  <a:moveTo>
                    <a:pt x="315" y="0"/>
                  </a:moveTo>
                  <a:lnTo>
                    <a:pt x="316" y="0"/>
                  </a:lnTo>
                  <a:moveTo>
                    <a:pt x="319" y="0"/>
                  </a:moveTo>
                  <a:lnTo>
                    <a:pt x="320" y="0"/>
                  </a:lnTo>
                  <a:moveTo>
                    <a:pt x="323" y="0"/>
                  </a:moveTo>
                  <a:lnTo>
                    <a:pt x="324" y="0"/>
                  </a:lnTo>
                  <a:moveTo>
                    <a:pt x="327" y="0"/>
                  </a:moveTo>
                  <a:lnTo>
                    <a:pt x="328" y="0"/>
                  </a:lnTo>
                  <a:moveTo>
                    <a:pt x="331" y="0"/>
                  </a:moveTo>
                  <a:lnTo>
                    <a:pt x="332" y="0"/>
                  </a:lnTo>
                  <a:moveTo>
                    <a:pt x="335" y="0"/>
                  </a:moveTo>
                  <a:lnTo>
                    <a:pt x="336" y="0"/>
                  </a:lnTo>
                  <a:moveTo>
                    <a:pt x="339" y="0"/>
                  </a:moveTo>
                  <a:lnTo>
                    <a:pt x="340" y="0"/>
                  </a:lnTo>
                  <a:moveTo>
                    <a:pt x="343" y="0"/>
                  </a:moveTo>
                  <a:lnTo>
                    <a:pt x="344" y="0"/>
                  </a:lnTo>
                  <a:moveTo>
                    <a:pt x="347" y="0"/>
                  </a:moveTo>
                  <a:lnTo>
                    <a:pt x="348" y="0"/>
                  </a:lnTo>
                  <a:moveTo>
                    <a:pt x="351" y="0"/>
                  </a:moveTo>
                  <a:lnTo>
                    <a:pt x="352" y="0"/>
                  </a:lnTo>
                  <a:moveTo>
                    <a:pt x="355" y="0"/>
                  </a:moveTo>
                  <a:lnTo>
                    <a:pt x="356" y="0"/>
                  </a:lnTo>
                  <a:moveTo>
                    <a:pt x="359" y="0"/>
                  </a:moveTo>
                  <a:lnTo>
                    <a:pt x="360" y="0"/>
                  </a:lnTo>
                  <a:moveTo>
                    <a:pt x="363" y="0"/>
                  </a:moveTo>
                  <a:lnTo>
                    <a:pt x="364" y="0"/>
                  </a:lnTo>
                  <a:moveTo>
                    <a:pt x="367" y="0"/>
                  </a:moveTo>
                  <a:lnTo>
                    <a:pt x="368" y="0"/>
                  </a:lnTo>
                  <a:moveTo>
                    <a:pt x="371" y="0"/>
                  </a:moveTo>
                  <a:lnTo>
                    <a:pt x="372" y="0"/>
                  </a:lnTo>
                  <a:moveTo>
                    <a:pt x="375" y="0"/>
                  </a:moveTo>
                  <a:lnTo>
                    <a:pt x="376" y="0"/>
                  </a:lnTo>
                  <a:moveTo>
                    <a:pt x="379" y="0"/>
                  </a:moveTo>
                  <a:lnTo>
                    <a:pt x="380" y="0"/>
                  </a:lnTo>
                  <a:moveTo>
                    <a:pt x="383" y="0"/>
                  </a:moveTo>
                  <a:lnTo>
                    <a:pt x="384" y="0"/>
                  </a:lnTo>
                  <a:moveTo>
                    <a:pt x="387" y="0"/>
                  </a:moveTo>
                  <a:lnTo>
                    <a:pt x="388" y="0"/>
                  </a:lnTo>
                  <a:moveTo>
                    <a:pt x="391" y="0"/>
                  </a:moveTo>
                  <a:lnTo>
                    <a:pt x="392" y="0"/>
                  </a:lnTo>
                  <a:moveTo>
                    <a:pt x="395" y="0"/>
                  </a:moveTo>
                  <a:lnTo>
                    <a:pt x="396" y="0"/>
                  </a:lnTo>
                  <a:moveTo>
                    <a:pt x="399" y="0"/>
                  </a:moveTo>
                  <a:lnTo>
                    <a:pt x="400" y="0"/>
                  </a:lnTo>
                  <a:moveTo>
                    <a:pt x="403" y="0"/>
                  </a:moveTo>
                  <a:lnTo>
                    <a:pt x="404" y="0"/>
                  </a:lnTo>
                  <a:moveTo>
                    <a:pt x="407" y="0"/>
                  </a:moveTo>
                  <a:lnTo>
                    <a:pt x="408" y="0"/>
                  </a:lnTo>
                  <a:moveTo>
                    <a:pt x="411" y="0"/>
                  </a:moveTo>
                  <a:lnTo>
                    <a:pt x="412" y="0"/>
                  </a:lnTo>
                  <a:moveTo>
                    <a:pt x="415" y="0"/>
                  </a:moveTo>
                  <a:lnTo>
                    <a:pt x="416" y="0"/>
                  </a:lnTo>
                  <a:moveTo>
                    <a:pt x="419" y="0"/>
                  </a:moveTo>
                  <a:lnTo>
                    <a:pt x="420" y="0"/>
                  </a:lnTo>
                  <a:moveTo>
                    <a:pt x="423" y="0"/>
                  </a:moveTo>
                  <a:lnTo>
                    <a:pt x="424" y="0"/>
                  </a:lnTo>
                  <a:moveTo>
                    <a:pt x="427" y="0"/>
                  </a:moveTo>
                  <a:lnTo>
                    <a:pt x="428" y="0"/>
                  </a:lnTo>
                  <a:moveTo>
                    <a:pt x="431" y="0"/>
                  </a:moveTo>
                  <a:lnTo>
                    <a:pt x="432" y="0"/>
                  </a:lnTo>
                  <a:moveTo>
                    <a:pt x="435" y="0"/>
                  </a:moveTo>
                  <a:lnTo>
                    <a:pt x="436" y="0"/>
                  </a:lnTo>
                  <a:moveTo>
                    <a:pt x="439" y="0"/>
                  </a:moveTo>
                  <a:lnTo>
                    <a:pt x="440" y="0"/>
                  </a:lnTo>
                  <a:moveTo>
                    <a:pt x="443" y="0"/>
                  </a:moveTo>
                  <a:lnTo>
                    <a:pt x="444" y="0"/>
                  </a:lnTo>
                  <a:moveTo>
                    <a:pt x="447" y="0"/>
                  </a:moveTo>
                  <a:lnTo>
                    <a:pt x="448" y="0"/>
                  </a:lnTo>
                  <a:moveTo>
                    <a:pt x="451" y="0"/>
                  </a:moveTo>
                  <a:lnTo>
                    <a:pt x="452" y="0"/>
                  </a:lnTo>
                  <a:moveTo>
                    <a:pt x="455" y="0"/>
                  </a:moveTo>
                  <a:lnTo>
                    <a:pt x="456" y="0"/>
                  </a:lnTo>
                  <a:moveTo>
                    <a:pt x="459" y="0"/>
                  </a:moveTo>
                  <a:lnTo>
                    <a:pt x="460" y="0"/>
                  </a:lnTo>
                  <a:moveTo>
                    <a:pt x="463" y="0"/>
                  </a:moveTo>
                  <a:lnTo>
                    <a:pt x="464" y="0"/>
                  </a:lnTo>
                  <a:moveTo>
                    <a:pt x="467" y="0"/>
                  </a:moveTo>
                  <a:lnTo>
                    <a:pt x="468" y="0"/>
                  </a:lnTo>
                  <a:moveTo>
                    <a:pt x="471" y="0"/>
                  </a:moveTo>
                  <a:lnTo>
                    <a:pt x="472" y="0"/>
                  </a:lnTo>
                  <a:moveTo>
                    <a:pt x="475" y="0"/>
                  </a:moveTo>
                  <a:lnTo>
                    <a:pt x="476" y="0"/>
                  </a:lnTo>
                  <a:moveTo>
                    <a:pt x="479" y="0"/>
                  </a:moveTo>
                  <a:lnTo>
                    <a:pt x="480" y="0"/>
                  </a:lnTo>
                  <a:moveTo>
                    <a:pt x="483" y="0"/>
                  </a:moveTo>
                  <a:lnTo>
                    <a:pt x="484" y="0"/>
                  </a:lnTo>
                  <a:moveTo>
                    <a:pt x="487" y="0"/>
                  </a:moveTo>
                  <a:lnTo>
                    <a:pt x="488" y="0"/>
                  </a:lnTo>
                  <a:moveTo>
                    <a:pt x="491" y="0"/>
                  </a:moveTo>
                  <a:lnTo>
                    <a:pt x="492" y="0"/>
                  </a:lnTo>
                  <a:moveTo>
                    <a:pt x="495" y="0"/>
                  </a:moveTo>
                  <a:lnTo>
                    <a:pt x="496" y="0"/>
                  </a:lnTo>
                  <a:moveTo>
                    <a:pt x="499" y="0"/>
                  </a:moveTo>
                  <a:lnTo>
                    <a:pt x="500" y="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34"/>
            <p:cNvSpPr>
              <a:spLocks noEditPoints="1"/>
            </p:cNvSpPr>
            <p:nvPr/>
          </p:nvSpPr>
          <p:spPr bwMode="auto">
            <a:xfrm>
              <a:off x="3904" y="1143"/>
              <a:ext cx="0" cy="2370"/>
            </a:xfrm>
            <a:custGeom>
              <a:avLst/>
              <a:gdLst>
                <a:gd name="T0" fmla="*/ 422 h 429"/>
                <a:gd name="T1" fmla="*/ 414 h 429"/>
                <a:gd name="T2" fmla="*/ 406 h 429"/>
                <a:gd name="T3" fmla="*/ 398 h 429"/>
                <a:gd name="T4" fmla="*/ 390 h 429"/>
                <a:gd name="T5" fmla="*/ 382 h 429"/>
                <a:gd name="T6" fmla="*/ 374 h 429"/>
                <a:gd name="T7" fmla="*/ 366 h 429"/>
                <a:gd name="T8" fmla="*/ 358 h 429"/>
                <a:gd name="T9" fmla="*/ 350 h 429"/>
                <a:gd name="T10" fmla="*/ 342 h 429"/>
                <a:gd name="T11" fmla="*/ 334 h 429"/>
                <a:gd name="T12" fmla="*/ 326 h 429"/>
                <a:gd name="T13" fmla="*/ 318 h 429"/>
                <a:gd name="T14" fmla="*/ 310 h 429"/>
                <a:gd name="T15" fmla="*/ 302 h 429"/>
                <a:gd name="T16" fmla="*/ 294 h 429"/>
                <a:gd name="T17" fmla="*/ 286 h 429"/>
                <a:gd name="T18" fmla="*/ 278 h 429"/>
                <a:gd name="T19" fmla="*/ 270 h 429"/>
                <a:gd name="T20" fmla="*/ 262 h 429"/>
                <a:gd name="T21" fmla="*/ 254 h 429"/>
                <a:gd name="T22" fmla="*/ 246 h 429"/>
                <a:gd name="T23" fmla="*/ 238 h 429"/>
                <a:gd name="T24" fmla="*/ 230 h 429"/>
                <a:gd name="T25" fmla="*/ 222 h 429"/>
                <a:gd name="T26" fmla="*/ 214 h 429"/>
                <a:gd name="T27" fmla="*/ 206 h 429"/>
                <a:gd name="T28" fmla="*/ 198 h 429"/>
                <a:gd name="T29" fmla="*/ 190 h 429"/>
                <a:gd name="T30" fmla="*/ 182 h 429"/>
                <a:gd name="T31" fmla="*/ 174 h 429"/>
                <a:gd name="T32" fmla="*/ 166 h 429"/>
                <a:gd name="T33" fmla="*/ 158 h 429"/>
                <a:gd name="T34" fmla="*/ 150 h 429"/>
                <a:gd name="T35" fmla="*/ 142 h 429"/>
                <a:gd name="T36" fmla="*/ 134 h 429"/>
                <a:gd name="T37" fmla="*/ 126 h 429"/>
                <a:gd name="T38" fmla="*/ 118 h 429"/>
                <a:gd name="T39" fmla="*/ 110 h 429"/>
                <a:gd name="T40" fmla="*/ 102 h 429"/>
                <a:gd name="T41" fmla="*/ 94 h 429"/>
                <a:gd name="T42" fmla="*/ 86 h 429"/>
                <a:gd name="T43" fmla="*/ 78 h 429"/>
                <a:gd name="T44" fmla="*/ 70 h 429"/>
                <a:gd name="T45" fmla="*/ 62 h 429"/>
                <a:gd name="T46" fmla="*/ 54 h 429"/>
                <a:gd name="T47" fmla="*/ 46 h 429"/>
                <a:gd name="T48" fmla="*/ 38 h 429"/>
                <a:gd name="T49" fmla="*/ 30 h 429"/>
                <a:gd name="T50" fmla="*/ 22 h 429"/>
                <a:gd name="T51" fmla="*/ 14 h 429"/>
                <a:gd name="T52" fmla="*/ 6 h 42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  <a:cxn ang="0">
                  <a:pos x="0" y="T46"/>
                </a:cxn>
                <a:cxn ang="0">
                  <a:pos x="0" y="T47"/>
                </a:cxn>
                <a:cxn ang="0">
                  <a:pos x="0" y="T48"/>
                </a:cxn>
                <a:cxn ang="0">
                  <a:pos x="0" y="T49"/>
                </a:cxn>
                <a:cxn ang="0">
                  <a:pos x="0" y="T50"/>
                </a:cxn>
                <a:cxn ang="0">
                  <a:pos x="0" y="T51"/>
                </a:cxn>
                <a:cxn ang="0">
                  <a:pos x="0" y="T52"/>
                </a:cxn>
              </a:cxnLst>
              <a:rect l="0" t="0" r="r" b="b"/>
              <a:pathLst>
                <a:path h="429">
                  <a:moveTo>
                    <a:pt x="0" y="426"/>
                  </a:moveTo>
                  <a:lnTo>
                    <a:pt x="0" y="425"/>
                  </a:lnTo>
                  <a:moveTo>
                    <a:pt x="0" y="422"/>
                  </a:moveTo>
                  <a:lnTo>
                    <a:pt x="0" y="421"/>
                  </a:lnTo>
                  <a:moveTo>
                    <a:pt x="0" y="418"/>
                  </a:moveTo>
                  <a:lnTo>
                    <a:pt x="0" y="417"/>
                  </a:lnTo>
                  <a:moveTo>
                    <a:pt x="0" y="414"/>
                  </a:moveTo>
                  <a:lnTo>
                    <a:pt x="0" y="413"/>
                  </a:lnTo>
                  <a:moveTo>
                    <a:pt x="0" y="410"/>
                  </a:moveTo>
                  <a:lnTo>
                    <a:pt x="0" y="409"/>
                  </a:lnTo>
                  <a:moveTo>
                    <a:pt x="0" y="406"/>
                  </a:moveTo>
                  <a:lnTo>
                    <a:pt x="0" y="405"/>
                  </a:lnTo>
                  <a:moveTo>
                    <a:pt x="0" y="402"/>
                  </a:moveTo>
                  <a:lnTo>
                    <a:pt x="0" y="401"/>
                  </a:lnTo>
                  <a:moveTo>
                    <a:pt x="0" y="398"/>
                  </a:moveTo>
                  <a:lnTo>
                    <a:pt x="0" y="397"/>
                  </a:lnTo>
                  <a:moveTo>
                    <a:pt x="0" y="394"/>
                  </a:moveTo>
                  <a:lnTo>
                    <a:pt x="0" y="393"/>
                  </a:lnTo>
                  <a:moveTo>
                    <a:pt x="0" y="390"/>
                  </a:moveTo>
                  <a:lnTo>
                    <a:pt x="0" y="389"/>
                  </a:lnTo>
                  <a:moveTo>
                    <a:pt x="0" y="386"/>
                  </a:moveTo>
                  <a:lnTo>
                    <a:pt x="0" y="385"/>
                  </a:lnTo>
                  <a:moveTo>
                    <a:pt x="0" y="382"/>
                  </a:moveTo>
                  <a:lnTo>
                    <a:pt x="0" y="381"/>
                  </a:lnTo>
                  <a:moveTo>
                    <a:pt x="0" y="378"/>
                  </a:moveTo>
                  <a:lnTo>
                    <a:pt x="0" y="377"/>
                  </a:lnTo>
                  <a:moveTo>
                    <a:pt x="0" y="374"/>
                  </a:moveTo>
                  <a:lnTo>
                    <a:pt x="0" y="373"/>
                  </a:lnTo>
                  <a:moveTo>
                    <a:pt x="0" y="370"/>
                  </a:moveTo>
                  <a:lnTo>
                    <a:pt x="0" y="369"/>
                  </a:lnTo>
                  <a:moveTo>
                    <a:pt x="0" y="366"/>
                  </a:moveTo>
                  <a:lnTo>
                    <a:pt x="0" y="365"/>
                  </a:lnTo>
                  <a:moveTo>
                    <a:pt x="0" y="362"/>
                  </a:moveTo>
                  <a:lnTo>
                    <a:pt x="0" y="361"/>
                  </a:lnTo>
                  <a:moveTo>
                    <a:pt x="0" y="358"/>
                  </a:moveTo>
                  <a:lnTo>
                    <a:pt x="0" y="357"/>
                  </a:lnTo>
                  <a:moveTo>
                    <a:pt x="0" y="354"/>
                  </a:moveTo>
                  <a:lnTo>
                    <a:pt x="0" y="353"/>
                  </a:lnTo>
                  <a:moveTo>
                    <a:pt x="0" y="350"/>
                  </a:moveTo>
                  <a:lnTo>
                    <a:pt x="0" y="349"/>
                  </a:lnTo>
                  <a:moveTo>
                    <a:pt x="0" y="346"/>
                  </a:moveTo>
                  <a:lnTo>
                    <a:pt x="0" y="345"/>
                  </a:lnTo>
                  <a:moveTo>
                    <a:pt x="0" y="342"/>
                  </a:moveTo>
                  <a:lnTo>
                    <a:pt x="0" y="341"/>
                  </a:lnTo>
                  <a:moveTo>
                    <a:pt x="0" y="338"/>
                  </a:moveTo>
                  <a:lnTo>
                    <a:pt x="0" y="337"/>
                  </a:lnTo>
                  <a:moveTo>
                    <a:pt x="0" y="334"/>
                  </a:moveTo>
                  <a:lnTo>
                    <a:pt x="0" y="333"/>
                  </a:lnTo>
                  <a:moveTo>
                    <a:pt x="0" y="330"/>
                  </a:moveTo>
                  <a:lnTo>
                    <a:pt x="0" y="329"/>
                  </a:lnTo>
                  <a:moveTo>
                    <a:pt x="0" y="326"/>
                  </a:moveTo>
                  <a:lnTo>
                    <a:pt x="0" y="325"/>
                  </a:lnTo>
                  <a:moveTo>
                    <a:pt x="0" y="322"/>
                  </a:moveTo>
                  <a:lnTo>
                    <a:pt x="0" y="321"/>
                  </a:lnTo>
                  <a:moveTo>
                    <a:pt x="0" y="318"/>
                  </a:moveTo>
                  <a:lnTo>
                    <a:pt x="0" y="317"/>
                  </a:lnTo>
                  <a:moveTo>
                    <a:pt x="0" y="314"/>
                  </a:moveTo>
                  <a:lnTo>
                    <a:pt x="0" y="313"/>
                  </a:lnTo>
                  <a:moveTo>
                    <a:pt x="0" y="310"/>
                  </a:moveTo>
                  <a:lnTo>
                    <a:pt x="0" y="309"/>
                  </a:lnTo>
                  <a:moveTo>
                    <a:pt x="0" y="306"/>
                  </a:moveTo>
                  <a:lnTo>
                    <a:pt x="0" y="305"/>
                  </a:lnTo>
                  <a:moveTo>
                    <a:pt x="0" y="302"/>
                  </a:moveTo>
                  <a:lnTo>
                    <a:pt x="0" y="301"/>
                  </a:lnTo>
                  <a:moveTo>
                    <a:pt x="0" y="298"/>
                  </a:moveTo>
                  <a:lnTo>
                    <a:pt x="0" y="297"/>
                  </a:lnTo>
                  <a:moveTo>
                    <a:pt x="0" y="294"/>
                  </a:moveTo>
                  <a:lnTo>
                    <a:pt x="0" y="293"/>
                  </a:lnTo>
                  <a:moveTo>
                    <a:pt x="0" y="290"/>
                  </a:moveTo>
                  <a:lnTo>
                    <a:pt x="0" y="289"/>
                  </a:lnTo>
                  <a:moveTo>
                    <a:pt x="0" y="286"/>
                  </a:moveTo>
                  <a:lnTo>
                    <a:pt x="0" y="285"/>
                  </a:lnTo>
                  <a:moveTo>
                    <a:pt x="0" y="282"/>
                  </a:moveTo>
                  <a:lnTo>
                    <a:pt x="0" y="281"/>
                  </a:lnTo>
                  <a:moveTo>
                    <a:pt x="0" y="278"/>
                  </a:moveTo>
                  <a:lnTo>
                    <a:pt x="0" y="277"/>
                  </a:lnTo>
                  <a:moveTo>
                    <a:pt x="0" y="274"/>
                  </a:moveTo>
                  <a:lnTo>
                    <a:pt x="0" y="273"/>
                  </a:lnTo>
                  <a:moveTo>
                    <a:pt x="0" y="270"/>
                  </a:moveTo>
                  <a:lnTo>
                    <a:pt x="0" y="269"/>
                  </a:lnTo>
                  <a:moveTo>
                    <a:pt x="0" y="266"/>
                  </a:moveTo>
                  <a:lnTo>
                    <a:pt x="0" y="265"/>
                  </a:lnTo>
                  <a:moveTo>
                    <a:pt x="0" y="262"/>
                  </a:moveTo>
                  <a:lnTo>
                    <a:pt x="0" y="261"/>
                  </a:lnTo>
                  <a:moveTo>
                    <a:pt x="0" y="258"/>
                  </a:moveTo>
                  <a:lnTo>
                    <a:pt x="0" y="257"/>
                  </a:lnTo>
                  <a:moveTo>
                    <a:pt x="0" y="254"/>
                  </a:moveTo>
                  <a:lnTo>
                    <a:pt x="0" y="253"/>
                  </a:lnTo>
                  <a:moveTo>
                    <a:pt x="0" y="250"/>
                  </a:moveTo>
                  <a:lnTo>
                    <a:pt x="0" y="249"/>
                  </a:lnTo>
                  <a:moveTo>
                    <a:pt x="0" y="246"/>
                  </a:moveTo>
                  <a:lnTo>
                    <a:pt x="0" y="245"/>
                  </a:lnTo>
                  <a:moveTo>
                    <a:pt x="0" y="242"/>
                  </a:moveTo>
                  <a:lnTo>
                    <a:pt x="0" y="241"/>
                  </a:lnTo>
                  <a:moveTo>
                    <a:pt x="0" y="238"/>
                  </a:moveTo>
                  <a:lnTo>
                    <a:pt x="0" y="237"/>
                  </a:lnTo>
                  <a:moveTo>
                    <a:pt x="0" y="234"/>
                  </a:moveTo>
                  <a:lnTo>
                    <a:pt x="0" y="233"/>
                  </a:lnTo>
                  <a:moveTo>
                    <a:pt x="0" y="230"/>
                  </a:moveTo>
                  <a:lnTo>
                    <a:pt x="0" y="229"/>
                  </a:lnTo>
                  <a:moveTo>
                    <a:pt x="0" y="226"/>
                  </a:moveTo>
                  <a:lnTo>
                    <a:pt x="0" y="225"/>
                  </a:lnTo>
                  <a:moveTo>
                    <a:pt x="0" y="222"/>
                  </a:moveTo>
                  <a:lnTo>
                    <a:pt x="0" y="221"/>
                  </a:lnTo>
                  <a:moveTo>
                    <a:pt x="0" y="218"/>
                  </a:moveTo>
                  <a:lnTo>
                    <a:pt x="0" y="217"/>
                  </a:lnTo>
                  <a:moveTo>
                    <a:pt x="0" y="214"/>
                  </a:moveTo>
                  <a:lnTo>
                    <a:pt x="0" y="213"/>
                  </a:lnTo>
                  <a:moveTo>
                    <a:pt x="0" y="210"/>
                  </a:moveTo>
                  <a:lnTo>
                    <a:pt x="0" y="209"/>
                  </a:lnTo>
                  <a:moveTo>
                    <a:pt x="0" y="206"/>
                  </a:moveTo>
                  <a:lnTo>
                    <a:pt x="0" y="205"/>
                  </a:lnTo>
                  <a:moveTo>
                    <a:pt x="0" y="202"/>
                  </a:moveTo>
                  <a:lnTo>
                    <a:pt x="0" y="201"/>
                  </a:lnTo>
                  <a:moveTo>
                    <a:pt x="0" y="198"/>
                  </a:moveTo>
                  <a:lnTo>
                    <a:pt x="0" y="197"/>
                  </a:lnTo>
                  <a:moveTo>
                    <a:pt x="0" y="194"/>
                  </a:moveTo>
                  <a:lnTo>
                    <a:pt x="0" y="193"/>
                  </a:lnTo>
                  <a:moveTo>
                    <a:pt x="0" y="190"/>
                  </a:moveTo>
                  <a:lnTo>
                    <a:pt x="0" y="189"/>
                  </a:lnTo>
                  <a:moveTo>
                    <a:pt x="0" y="186"/>
                  </a:moveTo>
                  <a:lnTo>
                    <a:pt x="0" y="185"/>
                  </a:lnTo>
                  <a:moveTo>
                    <a:pt x="0" y="182"/>
                  </a:moveTo>
                  <a:lnTo>
                    <a:pt x="0" y="181"/>
                  </a:lnTo>
                  <a:moveTo>
                    <a:pt x="0" y="178"/>
                  </a:moveTo>
                  <a:lnTo>
                    <a:pt x="0" y="177"/>
                  </a:lnTo>
                  <a:moveTo>
                    <a:pt x="0" y="174"/>
                  </a:moveTo>
                  <a:lnTo>
                    <a:pt x="0" y="173"/>
                  </a:lnTo>
                  <a:moveTo>
                    <a:pt x="0" y="170"/>
                  </a:moveTo>
                  <a:lnTo>
                    <a:pt x="0" y="169"/>
                  </a:lnTo>
                  <a:moveTo>
                    <a:pt x="0" y="166"/>
                  </a:moveTo>
                  <a:lnTo>
                    <a:pt x="0" y="165"/>
                  </a:lnTo>
                  <a:moveTo>
                    <a:pt x="0" y="162"/>
                  </a:moveTo>
                  <a:lnTo>
                    <a:pt x="0" y="161"/>
                  </a:lnTo>
                  <a:moveTo>
                    <a:pt x="0" y="158"/>
                  </a:moveTo>
                  <a:lnTo>
                    <a:pt x="0" y="157"/>
                  </a:lnTo>
                  <a:moveTo>
                    <a:pt x="0" y="154"/>
                  </a:moveTo>
                  <a:lnTo>
                    <a:pt x="0" y="153"/>
                  </a:lnTo>
                  <a:moveTo>
                    <a:pt x="0" y="150"/>
                  </a:moveTo>
                  <a:lnTo>
                    <a:pt x="0" y="149"/>
                  </a:lnTo>
                  <a:moveTo>
                    <a:pt x="0" y="146"/>
                  </a:moveTo>
                  <a:lnTo>
                    <a:pt x="0" y="145"/>
                  </a:lnTo>
                  <a:moveTo>
                    <a:pt x="0" y="142"/>
                  </a:moveTo>
                  <a:lnTo>
                    <a:pt x="0" y="141"/>
                  </a:lnTo>
                  <a:moveTo>
                    <a:pt x="0" y="138"/>
                  </a:moveTo>
                  <a:lnTo>
                    <a:pt x="0" y="137"/>
                  </a:lnTo>
                  <a:moveTo>
                    <a:pt x="0" y="134"/>
                  </a:moveTo>
                  <a:lnTo>
                    <a:pt x="0" y="133"/>
                  </a:lnTo>
                  <a:moveTo>
                    <a:pt x="0" y="130"/>
                  </a:moveTo>
                  <a:lnTo>
                    <a:pt x="0" y="129"/>
                  </a:lnTo>
                  <a:moveTo>
                    <a:pt x="0" y="126"/>
                  </a:moveTo>
                  <a:lnTo>
                    <a:pt x="0" y="125"/>
                  </a:lnTo>
                  <a:moveTo>
                    <a:pt x="0" y="122"/>
                  </a:moveTo>
                  <a:lnTo>
                    <a:pt x="0" y="121"/>
                  </a:lnTo>
                  <a:moveTo>
                    <a:pt x="0" y="118"/>
                  </a:moveTo>
                  <a:lnTo>
                    <a:pt x="0" y="117"/>
                  </a:lnTo>
                  <a:moveTo>
                    <a:pt x="0" y="114"/>
                  </a:moveTo>
                  <a:lnTo>
                    <a:pt x="0" y="113"/>
                  </a:lnTo>
                  <a:moveTo>
                    <a:pt x="0" y="110"/>
                  </a:moveTo>
                  <a:lnTo>
                    <a:pt x="0" y="109"/>
                  </a:lnTo>
                  <a:moveTo>
                    <a:pt x="0" y="106"/>
                  </a:moveTo>
                  <a:lnTo>
                    <a:pt x="0" y="105"/>
                  </a:lnTo>
                  <a:moveTo>
                    <a:pt x="0" y="102"/>
                  </a:moveTo>
                  <a:lnTo>
                    <a:pt x="0" y="101"/>
                  </a:lnTo>
                  <a:moveTo>
                    <a:pt x="0" y="98"/>
                  </a:moveTo>
                  <a:lnTo>
                    <a:pt x="0" y="97"/>
                  </a:lnTo>
                  <a:moveTo>
                    <a:pt x="0" y="94"/>
                  </a:moveTo>
                  <a:lnTo>
                    <a:pt x="0" y="93"/>
                  </a:lnTo>
                  <a:moveTo>
                    <a:pt x="0" y="90"/>
                  </a:moveTo>
                  <a:lnTo>
                    <a:pt x="0" y="89"/>
                  </a:lnTo>
                  <a:moveTo>
                    <a:pt x="0" y="86"/>
                  </a:moveTo>
                  <a:lnTo>
                    <a:pt x="0" y="85"/>
                  </a:lnTo>
                  <a:moveTo>
                    <a:pt x="0" y="82"/>
                  </a:moveTo>
                  <a:lnTo>
                    <a:pt x="0" y="81"/>
                  </a:lnTo>
                  <a:moveTo>
                    <a:pt x="0" y="78"/>
                  </a:moveTo>
                  <a:lnTo>
                    <a:pt x="0" y="77"/>
                  </a:lnTo>
                  <a:moveTo>
                    <a:pt x="0" y="74"/>
                  </a:moveTo>
                  <a:lnTo>
                    <a:pt x="0" y="73"/>
                  </a:lnTo>
                  <a:moveTo>
                    <a:pt x="0" y="70"/>
                  </a:moveTo>
                  <a:lnTo>
                    <a:pt x="0" y="69"/>
                  </a:lnTo>
                  <a:moveTo>
                    <a:pt x="0" y="66"/>
                  </a:moveTo>
                  <a:lnTo>
                    <a:pt x="0" y="65"/>
                  </a:lnTo>
                  <a:moveTo>
                    <a:pt x="0" y="62"/>
                  </a:moveTo>
                  <a:lnTo>
                    <a:pt x="0" y="61"/>
                  </a:lnTo>
                  <a:moveTo>
                    <a:pt x="0" y="58"/>
                  </a:moveTo>
                  <a:lnTo>
                    <a:pt x="0" y="57"/>
                  </a:lnTo>
                  <a:moveTo>
                    <a:pt x="0" y="54"/>
                  </a:moveTo>
                  <a:lnTo>
                    <a:pt x="0" y="53"/>
                  </a:lnTo>
                  <a:moveTo>
                    <a:pt x="0" y="50"/>
                  </a:moveTo>
                  <a:lnTo>
                    <a:pt x="0" y="49"/>
                  </a:lnTo>
                  <a:moveTo>
                    <a:pt x="0" y="46"/>
                  </a:moveTo>
                  <a:lnTo>
                    <a:pt x="0" y="45"/>
                  </a:lnTo>
                  <a:moveTo>
                    <a:pt x="0" y="42"/>
                  </a:moveTo>
                  <a:lnTo>
                    <a:pt x="0" y="41"/>
                  </a:lnTo>
                  <a:moveTo>
                    <a:pt x="0" y="38"/>
                  </a:moveTo>
                  <a:lnTo>
                    <a:pt x="0" y="37"/>
                  </a:lnTo>
                  <a:moveTo>
                    <a:pt x="0" y="34"/>
                  </a:moveTo>
                  <a:lnTo>
                    <a:pt x="0" y="33"/>
                  </a:lnTo>
                  <a:moveTo>
                    <a:pt x="0" y="30"/>
                  </a:moveTo>
                  <a:lnTo>
                    <a:pt x="0" y="29"/>
                  </a:lnTo>
                  <a:moveTo>
                    <a:pt x="0" y="26"/>
                  </a:moveTo>
                  <a:lnTo>
                    <a:pt x="0" y="25"/>
                  </a:lnTo>
                  <a:moveTo>
                    <a:pt x="0" y="22"/>
                  </a:moveTo>
                  <a:lnTo>
                    <a:pt x="0" y="21"/>
                  </a:lnTo>
                  <a:moveTo>
                    <a:pt x="0" y="18"/>
                  </a:moveTo>
                  <a:lnTo>
                    <a:pt x="0" y="17"/>
                  </a:lnTo>
                  <a:moveTo>
                    <a:pt x="0" y="14"/>
                  </a:moveTo>
                  <a:lnTo>
                    <a:pt x="0" y="13"/>
                  </a:lnTo>
                  <a:moveTo>
                    <a:pt x="0" y="10"/>
                  </a:moveTo>
                  <a:lnTo>
                    <a:pt x="0" y="9"/>
                  </a:lnTo>
                  <a:moveTo>
                    <a:pt x="0" y="6"/>
                  </a:moveTo>
                  <a:lnTo>
                    <a:pt x="0" y="5"/>
                  </a:lnTo>
                  <a:moveTo>
                    <a:pt x="0" y="2"/>
                  </a:moveTo>
                  <a:lnTo>
                    <a:pt x="0" y="1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982" y="1812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Cal.vul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3750" y="1884"/>
              <a:ext cx="5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Emp.nig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3438" y="1906"/>
              <a:ext cx="4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Led.pal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3438" y="2061"/>
              <a:ext cx="52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Vac.myr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3802" y="1917"/>
              <a:ext cx="4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Vac.vit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3971" y="1801"/>
              <a:ext cx="42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Pin.syl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3448" y="2215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Des.fle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3482" y="1453"/>
              <a:ext cx="50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Bet.pub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3736" y="1784"/>
              <a:ext cx="4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Vac.uli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3788" y="1724"/>
              <a:ext cx="54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Dip.mon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3661" y="2254"/>
              <a:ext cx="4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Dic.sp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3628" y="1873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Dic.fus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3755" y="1939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Dic.pol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3382" y="2718"/>
              <a:ext cx="4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Hyl.spl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697" y="2077"/>
              <a:ext cx="4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Ple.sch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3808" y="1873"/>
              <a:ext cx="3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Pol.pil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3606" y="1994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Pol.jun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3521" y="1840"/>
              <a:ext cx="5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Pol.com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3852" y="1967"/>
              <a:ext cx="50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Poh.nut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3686" y="1746"/>
              <a:ext cx="34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Pti.cil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3551" y="1442"/>
              <a:ext cx="4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Bar.lyc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833" y="1807"/>
              <a:ext cx="4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Cla.arb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3877" y="1829"/>
              <a:ext cx="4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Cla.ran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4095" y="1807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Cla.ste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3816" y="1911"/>
              <a:ext cx="49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Cla.unc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3858" y="1818"/>
              <a:ext cx="48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Cla.coc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3736" y="1961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Cla.cor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3789" y="1867"/>
              <a:ext cx="4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Cla.gra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3791" y="1807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Cla.fim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3824" y="1840"/>
              <a:ext cx="4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Cla.cri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3960" y="1845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Cla.chl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3625" y="1784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Cla.bot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67"/>
            <p:cNvSpPr>
              <a:spLocks noChangeArrowheads="1"/>
            </p:cNvSpPr>
            <p:nvPr/>
          </p:nvSpPr>
          <p:spPr bwMode="auto">
            <a:xfrm>
              <a:off x="3556" y="1707"/>
              <a:ext cx="54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Cla.ama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4155" y="1856"/>
              <a:ext cx="4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Cla.sp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3949" y="1928"/>
              <a:ext cx="42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Cet.eri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3954" y="1773"/>
              <a:ext cx="4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Cet.isl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Rectangle 71"/>
            <p:cNvSpPr>
              <a:spLocks noChangeArrowheads="1"/>
            </p:cNvSpPr>
            <p:nvPr/>
          </p:nvSpPr>
          <p:spPr bwMode="auto">
            <a:xfrm>
              <a:off x="4531" y="2033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Cet.niv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3480" y="2061"/>
              <a:ext cx="50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Nep.arc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3713" y="1779"/>
              <a:ext cx="4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Ste.sp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3744" y="2188"/>
              <a:ext cx="49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Pel.aph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Rectangle 75"/>
            <p:cNvSpPr>
              <a:spLocks noChangeArrowheads="1"/>
            </p:cNvSpPr>
            <p:nvPr/>
          </p:nvSpPr>
          <p:spPr bwMode="auto">
            <a:xfrm>
              <a:off x="3443" y="1525"/>
              <a:ext cx="3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Ich.eri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4437" y="2110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Cla.cer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Rectangle 77"/>
            <p:cNvSpPr>
              <a:spLocks noChangeArrowheads="1"/>
            </p:cNvSpPr>
            <p:nvPr/>
          </p:nvSpPr>
          <p:spPr bwMode="auto">
            <a:xfrm>
              <a:off x="3714" y="1911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Cla.def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Rectangle 78"/>
            <p:cNvSpPr>
              <a:spLocks noChangeArrowheads="1"/>
            </p:cNvSpPr>
            <p:nvPr/>
          </p:nvSpPr>
          <p:spPr bwMode="auto">
            <a:xfrm>
              <a:off x="4247" y="2000"/>
              <a:ext cx="49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Cla.phy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3789" y="1453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18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Rectangle 80"/>
            <p:cNvSpPr>
              <a:spLocks noChangeArrowheads="1"/>
            </p:cNvSpPr>
            <p:nvPr/>
          </p:nvSpPr>
          <p:spPr bwMode="auto">
            <a:xfrm>
              <a:off x="3849" y="1867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Rectangle 81"/>
            <p:cNvSpPr>
              <a:spLocks noChangeArrowheads="1"/>
            </p:cNvSpPr>
            <p:nvPr/>
          </p:nvSpPr>
          <p:spPr bwMode="auto">
            <a:xfrm>
              <a:off x="3882" y="2271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24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Rectangle 82"/>
            <p:cNvSpPr>
              <a:spLocks noChangeArrowheads="1"/>
            </p:cNvSpPr>
            <p:nvPr/>
          </p:nvSpPr>
          <p:spPr bwMode="auto">
            <a:xfrm>
              <a:off x="3170" y="2790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27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3744" y="204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23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84"/>
            <p:cNvSpPr>
              <a:spLocks noChangeArrowheads="1"/>
            </p:cNvSpPr>
            <p:nvPr/>
          </p:nvSpPr>
          <p:spPr bwMode="auto">
            <a:xfrm>
              <a:off x="3645" y="1856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19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85"/>
            <p:cNvSpPr>
              <a:spLocks noChangeArrowheads="1"/>
            </p:cNvSpPr>
            <p:nvPr/>
          </p:nvSpPr>
          <p:spPr bwMode="auto">
            <a:xfrm>
              <a:off x="3551" y="193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3656" y="162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16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87"/>
            <p:cNvSpPr>
              <a:spLocks noChangeArrowheads="1"/>
            </p:cNvSpPr>
            <p:nvPr/>
          </p:nvSpPr>
          <p:spPr bwMode="auto">
            <a:xfrm>
              <a:off x="3087" y="3403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28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4059" y="1641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13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3932" y="1768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14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90"/>
            <p:cNvSpPr>
              <a:spLocks noChangeArrowheads="1"/>
            </p:cNvSpPr>
            <p:nvPr/>
          </p:nvSpPr>
          <p:spPr bwMode="auto">
            <a:xfrm>
              <a:off x="3711" y="2409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Rectangle 91"/>
            <p:cNvSpPr>
              <a:spLocks noChangeArrowheads="1"/>
            </p:cNvSpPr>
            <p:nvPr/>
          </p:nvSpPr>
          <p:spPr bwMode="auto">
            <a:xfrm>
              <a:off x="3551" y="2392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25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Rectangle 92"/>
            <p:cNvSpPr>
              <a:spLocks noChangeArrowheads="1"/>
            </p:cNvSpPr>
            <p:nvPr/>
          </p:nvSpPr>
          <p:spPr bwMode="auto">
            <a:xfrm>
              <a:off x="3802" y="15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Rectangle 93"/>
            <p:cNvSpPr>
              <a:spLocks noChangeArrowheads="1"/>
            </p:cNvSpPr>
            <p:nvPr/>
          </p:nvSpPr>
          <p:spPr bwMode="auto">
            <a:xfrm>
              <a:off x="3620" y="1326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Rectangle 94"/>
            <p:cNvSpPr>
              <a:spLocks noChangeArrowheads="1"/>
            </p:cNvSpPr>
            <p:nvPr/>
          </p:nvSpPr>
          <p:spPr bwMode="auto">
            <a:xfrm>
              <a:off x="4178" y="176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Rectangle 95"/>
            <p:cNvSpPr>
              <a:spLocks noChangeArrowheads="1"/>
            </p:cNvSpPr>
            <p:nvPr/>
          </p:nvSpPr>
          <p:spPr bwMode="auto">
            <a:xfrm>
              <a:off x="3890" y="1541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Rectangle 96"/>
            <p:cNvSpPr>
              <a:spLocks noChangeArrowheads="1"/>
            </p:cNvSpPr>
            <p:nvPr/>
          </p:nvSpPr>
          <p:spPr bwMode="auto">
            <a:xfrm>
              <a:off x="5244" y="2226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Rectangle 97"/>
            <p:cNvSpPr>
              <a:spLocks noChangeArrowheads="1"/>
            </p:cNvSpPr>
            <p:nvPr/>
          </p:nvSpPr>
          <p:spPr bwMode="auto">
            <a:xfrm>
              <a:off x="5001" y="221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Rectangle 98"/>
            <p:cNvSpPr>
              <a:spLocks noChangeArrowheads="1"/>
            </p:cNvSpPr>
            <p:nvPr/>
          </p:nvSpPr>
          <p:spPr bwMode="auto">
            <a:xfrm>
              <a:off x="4586" y="1856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Rectangle 99"/>
            <p:cNvSpPr>
              <a:spLocks noChangeArrowheads="1"/>
            </p:cNvSpPr>
            <p:nvPr/>
          </p:nvSpPr>
          <p:spPr bwMode="auto">
            <a:xfrm>
              <a:off x="4159" y="1757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Rectangle 100"/>
            <p:cNvSpPr>
              <a:spLocks noChangeArrowheads="1"/>
            </p:cNvSpPr>
            <p:nvPr/>
          </p:nvSpPr>
          <p:spPr bwMode="auto">
            <a:xfrm>
              <a:off x="4463" y="188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Rectangle 101"/>
            <p:cNvSpPr>
              <a:spLocks noChangeArrowheads="1"/>
            </p:cNvSpPr>
            <p:nvPr/>
          </p:nvSpPr>
          <p:spPr bwMode="auto">
            <a:xfrm>
              <a:off x="4170" y="2005"/>
              <a:ext cx="15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Rectangle 102"/>
            <p:cNvSpPr>
              <a:spLocks noChangeArrowheads="1"/>
            </p:cNvSpPr>
            <p:nvPr/>
          </p:nvSpPr>
          <p:spPr bwMode="auto">
            <a:xfrm>
              <a:off x="3396" y="1199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Line 103"/>
            <p:cNvSpPr>
              <a:spLocks noChangeShapeType="1"/>
            </p:cNvSpPr>
            <p:nvPr/>
          </p:nvSpPr>
          <p:spPr bwMode="auto">
            <a:xfrm flipH="1" flipV="1">
              <a:off x="3263" y="1895"/>
              <a:ext cx="641" cy="33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104"/>
            <p:cNvSpPr>
              <a:spLocks/>
            </p:cNvSpPr>
            <p:nvPr/>
          </p:nvSpPr>
          <p:spPr bwMode="auto">
            <a:xfrm>
              <a:off x="3263" y="1878"/>
              <a:ext cx="34" cy="33"/>
            </a:xfrm>
            <a:custGeom>
              <a:avLst/>
              <a:gdLst>
                <a:gd name="T0" fmla="*/ 6 w 6"/>
                <a:gd name="T1" fmla="*/ 0 h 6"/>
                <a:gd name="T2" fmla="*/ 0 w 6"/>
                <a:gd name="T3" fmla="*/ 3 h 6"/>
                <a:gd name="T4" fmla="*/ 5 w 6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0" y="3"/>
                  </a:lnTo>
                  <a:lnTo>
                    <a:pt x="5" y="6"/>
                  </a:lnTo>
                </a:path>
              </a:pathLst>
            </a:cu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Line 105"/>
            <p:cNvSpPr>
              <a:spLocks noChangeShapeType="1"/>
            </p:cNvSpPr>
            <p:nvPr/>
          </p:nvSpPr>
          <p:spPr bwMode="auto">
            <a:xfrm>
              <a:off x="3904" y="1928"/>
              <a:ext cx="354" cy="1193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106"/>
            <p:cNvSpPr>
              <a:spLocks/>
            </p:cNvSpPr>
            <p:nvPr/>
          </p:nvSpPr>
          <p:spPr bwMode="auto">
            <a:xfrm>
              <a:off x="4236" y="3088"/>
              <a:ext cx="33" cy="33"/>
            </a:xfrm>
            <a:custGeom>
              <a:avLst/>
              <a:gdLst>
                <a:gd name="T0" fmla="*/ 0 w 6"/>
                <a:gd name="T1" fmla="*/ 2 h 6"/>
                <a:gd name="T2" fmla="*/ 4 w 6"/>
                <a:gd name="T3" fmla="*/ 6 h 6"/>
                <a:gd name="T4" fmla="*/ 6 w 6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0" y="2"/>
                  </a:moveTo>
                  <a:lnTo>
                    <a:pt x="4" y="6"/>
                  </a:lnTo>
                  <a:lnTo>
                    <a:pt x="6" y="0"/>
                  </a:lnTo>
                </a:path>
              </a:pathLst>
            </a:cu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Line 107"/>
            <p:cNvSpPr>
              <a:spLocks noChangeShapeType="1"/>
            </p:cNvSpPr>
            <p:nvPr/>
          </p:nvSpPr>
          <p:spPr bwMode="auto">
            <a:xfrm flipV="1">
              <a:off x="3904" y="1889"/>
              <a:ext cx="1155" cy="39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108"/>
            <p:cNvSpPr>
              <a:spLocks/>
            </p:cNvSpPr>
            <p:nvPr/>
          </p:nvSpPr>
          <p:spPr bwMode="auto">
            <a:xfrm>
              <a:off x="5031" y="1873"/>
              <a:ext cx="28" cy="33"/>
            </a:xfrm>
            <a:custGeom>
              <a:avLst/>
              <a:gdLst>
                <a:gd name="T0" fmla="*/ 0 w 5"/>
                <a:gd name="T1" fmla="*/ 6 h 6"/>
                <a:gd name="T2" fmla="*/ 5 w 5"/>
                <a:gd name="T3" fmla="*/ 3 h 6"/>
                <a:gd name="T4" fmla="*/ 0 w 5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0" y="6"/>
                  </a:moveTo>
                  <a:lnTo>
                    <a:pt x="5" y="3"/>
                  </a:lnTo>
                  <a:lnTo>
                    <a:pt x="0" y="0"/>
                  </a:lnTo>
                </a:path>
              </a:pathLst>
            </a:cu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Rectangle 109"/>
            <p:cNvSpPr>
              <a:spLocks noChangeArrowheads="1"/>
            </p:cNvSpPr>
            <p:nvPr/>
          </p:nvSpPr>
          <p:spPr bwMode="auto">
            <a:xfrm>
              <a:off x="3145" y="1840"/>
              <a:ext cx="10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Rectangle 110"/>
            <p:cNvSpPr>
              <a:spLocks noChangeArrowheads="1"/>
            </p:cNvSpPr>
            <p:nvPr/>
          </p:nvSpPr>
          <p:spPr bwMode="auto">
            <a:xfrm>
              <a:off x="4219" y="3138"/>
              <a:ext cx="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P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/>
          </p:nvSpPr>
          <p:spPr bwMode="auto">
            <a:xfrm>
              <a:off x="5057" y="1840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Al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Line 112"/>
            <p:cNvSpPr>
              <a:spLocks noChangeShapeType="1"/>
            </p:cNvSpPr>
            <p:nvPr/>
          </p:nvSpPr>
          <p:spPr bwMode="auto">
            <a:xfrm>
              <a:off x="2821" y="1143"/>
              <a:ext cx="2343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Line 113"/>
            <p:cNvSpPr>
              <a:spLocks noChangeShapeType="1"/>
            </p:cNvSpPr>
            <p:nvPr/>
          </p:nvSpPr>
          <p:spPr bwMode="auto">
            <a:xfrm flipV="1">
              <a:off x="3904" y="1077"/>
              <a:ext cx="0" cy="66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Line 114"/>
            <p:cNvSpPr>
              <a:spLocks noChangeShapeType="1"/>
            </p:cNvSpPr>
            <p:nvPr/>
          </p:nvSpPr>
          <p:spPr bwMode="auto">
            <a:xfrm flipV="1">
              <a:off x="5164" y="1077"/>
              <a:ext cx="0" cy="66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Line 115"/>
            <p:cNvSpPr>
              <a:spLocks noChangeShapeType="1"/>
            </p:cNvSpPr>
            <p:nvPr/>
          </p:nvSpPr>
          <p:spPr bwMode="auto">
            <a:xfrm flipV="1">
              <a:off x="5600" y="1143"/>
              <a:ext cx="0" cy="2044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Line 116"/>
            <p:cNvSpPr>
              <a:spLocks noChangeShapeType="1"/>
            </p:cNvSpPr>
            <p:nvPr/>
          </p:nvSpPr>
          <p:spPr bwMode="auto">
            <a:xfrm>
              <a:off x="5600" y="3187"/>
              <a:ext cx="67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Line 117"/>
            <p:cNvSpPr>
              <a:spLocks noChangeShapeType="1"/>
            </p:cNvSpPr>
            <p:nvPr/>
          </p:nvSpPr>
          <p:spPr bwMode="auto">
            <a:xfrm>
              <a:off x="5600" y="1928"/>
              <a:ext cx="67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Rectangle 118"/>
            <p:cNvSpPr>
              <a:spLocks noChangeArrowheads="1"/>
            </p:cNvSpPr>
            <p:nvPr/>
          </p:nvSpPr>
          <p:spPr bwMode="auto">
            <a:xfrm rot="16200000">
              <a:off x="5751" y="3098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119"/>
            <p:cNvSpPr>
              <a:spLocks noChangeArrowheads="1"/>
            </p:cNvSpPr>
            <p:nvPr/>
          </p:nvSpPr>
          <p:spPr bwMode="auto">
            <a:xfrm rot="16200000">
              <a:off x="5777" y="1839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201662" y="1492919"/>
            <a:ext cx="4732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6546937" y="1778058"/>
            <a:ext cx="4471401" cy="1404471"/>
          </a:xfrm>
          <a:prstGeom prst="line">
            <a:avLst/>
          </a:prstGeom>
          <a:ln w="444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55883" y="1616839"/>
            <a:ext cx="48599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Perpendicular lines give approximate </a:t>
            </a:r>
          </a:p>
          <a:p>
            <a:r>
              <a:rPr lang="en-US" sz="2400" dirty="0" smtClean="0"/>
              <a:t>rankings of samples and sites.</a:t>
            </a:r>
            <a:endParaRPr lang="en-US" sz="2400" dirty="0"/>
          </a:p>
        </p:txBody>
      </p:sp>
      <p:sp>
        <p:nvSpPr>
          <p:cNvPr id="122" name="Oval 121"/>
          <p:cNvSpPr/>
          <p:nvPr/>
        </p:nvSpPr>
        <p:spPr>
          <a:xfrm rot="20519920">
            <a:off x="6513064" y="1263884"/>
            <a:ext cx="2582162" cy="1199045"/>
          </a:xfrm>
          <a:prstGeom prst="ellipse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212898" y="3666021"/>
            <a:ext cx="5221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Lower-than-average level of phosphorus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00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Constrained Ordination Wrap-Up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7616" y="1690688"/>
            <a:ext cx="1030378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Method for </a:t>
            </a:r>
            <a:r>
              <a:rPr lang="en-US" sz="2400" b="1" dirty="0" smtClean="0"/>
              <a:t>relating predictor variables </a:t>
            </a:r>
            <a:r>
              <a:rPr lang="en-US" sz="2400" dirty="0" smtClean="0"/>
              <a:t>(e.g. environmental) to </a:t>
            </a:r>
            <a:r>
              <a:rPr lang="en-US" sz="2400" b="1" dirty="0" smtClean="0"/>
              <a:t>response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variables </a:t>
            </a:r>
            <a:r>
              <a:rPr lang="en-US" sz="2400" dirty="0" smtClean="0"/>
              <a:t>(e.g. species abundances across sites).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Extension </a:t>
            </a:r>
            <a:r>
              <a:rPr lang="en-US" sz="2400" dirty="0" smtClean="0"/>
              <a:t>of </a:t>
            </a:r>
            <a:r>
              <a:rPr lang="en-US" sz="2400" b="1" dirty="0" smtClean="0"/>
              <a:t>unconstrained ordination </a:t>
            </a:r>
            <a:r>
              <a:rPr lang="en-US" sz="2400" dirty="0" smtClean="0"/>
              <a:t>techniques (PCA and CA).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CCA</a:t>
            </a:r>
            <a:r>
              <a:rPr lang="en-US" sz="2400" dirty="0" smtClean="0"/>
              <a:t> for </a:t>
            </a:r>
            <a:r>
              <a:rPr lang="en-US" sz="2400" b="1" dirty="0" smtClean="0"/>
              <a:t>unimodal </a:t>
            </a:r>
            <a:r>
              <a:rPr lang="en-US" sz="2400" dirty="0" smtClean="0"/>
              <a:t>responses</a:t>
            </a:r>
            <a:r>
              <a:rPr lang="en-US" sz="2400" b="1" dirty="0" smtClean="0"/>
              <a:t> RDA (we may explore this next week)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</a:t>
            </a:r>
            <a:r>
              <a:rPr lang="en-US" sz="2400" dirty="0" smtClean="0"/>
              <a:t>for </a:t>
            </a:r>
            <a:r>
              <a:rPr lang="en-US" sz="2400" b="1" dirty="0" smtClean="0"/>
              <a:t>linear</a:t>
            </a:r>
            <a:r>
              <a:rPr lang="en-US" sz="2400" dirty="0" smtClean="0"/>
              <a:t> responses.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Taking into account </a:t>
            </a:r>
            <a:r>
              <a:rPr lang="en-US" sz="2400" b="1" dirty="0" smtClean="0"/>
              <a:t>rare</a:t>
            </a:r>
            <a:r>
              <a:rPr lang="en-US" sz="2400" dirty="0" smtClean="0"/>
              <a:t> and </a:t>
            </a:r>
            <a:r>
              <a:rPr lang="en-US" sz="2400" b="1" dirty="0" smtClean="0"/>
              <a:t>common</a:t>
            </a:r>
            <a:r>
              <a:rPr lang="en-US" sz="2400" dirty="0" smtClean="0"/>
              <a:t> </a:t>
            </a:r>
            <a:r>
              <a:rPr lang="en-US" sz="2400" b="1" dirty="0" smtClean="0"/>
              <a:t>species</a:t>
            </a:r>
            <a:r>
              <a:rPr lang="en-US" sz="2400" dirty="0" smtClean="0"/>
              <a:t> and </a:t>
            </a:r>
            <a:r>
              <a:rPr lang="en-US" sz="2400" b="1" dirty="0" smtClean="0"/>
              <a:t>standardizing</a:t>
            </a:r>
            <a:r>
              <a:rPr lang="en-US" sz="2400" dirty="0" smtClean="0"/>
              <a:t> </a:t>
            </a:r>
            <a:r>
              <a:rPr lang="en-US" sz="2400" b="1" dirty="0" smtClean="0"/>
              <a:t>data</a:t>
            </a:r>
            <a:r>
              <a:rPr lang="en-US" sz="2400" dirty="0" smtClean="0"/>
              <a:t> are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Tri-plots</a:t>
            </a:r>
            <a:r>
              <a:rPr lang="en-US" sz="2400" dirty="0" smtClean="0"/>
              <a:t> provide good </a:t>
            </a:r>
            <a:r>
              <a:rPr lang="en-US" sz="2400" b="1" dirty="0" smtClean="0"/>
              <a:t>visualization</a:t>
            </a:r>
            <a:r>
              <a:rPr lang="en-US" sz="2400" dirty="0" smtClean="0"/>
              <a:t> of </a:t>
            </a:r>
            <a:r>
              <a:rPr lang="en-US" sz="2400" b="1" dirty="0" smtClean="0"/>
              <a:t>complex</a:t>
            </a:r>
            <a:r>
              <a:rPr lang="en-US" sz="2400" dirty="0" smtClean="0"/>
              <a:t> environment, site, and species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b="1" dirty="0" smtClean="0"/>
              <a:t> relationships.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2036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Explanatory Variables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51329" y="2787143"/>
          <a:ext cx="4544521" cy="2533650"/>
        </p:xfrm>
        <a:graphic>
          <a:graphicData uri="http://schemas.openxmlformats.org/drawingml/2006/table">
            <a:tbl>
              <a:tblPr/>
              <a:tblGrid>
                <a:gridCol w="782146"/>
                <a:gridCol w="1304925"/>
                <a:gridCol w="1190625"/>
                <a:gridCol w="126682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 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 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 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64" y="365125"/>
            <a:ext cx="2140120" cy="16050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94" y="76756"/>
            <a:ext cx="3272742" cy="21818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2489" y="1889252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 Zhang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21025" y="2213682"/>
            <a:ext cx="1404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Michael </a:t>
            </a:r>
            <a:r>
              <a:rPr lang="en-US" dirty="0"/>
              <a:t>L</a:t>
            </a:r>
            <a:r>
              <a:rPr lang="en-US" dirty="0" smtClean="0"/>
              <a:t>uth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816968" y="2775059"/>
          <a:ext cx="4536832" cy="2514600"/>
        </p:xfrm>
        <a:graphic>
          <a:graphicData uri="http://schemas.openxmlformats.org/drawingml/2006/table">
            <a:tbl>
              <a:tblPr/>
              <a:tblGrid>
                <a:gridCol w="1134208"/>
                <a:gridCol w="1134208"/>
                <a:gridCol w="1134208"/>
                <a:gridCol w="1134208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Rainfall(mm)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DryMonths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MeanTempC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CanopyHt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3874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112986" y="5728921"/>
            <a:ext cx="796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site composition be explained by environmental variables?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436895" y="2583014"/>
            <a:ext cx="5342021" cy="2963544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9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Constrained Ordination (CO)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8377" y="1375160"/>
            <a:ext cx="8363315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 case of </a:t>
            </a:r>
            <a:r>
              <a:rPr lang="en-US" sz="2400" b="1" dirty="0" smtClean="0"/>
              <a:t>multivariate multiple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A combination of unconstrained ordination (PCA, CA) </a:t>
            </a:r>
            <a:endParaRPr lang="en-US" sz="2400" dirty="0" smtClean="0"/>
          </a:p>
          <a:p>
            <a:r>
              <a:rPr lang="en-US" sz="2400" b="1" dirty="0"/>
              <a:t> </a:t>
            </a:r>
            <a:r>
              <a:rPr lang="en-US" sz="2400" b="1" dirty="0" smtClean="0"/>
              <a:t>   and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Extends unconstrained ordination in which the solution is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constrained to be expressed by explanatory variables.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Two approaches :  1) </a:t>
            </a:r>
            <a:r>
              <a:rPr lang="en-US" sz="2400" dirty="0"/>
              <a:t>Canonical Correspondence Analysis (CCA)</a:t>
            </a:r>
          </a:p>
          <a:p>
            <a:r>
              <a:rPr lang="en-US" sz="2400" dirty="0" smtClean="0"/>
              <a:t>                                  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       2) </a:t>
            </a:r>
            <a:r>
              <a:rPr lang="en-US" sz="2400" dirty="0"/>
              <a:t>Redundancy Analysis (RDA)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endParaRPr lang="en-US" sz="2400" b="1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548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Linear vs. Unimodal Models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7244" y="1779619"/>
            <a:ext cx="714779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Redundancy Analysis (RDA)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Assumes a linear relationship </a:t>
            </a:r>
            <a:r>
              <a:rPr lang="en-US" sz="2400" dirty="0" smtClean="0"/>
              <a:t>between response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variables and explanatory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Uses</a:t>
            </a:r>
            <a:r>
              <a:rPr lang="en-US" sz="2400" b="1" dirty="0" smtClean="0"/>
              <a:t> PCA </a:t>
            </a:r>
            <a:r>
              <a:rPr lang="en-US" sz="2400" dirty="0" smtClean="0"/>
              <a:t>for ordination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b="1" u="sng" dirty="0" smtClean="0"/>
              <a:t>Canonical Correspondence </a:t>
            </a:r>
            <a:r>
              <a:rPr lang="en-US" sz="2400" b="1" u="sng" dirty="0"/>
              <a:t>Analysis </a:t>
            </a:r>
            <a:r>
              <a:rPr lang="en-US" sz="2400" b="1" u="sng" dirty="0" smtClean="0"/>
              <a:t>(CCA) </a:t>
            </a:r>
            <a:endParaRPr lang="en-US" sz="24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Assumes a </a:t>
            </a:r>
            <a:r>
              <a:rPr lang="en-US" sz="2400" b="1" dirty="0" smtClean="0"/>
              <a:t>unimodal </a:t>
            </a:r>
            <a:r>
              <a:rPr lang="en-US" sz="2400" b="1" dirty="0"/>
              <a:t>relationship </a:t>
            </a:r>
            <a:r>
              <a:rPr lang="en-US" sz="2400" dirty="0"/>
              <a:t>between response </a:t>
            </a:r>
          </a:p>
          <a:p>
            <a:r>
              <a:rPr lang="en-US" sz="2400" dirty="0"/>
              <a:t>     </a:t>
            </a:r>
            <a:r>
              <a:rPr lang="en-US" sz="2400" dirty="0" smtClean="0"/>
              <a:t>variables </a:t>
            </a:r>
            <a:r>
              <a:rPr lang="en-US" sz="2400" dirty="0"/>
              <a:t>and explanatory variables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Uses </a:t>
            </a:r>
            <a:r>
              <a:rPr lang="en-US" sz="2400" b="1" dirty="0" smtClean="0"/>
              <a:t>CA</a:t>
            </a:r>
            <a:r>
              <a:rPr lang="en-US" sz="2400" dirty="0" smtClean="0"/>
              <a:t> for ordination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395" y="1639929"/>
            <a:ext cx="4180382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275" y="3903784"/>
            <a:ext cx="3925502" cy="1636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6254005" y="3244333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Species Abundance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050797" y="5662250"/>
            <a:ext cx="140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emperature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009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Constrained Ordination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7" y="4005263"/>
            <a:ext cx="103346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70038" y="6347991"/>
            <a:ext cx="239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Figure: Kevin McGarigal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5274" y="1219089"/>
            <a:ext cx="1111599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 shows how the structure of the </a:t>
            </a:r>
            <a:r>
              <a:rPr lang="en-US" sz="2400" b="1" dirty="0" smtClean="0"/>
              <a:t>response variable </a:t>
            </a:r>
            <a:r>
              <a:rPr lang="en-US" sz="2400" dirty="0" smtClean="0"/>
              <a:t>(e.g. bird community structure) </a:t>
            </a:r>
            <a:endParaRPr lang="en-US" sz="2400" dirty="0"/>
          </a:p>
          <a:p>
            <a:r>
              <a:rPr lang="en-US" sz="2400" dirty="0" smtClean="0"/>
              <a:t>    is </a:t>
            </a:r>
            <a:r>
              <a:rPr lang="en-US" sz="2400" b="1" dirty="0" smtClean="0"/>
              <a:t>influenced by explanatory variables </a:t>
            </a:r>
            <a:r>
              <a:rPr lang="en-US" sz="2400" dirty="0" smtClean="0"/>
              <a:t>(e.g. environment).</a:t>
            </a:r>
          </a:p>
          <a:p>
            <a:endParaRPr lang="en-US" sz="2400" dirty="0"/>
          </a:p>
          <a:p>
            <a:r>
              <a:rPr lang="en-US" sz="2400" u="sng" dirty="0" smtClean="0"/>
              <a:t>CO identifies:</a:t>
            </a:r>
          </a:p>
          <a:p>
            <a:r>
              <a:rPr lang="en-US" sz="2400" dirty="0" smtClean="0"/>
              <a:t>		1) which environmental variables are most important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2) how environmental variables are related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3) how communities change along the most important env. gradients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659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4106</TotalTime>
  <Words>3063</Words>
  <Application>Microsoft Office PowerPoint</Application>
  <PresentationFormat>Widescreen</PresentationFormat>
  <Paragraphs>1708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   Constrained Ordination Canonical Correspondence Analysis (CCA) Redundancy Analysis (RDA)    </vt:lpstr>
      <vt:lpstr>PowerPoint Presentation</vt:lpstr>
      <vt:lpstr>PowerPoint Presentation</vt:lpstr>
      <vt:lpstr>Response Variables</vt:lpstr>
      <vt:lpstr>PowerPoint Presentation</vt:lpstr>
      <vt:lpstr>Explanatory Variables</vt:lpstr>
      <vt:lpstr>Constrained Ordination (CO)</vt:lpstr>
      <vt:lpstr>Linear vs. Unimodal Models</vt:lpstr>
      <vt:lpstr>Constrained Ordination</vt:lpstr>
      <vt:lpstr>Steps in Constrained Ordination</vt:lpstr>
      <vt:lpstr>Selecting Species</vt:lpstr>
      <vt:lpstr>Selecting Species</vt:lpstr>
      <vt:lpstr>Data Transformations</vt:lpstr>
      <vt:lpstr>Data Standardization</vt:lpstr>
      <vt:lpstr>Data Standardization</vt:lpstr>
      <vt:lpstr>RDA VS CCA</vt:lpstr>
      <vt:lpstr>RDA VS CCA</vt:lpstr>
      <vt:lpstr>RDA VS CCA</vt:lpstr>
      <vt:lpstr>Selecting Independent Variables</vt:lpstr>
      <vt:lpstr>Selecting Independent Variables</vt:lpstr>
      <vt:lpstr>Constrained Ordination Steps</vt:lpstr>
      <vt:lpstr>Constrained Ordination Steps</vt:lpstr>
      <vt:lpstr>Constrained Ordination Steps</vt:lpstr>
      <vt:lpstr>Constrained Ordination Example</vt:lpstr>
      <vt:lpstr>Constrained Ordination Example</vt:lpstr>
      <vt:lpstr>Selecting Species</vt:lpstr>
      <vt:lpstr>Species Transformations</vt:lpstr>
      <vt:lpstr>Species Transformations</vt:lpstr>
      <vt:lpstr>Data Standardization sample and species variability</vt:lpstr>
      <vt:lpstr>Data Standardization</vt:lpstr>
      <vt:lpstr>RDA vs. CCA</vt:lpstr>
      <vt:lpstr>RDA vs. CCA</vt:lpstr>
      <vt:lpstr>RDA vs. CCA</vt:lpstr>
      <vt:lpstr>RDA vs. CCA</vt:lpstr>
      <vt:lpstr>Explanatory Variables</vt:lpstr>
      <vt:lpstr>Explanatory Variables</vt:lpstr>
      <vt:lpstr>Run the Model (finally)</vt:lpstr>
      <vt:lpstr>Constrained Ordination Results</vt:lpstr>
      <vt:lpstr>Constrained Ordination Results</vt:lpstr>
      <vt:lpstr>Constrained Ordination Results</vt:lpstr>
      <vt:lpstr>Constrained Ordination Results</vt:lpstr>
      <vt:lpstr>Constrained Ordination Results</vt:lpstr>
      <vt:lpstr>Constrained Ordination Results</vt:lpstr>
      <vt:lpstr>Constrained Ordination Results</vt:lpstr>
      <vt:lpstr>Constrained Ordination Results</vt:lpstr>
      <vt:lpstr>Constrained Ordination Results</vt:lpstr>
      <vt:lpstr>Constrained Ordination Results Tri-Plots</vt:lpstr>
      <vt:lpstr>Constrained Ordination Results Tri-Plots</vt:lpstr>
      <vt:lpstr>Constrained Ordination Results Tri-Plots</vt:lpstr>
      <vt:lpstr>Constrained Ordination Results Tri-Plots</vt:lpstr>
      <vt:lpstr>Constrained Ordination Results Tri-Plots</vt:lpstr>
      <vt:lpstr>Constrained Ordination Results Tri-Plots</vt:lpstr>
      <vt:lpstr>Constrained Ordination Results Tri-Plots</vt:lpstr>
      <vt:lpstr>Constrained Ordination Wrap-Up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Baiser,Benjamin H</dc:creator>
  <cp:lastModifiedBy>Baiser,Benjamin H</cp:lastModifiedBy>
  <cp:revision>28</cp:revision>
  <dcterms:created xsi:type="dcterms:W3CDTF">2015-10-23T18:19:00Z</dcterms:created>
  <dcterms:modified xsi:type="dcterms:W3CDTF">2016-10-25T14:05:24Z</dcterms:modified>
</cp:coreProperties>
</file>