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3" r:id="rId6"/>
    <p:sldId id="264" r:id="rId7"/>
    <p:sldId id="262" r:id="rId8"/>
    <p:sldId id="261" r:id="rId9"/>
    <p:sldId id="267" r:id="rId10"/>
    <p:sldId id="266" r:id="rId11"/>
    <p:sldId id="269" r:id="rId12"/>
    <p:sldId id="268" r:id="rId13"/>
    <p:sldId id="271" r:id="rId14"/>
    <p:sldId id="272" r:id="rId15"/>
    <p:sldId id="273" r:id="rId16"/>
    <p:sldId id="275" r:id="rId17"/>
    <p:sldId id="292" r:id="rId18"/>
    <p:sldId id="293" r:id="rId19"/>
    <p:sldId id="276" r:id="rId20"/>
    <p:sldId id="277" r:id="rId21"/>
    <p:sldId id="307" r:id="rId22"/>
    <p:sldId id="308" r:id="rId23"/>
    <p:sldId id="309" r:id="rId24"/>
    <p:sldId id="310" r:id="rId25"/>
    <p:sldId id="302" r:id="rId26"/>
    <p:sldId id="279" r:id="rId27"/>
    <p:sldId id="280" r:id="rId28"/>
    <p:sldId id="281" r:id="rId29"/>
    <p:sldId id="339" r:id="rId30"/>
    <p:sldId id="295" r:id="rId31"/>
    <p:sldId id="338" r:id="rId32"/>
    <p:sldId id="303" r:id="rId33"/>
    <p:sldId id="296" r:id="rId34"/>
    <p:sldId id="304" r:id="rId35"/>
    <p:sldId id="336" r:id="rId36"/>
    <p:sldId id="282" r:id="rId37"/>
    <p:sldId id="286" r:id="rId38"/>
    <p:sldId id="287" r:id="rId39"/>
    <p:sldId id="312" r:id="rId40"/>
    <p:sldId id="311" r:id="rId41"/>
    <p:sldId id="285" r:id="rId42"/>
    <p:sldId id="288" r:id="rId43"/>
    <p:sldId id="301" r:id="rId44"/>
    <p:sldId id="294" r:id="rId45"/>
    <p:sldId id="297" r:id="rId46"/>
    <p:sldId id="299" r:id="rId47"/>
    <p:sldId id="313" r:id="rId48"/>
    <p:sldId id="298" r:id="rId49"/>
    <p:sldId id="314" r:id="rId50"/>
    <p:sldId id="300" r:id="rId51"/>
    <p:sldId id="315" r:id="rId52"/>
    <p:sldId id="316" r:id="rId53"/>
    <p:sldId id="317" r:id="rId54"/>
    <p:sldId id="318" r:id="rId55"/>
    <p:sldId id="319" r:id="rId56"/>
    <p:sldId id="320" r:id="rId57"/>
    <p:sldId id="340" r:id="rId58"/>
    <p:sldId id="341" r:id="rId59"/>
    <p:sldId id="323" r:id="rId60"/>
    <p:sldId id="321" r:id="rId61"/>
    <p:sldId id="326" r:id="rId62"/>
    <p:sldId id="325" r:id="rId63"/>
    <p:sldId id="327" r:id="rId64"/>
    <p:sldId id="328" r:id="rId65"/>
    <p:sldId id="331" r:id="rId66"/>
    <p:sldId id="329" r:id="rId67"/>
    <p:sldId id="330" r:id="rId68"/>
    <p:sldId id="334" r:id="rId69"/>
    <p:sldId id="335" r:id="rId70"/>
    <p:sldId id="333" r:id="rId71"/>
    <p:sldId id="332" r:id="rId72"/>
    <p:sldId id="305" r:id="rId73"/>
    <p:sldId id="306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" y="91"/>
      </p:cViewPr>
      <p:guideLst>
        <p:guide orient="horz" pos="696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8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F8E6-BFB4-42C7-BBF6-22093A7715C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0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208" y="1990467"/>
            <a:ext cx="9144000" cy="2387600"/>
          </a:xfrm>
        </p:spPr>
        <p:txBody>
          <a:bodyPr/>
          <a:lstStyle/>
          <a:p>
            <a:r>
              <a:rPr lang="en-US" dirty="0" smtClean="0"/>
              <a:t>Cluster Analysis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II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" y="651952"/>
            <a:ext cx="2220290" cy="2261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160" b="20970"/>
          <a:stretch/>
        </p:blipFill>
        <p:spPr>
          <a:xfrm>
            <a:off x="8675363" y="422823"/>
            <a:ext cx="3194449" cy="27200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23128" y="4224438"/>
            <a:ext cx="2945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Hierarchical clustering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9" b="26528"/>
          <a:stretch/>
        </p:blipFill>
        <p:spPr>
          <a:xfrm>
            <a:off x="3621076" y="430296"/>
            <a:ext cx="4151211" cy="27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0127" y="2034893"/>
            <a:ext cx="11271745" cy="3890963"/>
            <a:chOff x="460127" y="2034893"/>
            <a:chExt cx="11271745" cy="38909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27" y="2034893"/>
              <a:ext cx="11271745" cy="389096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886936" y="4490977"/>
              <a:ext cx="3703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9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715" y="33920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0225" y="4853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 rot="19640825">
            <a:off x="3952769" y="3075234"/>
            <a:ext cx="1149904" cy="24150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640825">
            <a:off x="7031517" y="3236809"/>
            <a:ext cx="1291843" cy="16437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0" y="2034893"/>
            <a:ext cx="11271745" cy="3890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41126" y="4499262"/>
            <a:ext cx="43641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56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715" y="33920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0225" y="4853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3275636" y="2939971"/>
            <a:ext cx="5480488" cy="251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23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Agglomeration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7536"/>
              </p:ext>
            </p:extLst>
          </p:nvPr>
        </p:nvGraphicFramePr>
        <p:xfrm>
          <a:off x="1904678" y="2305397"/>
          <a:ext cx="8929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760"/>
                <a:gridCol w="4132162"/>
                <a:gridCol w="26043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# of Clusters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Fusion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Minimum Distance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Sites 1 and 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Sites 4 and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Site 6 and  Cluster 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8.2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Site 3 and  Cluster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9.3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Cluster 1-2-3 and  Cluster 4-5-6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10.0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Dendrogram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91" t="10732" r="12398" b="11042"/>
          <a:stretch/>
        </p:blipFill>
        <p:spPr>
          <a:xfrm>
            <a:off x="7801336" y="856526"/>
            <a:ext cx="3518705" cy="501637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00542"/>
              </p:ext>
            </p:extLst>
          </p:nvPr>
        </p:nvGraphicFramePr>
        <p:xfrm>
          <a:off x="457842" y="4087406"/>
          <a:ext cx="58619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474"/>
                <a:gridCol w="2893671"/>
                <a:gridCol w="1284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# of Clusters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Fusion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Minimum Distance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Sites 1 and 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Sites 4 and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Site 6 and  Cluster 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8.2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Site 3 and  Cluster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9.3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Cluster 1-2-3 and  Cluster 4-5-6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10.0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16200000">
            <a:off x="6759617" y="4815068"/>
            <a:ext cx="787078" cy="902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945" y="1650743"/>
            <a:ext cx="6519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tree (</a:t>
            </a:r>
            <a:r>
              <a:rPr lang="en-US" sz="2400" i="1" dirty="0" err="1" smtClean="0"/>
              <a:t>dendro</a:t>
            </a:r>
            <a:r>
              <a:rPr lang="en-US" sz="2400" dirty="0" smtClean="0"/>
              <a:t>) diagram (</a:t>
            </a:r>
            <a:r>
              <a:rPr lang="en-US" sz="2400" i="1" dirty="0" smtClean="0"/>
              <a:t>gram</a:t>
            </a:r>
            <a:r>
              <a:rPr lang="en-US" sz="2400" dirty="0" smtClean="0"/>
              <a:t>) depicting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agglomeration sequence </a:t>
            </a:r>
            <a:r>
              <a:rPr lang="en-US" sz="2400" dirty="0" smtClean="0"/>
              <a:t>where the samples are </a:t>
            </a:r>
          </a:p>
          <a:p>
            <a:r>
              <a:rPr lang="en-US" sz="2400" dirty="0" smtClean="0"/>
              <a:t>    identified on one axis and the dissimilarity at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which each fusion of clusters in on the other.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691" t="88666" r="12398" b="4073"/>
          <a:stretch/>
        </p:blipFill>
        <p:spPr>
          <a:xfrm>
            <a:off x="7835095" y="5707155"/>
            <a:ext cx="3518705" cy="4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calculate distance between clusters?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715" y="33920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0225" y="4853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 rot="19640825">
            <a:off x="3666503" y="3159088"/>
            <a:ext cx="949184" cy="668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640825">
            <a:off x="6747640" y="3319963"/>
            <a:ext cx="1291843" cy="591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7227429" y="3950556"/>
            <a:ext cx="661627" cy="4739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708739" y="3534500"/>
            <a:ext cx="274404" cy="8828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05509" y="3706164"/>
            <a:ext cx="43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7518359" y="3715208"/>
            <a:ext cx="419161" cy="711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97109" y="4132762"/>
            <a:ext cx="43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64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Properties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94" y="1600201"/>
            <a:ext cx="438200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8321" y="1600201"/>
            <a:ext cx="48024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Space conserving </a:t>
            </a:r>
            <a:r>
              <a:rPr lang="en-US" sz="2400" dirty="0"/>
              <a:t>fusion processes</a:t>
            </a:r>
          </a:p>
          <a:p>
            <a:r>
              <a:rPr lang="en-US" sz="2400" b="1" dirty="0"/>
              <a:t>    </a:t>
            </a:r>
            <a:r>
              <a:rPr lang="en-US" sz="2400" dirty="0"/>
              <a:t>preserve the properties of the </a:t>
            </a:r>
          </a:p>
          <a:p>
            <a:r>
              <a:rPr lang="en-US" sz="2400" b="1" dirty="0"/>
              <a:t>    </a:t>
            </a:r>
            <a:r>
              <a:rPr lang="en-US" sz="2400" dirty="0"/>
              <a:t>original distance matrix.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Space distorting </a:t>
            </a:r>
            <a:r>
              <a:rPr lang="en-US" sz="2400" dirty="0"/>
              <a:t>fusion processes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distort the properties of the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original distance matrix.</a:t>
            </a:r>
          </a:p>
        </p:txBody>
      </p:sp>
    </p:spTree>
    <p:extLst>
      <p:ext uri="{BB962C8B-B14F-4D97-AF65-F5344CB8AC3E}">
        <p14:creationId xmlns:p14="http://schemas.microsoft.com/office/powerpoint/2010/main" val="36500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Properties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0"/>
          <a:stretch/>
        </p:blipFill>
        <p:spPr bwMode="auto">
          <a:xfrm>
            <a:off x="7936374" y="1401501"/>
            <a:ext cx="3135478" cy="509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608256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Space Contracting </a:t>
            </a:r>
            <a:r>
              <a:rPr lang="en-US" sz="2400" dirty="0"/>
              <a:t> – groups appear to move </a:t>
            </a:r>
          </a:p>
          <a:p>
            <a:r>
              <a:rPr lang="en-US" sz="2400" dirty="0"/>
              <a:t>nearer to some or all of the remaining entities; </a:t>
            </a:r>
          </a:p>
          <a:p>
            <a:r>
              <a:rPr lang="en-US" sz="2400" dirty="0"/>
              <a:t>the chance that an individual entity will add </a:t>
            </a:r>
          </a:p>
          <a:p>
            <a:r>
              <a:rPr lang="en-US" sz="2400" dirty="0"/>
              <a:t>to a preexisting cluster rather than act as the</a:t>
            </a:r>
          </a:p>
          <a:p>
            <a:r>
              <a:rPr lang="en-US" sz="2400" dirty="0"/>
              <a:t>nucleus of a new group is increased, and</a:t>
            </a:r>
          </a:p>
          <a:p>
            <a:r>
              <a:rPr lang="en-US" sz="2400" dirty="0"/>
              <a:t>the system is said to “</a:t>
            </a:r>
            <a:r>
              <a:rPr lang="en-US" sz="2400" i="1" dirty="0"/>
              <a:t>chain</a:t>
            </a:r>
            <a:r>
              <a:rPr lang="en-US" sz="2400" dirty="0"/>
              <a:t>.”</a:t>
            </a:r>
          </a:p>
          <a:p>
            <a:endParaRPr lang="en-US" sz="2400" dirty="0"/>
          </a:p>
          <a:p>
            <a:r>
              <a:rPr lang="en-US" sz="2400" b="1" dirty="0" smtClean="0"/>
              <a:t>Space-Dilating</a:t>
            </a:r>
            <a:r>
              <a:rPr lang="en-US" sz="2400" dirty="0" smtClean="0"/>
              <a:t> </a:t>
            </a:r>
            <a:r>
              <a:rPr lang="en-US" sz="2400" dirty="0"/>
              <a:t>– groups appear to recede</a:t>
            </a:r>
          </a:p>
          <a:p>
            <a:r>
              <a:rPr lang="en-US" sz="2400" dirty="0"/>
              <a:t>on formation and growth; individual</a:t>
            </a:r>
          </a:p>
          <a:p>
            <a:r>
              <a:rPr lang="en-US" sz="2400" dirty="0"/>
              <a:t>entities not yet in groups are more likely to</a:t>
            </a:r>
          </a:p>
          <a:p>
            <a:r>
              <a:rPr lang="en-US" sz="2400" dirty="0"/>
              <a:t>form nuclei of new groups.</a:t>
            </a:r>
          </a:p>
        </p:txBody>
      </p:sp>
    </p:spTree>
    <p:extLst>
      <p:ext uri="{BB962C8B-B14F-4D97-AF65-F5344CB8AC3E}">
        <p14:creationId xmlns:p14="http://schemas.microsoft.com/office/powerpoint/2010/main" val="39816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Fusion Strategies</a:t>
            </a:r>
            <a:br>
              <a:rPr lang="en-US" dirty="0" smtClean="0"/>
            </a:br>
            <a:r>
              <a:rPr lang="en-US" b="1" dirty="0" smtClean="0"/>
              <a:t>Single-Linkage </a:t>
            </a:r>
            <a:r>
              <a:rPr lang="en-US" dirty="0" smtClean="0"/>
              <a:t>(nearest neighbor)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6956" y="1954994"/>
            <a:ext cx="74481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A samples’ dissimilarity to a cluster is defined to be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equal to the </a:t>
            </a:r>
            <a:r>
              <a:rPr lang="en-US" sz="2400" b="1" dirty="0" smtClean="0"/>
              <a:t>closest sample in that cluster</a:t>
            </a:r>
            <a:r>
              <a:rPr lang="en-US" sz="2400" dirty="0" smtClean="0"/>
              <a:t>; for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fusion of two clusters, dissimilarity is equal to the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smallest dissimilarity for any two pairs </a:t>
            </a:r>
            <a:r>
              <a:rPr lang="en-US" sz="2400" dirty="0" smtClean="0"/>
              <a:t>contingent 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one sample being located in each cluster.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Space-contracting method</a:t>
            </a:r>
            <a:r>
              <a:rPr lang="en-US" sz="2400" dirty="0" smtClean="0"/>
              <a:t>: produces “straggly” clusters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which can agglomerate very dissimilar samples.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Polythetic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9594" y="1905506"/>
            <a:ext cx="106985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General Process</a:t>
            </a:r>
          </a:p>
          <a:p>
            <a:endParaRPr lang="en-US" sz="2400" b="1" u="sng" dirty="0"/>
          </a:p>
          <a:p>
            <a:pPr marL="457200" indent="-457200">
              <a:buAutoNum type="arabicParenR"/>
            </a:pPr>
            <a:r>
              <a:rPr lang="en-US" sz="2400" dirty="0" smtClean="0"/>
              <a:t>Calculate distance/dissimilarity matrix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 smtClean="0"/>
              <a:t>Fusion method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2400" dirty="0" smtClean="0"/>
              <a:t>Agglomerate samples to build up a hierarchy of increasingly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large clusters.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Choice of fusion method is up to investigator (there are metrics to compare)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All fusion methods cluster the two most similar samples first. Methods differ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in how they fuse subsequent samples (or clusters)</a:t>
            </a:r>
          </a:p>
        </p:txBody>
      </p:sp>
    </p:spTree>
    <p:extLst>
      <p:ext uri="{BB962C8B-B14F-4D97-AF65-F5344CB8AC3E}">
        <p14:creationId xmlns:p14="http://schemas.microsoft.com/office/powerpoint/2010/main" val="22716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Fusion Strategies</a:t>
            </a:r>
            <a:br>
              <a:rPr lang="en-US" dirty="0" smtClean="0"/>
            </a:br>
            <a:r>
              <a:rPr lang="en-US" b="1" dirty="0" smtClean="0"/>
              <a:t>Complete-Linkage </a:t>
            </a:r>
            <a:r>
              <a:rPr lang="en-US" dirty="0" smtClean="0"/>
              <a:t>(furthest neighbor)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0666" y="2280208"/>
            <a:ext cx="7286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A samples’ dissimilarity to a cluster is defined to be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equal to the </a:t>
            </a:r>
            <a:r>
              <a:rPr lang="en-US" sz="2400" b="1" dirty="0" smtClean="0"/>
              <a:t>furthest sample in that cluster</a:t>
            </a:r>
            <a:r>
              <a:rPr lang="en-US" sz="2400" dirty="0" smtClean="0"/>
              <a:t>; for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fusion of two clusters, dissimilarity is equal to the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greatest dissimilarity for any two pairs </a:t>
            </a:r>
            <a:r>
              <a:rPr lang="en-US" sz="2400" dirty="0" smtClean="0"/>
              <a:t>contingent 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one sample being located in each cluster.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Space-dilating method</a:t>
            </a:r>
            <a:r>
              <a:rPr lang="en-US" sz="2400" dirty="0" smtClean="0"/>
              <a:t>: produces clusters of very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similar samples. As clusters agglomerate, groups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are moved away from each other.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endCxn id="20" idx="3"/>
          </p:cNvCxnSpPr>
          <p:nvPr/>
        </p:nvCxnSpPr>
        <p:spPr>
          <a:xfrm flipV="1">
            <a:off x="8574065" y="3069005"/>
            <a:ext cx="1343704" cy="154281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Fusion Strategies</a:t>
            </a:r>
            <a:br>
              <a:rPr lang="en-US" dirty="0" smtClean="0"/>
            </a:br>
            <a:r>
              <a:rPr lang="en-US" b="1" dirty="0" smtClean="0"/>
              <a:t>Centroid-Linkage (Unweighted Pair-Group Centroid)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650" y="1915575"/>
            <a:ext cx="74209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Cannot be used with Bray Curtis or Sorensen’s index</a:t>
            </a:r>
            <a:r>
              <a:rPr lang="en-US" b="1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samples’ dissimilarity to a cluster is equal to it’s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dissimilarity to the cluster centroid</a:t>
            </a:r>
            <a:r>
              <a:rPr lang="en-US" sz="2400" dirty="0" smtClean="0"/>
              <a:t>; for the fusion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of two clusters, dissimilarity is equal to the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dissimilarity between cluster centroids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Space-conserving method</a:t>
            </a:r>
            <a:r>
              <a:rPr lang="en-US" sz="2400" dirty="0" smtClean="0"/>
              <a:t>: can lead to </a:t>
            </a:r>
            <a:r>
              <a:rPr lang="en-US" sz="2400" b="1" dirty="0" smtClean="0"/>
              <a:t>reversals </a:t>
            </a:r>
            <a:r>
              <a:rPr lang="en-US" sz="2400" dirty="0" smtClean="0"/>
              <a:t>where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dirty="0" smtClean="0"/>
              <a:t>fusion takes place at a lower dissimilarity than a prior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fusion.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7" idx="7"/>
          </p:cNvCxnSpPr>
          <p:nvPr/>
        </p:nvCxnSpPr>
        <p:spPr>
          <a:xfrm flipV="1">
            <a:off x="8520941" y="2881175"/>
            <a:ext cx="721999" cy="161936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917442" y="2780294"/>
            <a:ext cx="896839" cy="201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574065" y="3127129"/>
            <a:ext cx="1302583" cy="148469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Fusion Strategies</a:t>
            </a:r>
            <a:br>
              <a:rPr lang="en-US" dirty="0" smtClean="0"/>
            </a:br>
            <a:r>
              <a:rPr lang="en-US" b="1" dirty="0" smtClean="0"/>
              <a:t>Centroid-Linkage (</a:t>
            </a:r>
            <a:r>
              <a:rPr lang="en-US" b="1" dirty="0" err="1" smtClean="0"/>
              <a:t>Unweighted</a:t>
            </a:r>
            <a:r>
              <a:rPr lang="en-US" b="1" dirty="0" smtClean="0"/>
              <a:t> Pair-Group Centroid)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650" y="1915575"/>
            <a:ext cx="74209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2400" b="1" dirty="0" smtClean="0"/>
              <a:t>Cannot be used with Bray Curtis or Sorensen’s index</a:t>
            </a:r>
            <a:r>
              <a:rPr lang="en-US" b="1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samples’ dissimilarity to a cluster is equal to it’s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dissimilarity to the cluster centroid</a:t>
            </a:r>
            <a:r>
              <a:rPr lang="en-US" sz="2400" dirty="0" smtClean="0"/>
              <a:t>; for the fusion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of two clusters, dissimilarity is equal to the </a:t>
            </a:r>
          </a:p>
          <a:p>
            <a:r>
              <a:rPr lang="en-US" sz="2400" b="1" dirty="0" smtClean="0"/>
              <a:t>    dissimilarity between cluster centroids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Space-conserving method</a:t>
            </a:r>
            <a:r>
              <a:rPr lang="en-US" sz="2400" dirty="0" smtClean="0"/>
              <a:t>: can lead to </a:t>
            </a:r>
            <a:r>
              <a:rPr lang="en-US" sz="2400" b="1" dirty="0" smtClean="0"/>
              <a:t>reversals </a:t>
            </a:r>
            <a:r>
              <a:rPr lang="en-US" sz="2400" dirty="0" smtClean="0"/>
              <a:t>where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dirty="0" smtClean="0"/>
              <a:t>fusion takes place at a lower dissimilarity than a prior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fusion.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7" idx="7"/>
          </p:cNvCxnSpPr>
          <p:nvPr/>
        </p:nvCxnSpPr>
        <p:spPr>
          <a:xfrm flipV="1">
            <a:off x="8520941" y="2829331"/>
            <a:ext cx="680932" cy="167121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917442" y="2780294"/>
            <a:ext cx="896839" cy="201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574065" y="3127129"/>
            <a:ext cx="1302583" cy="148469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609" y="-740777"/>
            <a:ext cx="470469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0" dirty="0" smtClean="0">
                <a:solidFill>
                  <a:srgbClr val="FF0000"/>
                </a:solidFill>
              </a:rPr>
              <a:t>X</a:t>
            </a:r>
            <a:endParaRPr lang="en-US" sz="5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Fusion Strategies</a:t>
            </a:r>
            <a:br>
              <a:rPr lang="en-US" dirty="0" smtClean="0"/>
            </a:br>
            <a:r>
              <a:rPr lang="en-US" b="1" dirty="0" smtClean="0"/>
              <a:t>Median-Linkage (Weighted Pair-Group Centroid)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455" y="2243432"/>
            <a:ext cx="705443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Similar to centroid-linkage </a:t>
            </a:r>
            <a:r>
              <a:rPr lang="en-US" sz="2400" dirty="0" smtClean="0"/>
              <a:t>except that “centroids”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of a newly fused group are position at the median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between old group centroids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Space-conserving method</a:t>
            </a:r>
            <a:r>
              <a:rPr lang="en-US" sz="2400" dirty="0" smtClean="0"/>
              <a:t>: can still lead to </a:t>
            </a:r>
            <a:r>
              <a:rPr lang="en-US" sz="2400" b="1" dirty="0" smtClean="0"/>
              <a:t>reversals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7" idx="7"/>
          </p:cNvCxnSpPr>
          <p:nvPr/>
        </p:nvCxnSpPr>
        <p:spPr>
          <a:xfrm flipV="1">
            <a:off x="8520941" y="2956490"/>
            <a:ext cx="862397" cy="154405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917442" y="2780294"/>
            <a:ext cx="896839" cy="201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574065" y="3127129"/>
            <a:ext cx="1302583" cy="148469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3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Fusion Strategies</a:t>
            </a:r>
            <a:br>
              <a:rPr lang="en-US" dirty="0" smtClean="0"/>
            </a:br>
            <a:r>
              <a:rPr lang="en-US" b="1" dirty="0" smtClean="0"/>
              <a:t>Median-Linkage (Weighted Pair-Group Centroid)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455" y="2243432"/>
            <a:ext cx="705443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Similar to centroid-linkage </a:t>
            </a:r>
            <a:r>
              <a:rPr lang="en-US" sz="2400" dirty="0" smtClean="0"/>
              <a:t>except that “centroids”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of a newly fused group are position at the median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between old group centroids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Space-conserving method</a:t>
            </a:r>
            <a:r>
              <a:rPr lang="en-US" sz="2400" dirty="0" smtClean="0"/>
              <a:t>: can still lead to </a:t>
            </a:r>
            <a:r>
              <a:rPr lang="en-US" sz="2400" b="1" dirty="0" smtClean="0"/>
              <a:t>reversals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7" idx="7"/>
          </p:cNvCxnSpPr>
          <p:nvPr/>
        </p:nvCxnSpPr>
        <p:spPr>
          <a:xfrm flipV="1">
            <a:off x="8520941" y="2956490"/>
            <a:ext cx="862397" cy="154405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917442" y="2780294"/>
            <a:ext cx="896839" cy="201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574065" y="3127129"/>
            <a:ext cx="1302583" cy="148469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01609" y="-740777"/>
            <a:ext cx="470469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0" dirty="0" smtClean="0">
                <a:solidFill>
                  <a:srgbClr val="FF0000"/>
                </a:solidFill>
              </a:rPr>
              <a:t>X</a:t>
            </a:r>
            <a:endParaRPr lang="en-US" sz="5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Fusion Strategies</a:t>
            </a:r>
            <a:br>
              <a:rPr lang="en-US" dirty="0" smtClean="0"/>
            </a:br>
            <a:r>
              <a:rPr lang="en-US" b="1" dirty="0" smtClean="0"/>
              <a:t>Average-Linkage </a:t>
            </a:r>
            <a:r>
              <a:rPr lang="en-US" dirty="0" smtClean="0"/>
              <a:t>(UPGMA)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98252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0666" y="2280208"/>
            <a:ext cx="79699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A samples’ dissimilarity to a cluster is defined to be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equal to the </a:t>
            </a:r>
            <a:r>
              <a:rPr lang="en-US" sz="2400" b="1" dirty="0" smtClean="0"/>
              <a:t>average of the distances between the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sample and each point in the cluster</a:t>
            </a:r>
            <a:r>
              <a:rPr lang="en-US" sz="2400" dirty="0" smtClean="0"/>
              <a:t>; for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fusion of two clusters, dissimilarity is equal to the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average of the distances between each sample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in one cluster with each sample in the other cluster.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Space-conserving method</a:t>
            </a:r>
            <a:r>
              <a:rPr lang="en-US" sz="2400" dirty="0" smtClean="0"/>
              <a:t>: Maximizes correlation between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original distance matrix and the cluster dissimilarities.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Most robust and popular method.</a:t>
            </a:r>
            <a:endParaRPr lang="en-US" sz="24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522045" y="3000611"/>
            <a:ext cx="835296" cy="148500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4" idx="4"/>
          </p:cNvCxnSpPr>
          <p:nvPr/>
        </p:nvCxnSpPr>
        <p:spPr>
          <a:xfrm flipV="1">
            <a:off x="8522045" y="2819093"/>
            <a:ext cx="720896" cy="166652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5"/>
          </p:cNvCxnSpPr>
          <p:nvPr/>
        </p:nvCxnSpPr>
        <p:spPr>
          <a:xfrm flipV="1">
            <a:off x="8477785" y="2637575"/>
            <a:ext cx="513861" cy="182474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2"/>
          </p:cNvCxnSpPr>
          <p:nvPr/>
        </p:nvCxnSpPr>
        <p:spPr>
          <a:xfrm flipV="1">
            <a:off x="8539028" y="2969729"/>
            <a:ext cx="1337620" cy="156609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Fusion Strategies</a:t>
            </a:r>
            <a:br>
              <a:rPr lang="en-US" dirty="0" smtClean="0"/>
            </a:br>
            <a:r>
              <a:rPr lang="en-US" b="1" dirty="0" smtClean="0"/>
              <a:t>Ward’s Minimum-Variance-Linkage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460857" y="238095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522045" y="4485616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0103654" y="2550315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414103" y="295074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463151" y="2971831"/>
            <a:ext cx="135081" cy="135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30430">
            <a:off x="8075383" y="2342760"/>
            <a:ext cx="2888185" cy="122384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9637758" y="2789989"/>
            <a:ext cx="445190" cy="181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931979" y="3000935"/>
            <a:ext cx="451359" cy="38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949897" y="2704122"/>
            <a:ext cx="433441" cy="246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9345369" y="2808791"/>
            <a:ext cx="163278" cy="16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4260" y="1741215"/>
            <a:ext cx="74880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Agglomerates clusters, only if the increase in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within-group variance is less than it would be if either</a:t>
            </a:r>
          </a:p>
          <a:p>
            <a:r>
              <a:rPr lang="en-US" sz="2400" dirty="0" smtClean="0"/>
              <a:t>     cluster were joined to any other. Conceptually similar to</a:t>
            </a:r>
          </a:p>
          <a:p>
            <a:r>
              <a:rPr lang="en-US" sz="2400" dirty="0" smtClean="0"/>
              <a:t>     k-means.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Ward's method says that the distance between two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clusters</a:t>
            </a:r>
            <a:r>
              <a:rPr lang="en-US" sz="2400" dirty="0"/>
              <a:t>, A and B, is </a:t>
            </a:r>
            <a:r>
              <a:rPr lang="en-US" sz="2400" dirty="0" smtClean="0"/>
              <a:t>how much </a:t>
            </a:r>
            <a:r>
              <a:rPr lang="en-US" sz="2400" dirty="0"/>
              <a:t>the sum of squares will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increase </a:t>
            </a:r>
            <a:r>
              <a:rPr lang="en-US" sz="2400" dirty="0"/>
              <a:t>when we merge </a:t>
            </a:r>
            <a:r>
              <a:rPr lang="en-US" sz="2400" dirty="0" smtClean="0"/>
              <a:t>them.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Space-conserving method: similar to average-linkage,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except instead of minimizing an average distance, it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minimizes a</a:t>
            </a:r>
            <a:r>
              <a:rPr lang="en-US" sz="2400" dirty="0" smtClean="0"/>
              <a:t> </a:t>
            </a:r>
            <a:r>
              <a:rPr lang="en-US" sz="2400" b="1" dirty="0" smtClean="0"/>
              <a:t>squared distance weighted by cluster size.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65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Fusion Strategies</a:t>
            </a:r>
            <a:br>
              <a:rPr lang="en-US" dirty="0" smtClean="0"/>
            </a:br>
            <a:r>
              <a:rPr lang="en-US" b="1" dirty="0" smtClean="0"/>
              <a:t>Ward’s Minimum-Variance-Linkage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460857" y="238095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522045" y="4485616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0103654" y="2550315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414103" y="295074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428426" y="3481119"/>
            <a:ext cx="135081" cy="135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9156293">
            <a:off x="7668478" y="3111612"/>
            <a:ext cx="3579243" cy="122384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28" idx="7"/>
          </p:cNvCxnSpPr>
          <p:nvPr/>
        </p:nvCxnSpPr>
        <p:spPr>
          <a:xfrm flipH="1">
            <a:off x="9543725" y="2789989"/>
            <a:ext cx="539224" cy="710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562063" y="3626832"/>
            <a:ext cx="866363" cy="812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260" y="1741215"/>
            <a:ext cx="74880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Agglomerates clusters, only if the increase in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within-group variance is less than it would be if either</a:t>
            </a:r>
          </a:p>
          <a:p>
            <a:r>
              <a:rPr lang="en-US" sz="2400" dirty="0" smtClean="0"/>
              <a:t>     cluster were joined to any other. Conceptually similar to</a:t>
            </a:r>
          </a:p>
          <a:p>
            <a:r>
              <a:rPr lang="en-US" sz="2400" dirty="0" smtClean="0"/>
              <a:t>     k-means.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Ward's method says that the distance between two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clusters</a:t>
            </a:r>
            <a:r>
              <a:rPr lang="en-US" sz="2400" dirty="0"/>
              <a:t>, A and B, is </a:t>
            </a:r>
            <a:r>
              <a:rPr lang="en-US" sz="2400" dirty="0" smtClean="0"/>
              <a:t>how much </a:t>
            </a:r>
            <a:r>
              <a:rPr lang="en-US" sz="2400" dirty="0"/>
              <a:t>the sum of squares will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increase </a:t>
            </a:r>
            <a:r>
              <a:rPr lang="en-US" sz="2400" dirty="0"/>
              <a:t>when we merge </a:t>
            </a:r>
            <a:r>
              <a:rPr lang="en-US" sz="2400" dirty="0" smtClean="0"/>
              <a:t>them.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Space-conserving method: similar to average-linkage,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except instead of minimizing an average distance, it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minimizes a</a:t>
            </a:r>
            <a:r>
              <a:rPr lang="en-US" sz="2400" dirty="0" smtClean="0"/>
              <a:t> </a:t>
            </a:r>
            <a:r>
              <a:rPr lang="en-US" sz="2400" b="1" dirty="0" smtClean="0"/>
              <a:t>squared distance weighted by cluster size.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Fusion Strategies</a:t>
            </a:r>
            <a:br>
              <a:rPr lang="en-US" dirty="0" smtClean="0"/>
            </a:br>
            <a:r>
              <a:rPr lang="en-US" b="1" dirty="0" smtClean="0"/>
              <a:t>Ward’s Minimum-Variance-Linkage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460857" y="238095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522045" y="4485616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0103654" y="2550315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414103" y="295074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977012" y="3388519"/>
            <a:ext cx="135081" cy="135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6974131">
            <a:off x="7334962" y="2996593"/>
            <a:ext cx="2842768" cy="126456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9082939" y="2841426"/>
            <a:ext cx="114898" cy="510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562064" y="3567392"/>
            <a:ext cx="414948" cy="871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8" idx="0"/>
          </p:cNvCxnSpPr>
          <p:nvPr/>
        </p:nvCxnSpPr>
        <p:spPr>
          <a:xfrm>
            <a:off x="8959882" y="2713134"/>
            <a:ext cx="84671" cy="675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28" idx="1"/>
          </p:cNvCxnSpPr>
          <p:nvPr/>
        </p:nvCxnSpPr>
        <p:spPr>
          <a:xfrm>
            <a:off x="8876321" y="3023926"/>
            <a:ext cx="120473" cy="384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260" y="1741215"/>
            <a:ext cx="74880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Agglomerates clusters, only if the increase in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within-group variance is less than it would be if either</a:t>
            </a:r>
          </a:p>
          <a:p>
            <a:r>
              <a:rPr lang="en-US" sz="2400" dirty="0" smtClean="0"/>
              <a:t>     cluster were joined to any other. Conceptually similar to</a:t>
            </a:r>
          </a:p>
          <a:p>
            <a:r>
              <a:rPr lang="en-US" sz="2400" dirty="0" smtClean="0"/>
              <a:t>     k-means.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Ward's method says that the distance between two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clusters</a:t>
            </a:r>
            <a:r>
              <a:rPr lang="en-US" sz="2400" dirty="0"/>
              <a:t>, A and B, is </a:t>
            </a:r>
            <a:r>
              <a:rPr lang="en-US" sz="2400" dirty="0" smtClean="0"/>
              <a:t>how much </a:t>
            </a:r>
            <a:r>
              <a:rPr lang="en-US" sz="2400" dirty="0"/>
              <a:t>the sum of squares will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increase </a:t>
            </a:r>
            <a:r>
              <a:rPr lang="en-US" sz="2400" dirty="0"/>
              <a:t>when we merge </a:t>
            </a:r>
            <a:r>
              <a:rPr lang="en-US" sz="2400" dirty="0" smtClean="0"/>
              <a:t>them.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Space-conserving method: similar to average-linkage,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except instead of minimizing an average distance, it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minimizes a</a:t>
            </a:r>
            <a:r>
              <a:rPr lang="en-US" sz="2400" dirty="0" smtClean="0"/>
              <a:t> </a:t>
            </a:r>
            <a:r>
              <a:rPr lang="en-US" sz="2400" b="1" dirty="0" smtClean="0"/>
              <a:t>squared distance weighted by cluster size.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92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Fusion Strategies</a:t>
            </a:r>
            <a:br>
              <a:rPr lang="en-US" dirty="0" smtClean="0"/>
            </a:br>
            <a:r>
              <a:rPr lang="en-US" b="1" dirty="0" smtClean="0"/>
              <a:t>Ward’s Minimum-Variance-Linkage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460857" y="238095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522045" y="4485616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0103654" y="2550315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414103" y="295074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463151" y="2971831"/>
            <a:ext cx="135081" cy="135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30430">
            <a:off x="8075383" y="2342760"/>
            <a:ext cx="2888185" cy="122384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9637758" y="2789989"/>
            <a:ext cx="445190" cy="181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931979" y="3000935"/>
            <a:ext cx="451359" cy="38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949897" y="2704122"/>
            <a:ext cx="433441" cy="246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9345369" y="2808791"/>
            <a:ext cx="163278" cy="16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4260" y="1741215"/>
            <a:ext cx="74880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Agglomerates clusters, only if the increase in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within-group variance is less than it would be if either</a:t>
            </a:r>
          </a:p>
          <a:p>
            <a:r>
              <a:rPr lang="en-US" sz="2400" dirty="0" smtClean="0"/>
              <a:t>     cluster were joined to any other. Conceptually similar to</a:t>
            </a:r>
          </a:p>
          <a:p>
            <a:r>
              <a:rPr lang="en-US" sz="2400" dirty="0" smtClean="0"/>
              <a:t>     k-means.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Ward's method says that the distance between two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clusters</a:t>
            </a:r>
            <a:r>
              <a:rPr lang="en-US" sz="2400" dirty="0"/>
              <a:t>, A and B, is </a:t>
            </a:r>
            <a:r>
              <a:rPr lang="en-US" sz="2400" dirty="0" smtClean="0"/>
              <a:t>how much </a:t>
            </a:r>
            <a:r>
              <a:rPr lang="en-US" sz="2400" dirty="0"/>
              <a:t>the sum of squares will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increase </a:t>
            </a:r>
            <a:r>
              <a:rPr lang="en-US" sz="2400" dirty="0"/>
              <a:t>when we merge </a:t>
            </a:r>
            <a:r>
              <a:rPr lang="en-US" sz="2400" dirty="0" smtClean="0"/>
              <a:t>them.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Space-conserving method: similar to average-linkage,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except instead of minimizing an average distance, it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minimizes a</a:t>
            </a:r>
            <a:r>
              <a:rPr lang="en-US" sz="2400" dirty="0" smtClean="0"/>
              <a:t> </a:t>
            </a:r>
            <a:r>
              <a:rPr lang="en-US" sz="2400" b="1" dirty="0" smtClean="0"/>
              <a:t>squared distance weighted by cluster size.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88298" y="6267450"/>
            <a:ext cx="45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*best used with Euclidean distance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29" y="4186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Polythetic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0501" y="1744244"/>
            <a:ext cx="80909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u="sng" dirty="0"/>
          </a:p>
          <a:p>
            <a:pPr marL="457200" indent="-457200">
              <a:buAutoNum type="arabicParenR"/>
            </a:pPr>
            <a:r>
              <a:rPr lang="en-US" sz="2400" dirty="0" smtClean="0"/>
              <a:t>Calculate distance/dissimilarity matrix</a:t>
            </a:r>
          </a:p>
          <a:p>
            <a:endParaRPr lang="en-US" sz="2400" dirty="0" smtClean="0"/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 smtClean="0"/>
              <a:t>Euclidean distance </a:t>
            </a:r>
            <a:r>
              <a:rPr lang="en-US" sz="2400" dirty="0" smtClean="0"/>
              <a:t>for continuous variables</a:t>
            </a:r>
          </a:p>
          <a:p>
            <a:pPr marL="9144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 smtClean="0"/>
              <a:t>Bray-Curtis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Mahalanobis</a:t>
            </a:r>
            <a:r>
              <a:rPr lang="en-US" sz="2400" dirty="0" smtClean="0"/>
              <a:t> distance also commonly </a:t>
            </a:r>
          </a:p>
          <a:p>
            <a:pPr marL="914400"/>
            <a:r>
              <a:rPr lang="en-US" sz="2400" dirty="0"/>
              <a:t> </a:t>
            </a:r>
            <a:r>
              <a:rPr lang="en-US" sz="2400" dirty="0" smtClean="0"/>
              <a:t>  used for community data</a:t>
            </a:r>
          </a:p>
          <a:p>
            <a:pPr marL="9144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err="1" smtClean="0"/>
              <a:t>Jaccard</a:t>
            </a:r>
            <a:r>
              <a:rPr lang="en-US" sz="2400" dirty="0" smtClean="0"/>
              <a:t> index for binary data </a:t>
            </a:r>
          </a:p>
          <a:p>
            <a:pPr marL="9144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 smtClean="0"/>
              <a:t>Gower’s</a:t>
            </a:r>
            <a:r>
              <a:rPr lang="en-US" sz="2400" dirty="0" smtClean="0"/>
              <a:t> dissimilarity index for </a:t>
            </a:r>
            <a:r>
              <a:rPr lang="en-US" sz="2400" b="1" dirty="0" smtClean="0"/>
              <a:t>mixed data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49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86821" y="-10886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Evaluating the Cluster 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9207" y="873140"/>
            <a:ext cx="3568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Randomization tests</a:t>
            </a:r>
            <a:endParaRPr lang="en-US" sz="32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13694"/>
              </p:ext>
            </p:extLst>
          </p:nvPr>
        </p:nvGraphicFramePr>
        <p:xfrm>
          <a:off x="891611" y="2611468"/>
          <a:ext cx="3716596" cy="1197430"/>
        </p:xfrm>
        <a:graphic>
          <a:graphicData uri="http://schemas.openxmlformats.org/drawingml/2006/table">
            <a:tbl>
              <a:tblPr/>
              <a:tblGrid>
                <a:gridCol w="432504"/>
                <a:gridCol w="469156"/>
                <a:gridCol w="469156"/>
                <a:gridCol w="469156"/>
                <a:gridCol w="469156"/>
                <a:gridCol w="469156"/>
                <a:gridCol w="469156"/>
                <a:gridCol w="469156"/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9591" y="2095673"/>
            <a:ext cx="157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Data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92898"/>
              </p:ext>
            </p:extLst>
          </p:nvPr>
        </p:nvGraphicFramePr>
        <p:xfrm>
          <a:off x="7738093" y="758396"/>
          <a:ext cx="3716596" cy="1197430"/>
        </p:xfrm>
        <a:graphic>
          <a:graphicData uri="http://schemas.openxmlformats.org/drawingml/2006/table">
            <a:tbl>
              <a:tblPr/>
              <a:tblGrid>
                <a:gridCol w="432504"/>
                <a:gridCol w="469156"/>
                <a:gridCol w="469156"/>
                <a:gridCol w="469156"/>
                <a:gridCol w="469156"/>
                <a:gridCol w="469156"/>
                <a:gridCol w="469156"/>
                <a:gridCol w="469156"/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5403129" y="1988547"/>
            <a:ext cx="1641253" cy="77532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42040" y="3955370"/>
            <a:ext cx="1851239" cy="790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6480" y="332518"/>
            <a:ext cx="191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Bootstrap samples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61087"/>
              </p:ext>
            </p:extLst>
          </p:nvPr>
        </p:nvGraphicFramePr>
        <p:xfrm>
          <a:off x="7738093" y="4210127"/>
          <a:ext cx="3716596" cy="1178905"/>
        </p:xfrm>
        <a:graphic>
          <a:graphicData uri="http://schemas.openxmlformats.org/drawingml/2006/table">
            <a:tbl>
              <a:tblPr/>
              <a:tblGrid>
                <a:gridCol w="432504"/>
                <a:gridCol w="469156"/>
                <a:gridCol w="469156"/>
                <a:gridCol w="469156"/>
                <a:gridCol w="469156"/>
                <a:gridCol w="469156"/>
                <a:gridCol w="469156"/>
                <a:gridCol w="46915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5403129" y="3372076"/>
            <a:ext cx="1790150" cy="1882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59457"/>
              </p:ext>
            </p:extLst>
          </p:nvPr>
        </p:nvGraphicFramePr>
        <p:xfrm>
          <a:off x="7738093" y="2427224"/>
          <a:ext cx="3743794" cy="1197430"/>
        </p:xfrm>
        <a:graphic>
          <a:graphicData uri="http://schemas.openxmlformats.org/drawingml/2006/table">
            <a:tbl>
              <a:tblPr/>
              <a:tblGrid>
                <a:gridCol w="459702"/>
                <a:gridCol w="469156"/>
                <a:gridCol w="469156"/>
                <a:gridCol w="469156"/>
                <a:gridCol w="469156"/>
                <a:gridCol w="469156"/>
                <a:gridCol w="469156"/>
                <a:gridCol w="469156"/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22307" y="250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31330" y="342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06786" y="45608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809880" y="872136"/>
            <a:ext cx="10617413" cy="5695367"/>
            <a:chOff x="1614552" y="872136"/>
            <a:chExt cx="10617413" cy="5695367"/>
          </a:xfrm>
        </p:grpSpPr>
        <p:sp>
          <p:nvSpPr>
            <p:cNvPr id="3" name="Rectangle 2"/>
            <p:cNvSpPr/>
            <p:nvPr/>
          </p:nvSpPr>
          <p:spPr>
            <a:xfrm>
              <a:off x="4565359" y="2872740"/>
              <a:ext cx="652817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56125" y="2911602"/>
              <a:ext cx="30873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9873" t="40142" r="37423" b="36479"/>
            <a:stretch/>
          </p:blipFill>
          <p:spPr>
            <a:xfrm>
              <a:off x="1639517" y="2653284"/>
              <a:ext cx="2070977" cy="1353312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454747" y="1708131"/>
              <a:ext cx="1641253" cy="77532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393658" y="3674954"/>
              <a:ext cx="1851239" cy="79010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454747" y="3091660"/>
              <a:ext cx="1790150" cy="1882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3925" y="2225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82948" y="314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58404" y="428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29873" t="40142" r="37423" b="36479"/>
            <a:stretch/>
          </p:blipFill>
          <p:spPr>
            <a:xfrm>
              <a:off x="7022285" y="872136"/>
              <a:ext cx="2070977" cy="135331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29873" t="40142" r="37423" b="36479"/>
            <a:stretch/>
          </p:blipFill>
          <p:spPr>
            <a:xfrm>
              <a:off x="7022285" y="2424416"/>
              <a:ext cx="2070977" cy="135331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29873" t="40142" r="37423" b="36479"/>
            <a:stretch/>
          </p:blipFill>
          <p:spPr>
            <a:xfrm>
              <a:off x="7022284" y="4280393"/>
              <a:ext cx="2070977" cy="135331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746476" y="3785354"/>
              <a:ext cx="18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       B        C       D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43326" y="2001519"/>
              <a:ext cx="18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       B        C       D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5045" y="3593062"/>
              <a:ext cx="18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       C        B       D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15045" y="5421564"/>
              <a:ext cx="18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       B        C       D</a:t>
              </a:r>
              <a:endParaRPr lang="en-US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9870650" y="2863730"/>
              <a:ext cx="2361315" cy="646331"/>
              <a:chOff x="10113740" y="2653284"/>
              <a:chExt cx="2361315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0321004" y="2653284"/>
                <a:ext cx="2154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 times observed</a:t>
                </a:r>
              </a:p>
              <a:p>
                <a:r>
                  <a:rPr lang="en-US" dirty="0" smtClean="0"/>
                  <a:t># bootstrapped trees</a:t>
                </a:r>
                <a:endParaRPr lang="en-US" dirty="0"/>
              </a:p>
            </p:txBody>
          </p:sp>
          <p:cxnSp>
            <p:nvCxnSpPr>
              <p:cNvPr id="23" name="Straight Connector 22"/>
              <p:cNvCxnSpPr>
                <a:endCxn id="21" idx="3"/>
              </p:cNvCxnSpPr>
              <p:nvPr/>
            </p:nvCxnSpPr>
            <p:spPr>
              <a:xfrm>
                <a:off x="10113740" y="2976449"/>
                <a:ext cx="2361315" cy="1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14552" y="2154793"/>
              <a:ext cx="231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Observed </a:t>
              </a:r>
              <a:r>
                <a:rPr lang="en-US" dirty="0" err="1" smtClean="0"/>
                <a:t>Dendrogram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0050" y="6198171"/>
              <a:ext cx="2334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Bootstrap </a:t>
              </a:r>
              <a:r>
                <a:rPr lang="en-US" dirty="0" err="1" smtClean="0"/>
                <a:t>Dendrogram</a:t>
              </a:r>
              <a:endParaRPr lang="en-US" dirty="0"/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-1607725" y="15146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Evaluating the Cluster Solution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42334" y="763445"/>
            <a:ext cx="3568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Randomization tests</a:t>
            </a:r>
            <a:endParaRPr lang="en-US" sz="32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9863004" y="2071461"/>
            <a:ext cx="93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Count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737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Evaluating the Cluster Solution</a:t>
            </a:r>
            <a:br>
              <a:rPr lang="en-US" dirty="0" smtClean="0"/>
            </a:br>
            <a:r>
              <a:rPr lang="en-US" sz="3200" b="1" i="1" dirty="0" err="1" smtClean="0"/>
              <a:t>Cophenetic</a:t>
            </a:r>
            <a:r>
              <a:rPr lang="en-US" sz="3200" b="1" i="1" dirty="0" smtClean="0"/>
              <a:t> Correlation Coefficient</a:t>
            </a:r>
            <a:endParaRPr lang="en-US" sz="32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03768" y="2129742"/>
            <a:ext cx="101995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 smtClean="0"/>
              <a:t>correlation</a:t>
            </a:r>
            <a:r>
              <a:rPr lang="en-US" sz="2400" dirty="0" smtClean="0"/>
              <a:t> between the distances in the </a:t>
            </a:r>
            <a:r>
              <a:rPr lang="en-US" sz="2400" b="1" dirty="0" smtClean="0"/>
              <a:t>original distance matrix </a:t>
            </a:r>
            <a:r>
              <a:rPr lang="en-US" sz="2400" dirty="0" smtClean="0"/>
              <a:t>and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dissimilarities implied by the </a:t>
            </a:r>
            <a:r>
              <a:rPr lang="en-US" sz="2400" b="1" dirty="0" err="1" smtClean="0"/>
              <a:t>dendrogram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Measures how faithfully the </a:t>
            </a:r>
            <a:r>
              <a:rPr lang="en-US" sz="2400" b="1" dirty="0" err="1" smtClean="0"/>
              <a:t>dendrogram</a:t>
            </a:r>
            <a:r>
              <a:rPr lang="en-US" sz="2400" b="1" dirty="0" smtClean="0"/>
              <a:t> portrays </a:t>
            </a:r>
            <a:r>
              <a:rPr lang="en-US" sz="2400" dirty="0" smtClean="0"/>
              <a:t>the </a:t>
            </a:r>
            <a:r>
              <a:rPr lang="en-US" sz="2400" b="1" dirty="0" smtClean="0"/>
              <a:t>original data structure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Values </a:t>
            </a:r>
            <a:r>
              <a:rPr lang="en-US" sz="2400" b="1" dirty="0" smtClean="0"/>
              <a:t>&gt; 0.75 </a:t>
            </a:r>
            <a:r>
              <a:rPr lang="en-US" sz="2400" dirty="0" smtClean="0"/>
              <a:t>are considered </a:t>
            </a:r>
            <a:r>
              <a:rPr lang="en-US" sz="2400" b="1" dirty="0" smtClean="0"/>
              <a:t>good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Used to </a:t>
            </a:r>
            <a:r>
              <a:rPr lang="en-US" sz="2400" b="1" dirty="0" smtClean="0"/>
              <a:t>compare</a:t>
            </a:r>
            <a:r>
              <a:rPr lang="en-US" sz="2400" dirty="0" smtClean="0"/>
              <a:t> different </a:t>
            </a:r>
            <a:r>
              <a:rPr lang="en-US" sz="2400" b="1" dirty="0" smtClean="0"/>
              <a:t>fusion methods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0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5"/>
          <a:stretch/>
        </p:blipFill>
        <p:spPr bwMode="auto">
          <a:xfrm>
            <a:off x="1789832" y="2233070"/>
            <a:ext cx="8688535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Evaluating the Cluster Solution</a:t>
            </a:r>
            <a:br>
              <a:rPr lang="en-US" dirty="0" smtClean="0"/>
            </a:br>
            <a:r>
              <a:rPr lang="en-US" sz="3200" b="1" i="1" dirty="0" err="1" smtClean="0"/>
              <a:t>Cophenetic</a:t>
            </a:r>
            <a:r>
              <a:rPr lang="en-US" sz="3200" b="1" i="1" dirty="0" smtClean="0"/>
              <a:t> Correlation Coefficient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5043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Cluster Solution</a:t>
            </a:r>
            <a:br>
              <a:rPr lang="en-US" dirty="0"/>
            </a:br>
            <a:r>
              <a:rPr lang="en-US" sz="3200" i="1" dirty="0"/>
              <a:t>Agglomerative </a:t>
            </a:r>
            <a:r>
              <a:rPr lang="en-US" sz="3200" i="1" dirty="0" smtClean="0"/>
              <a:t>Coefficient (AC)</a:t>
            </a:r>
            <a:endParaRPr lang="en-US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106592"/>
            <a:ext cx="72596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Measure </a:t>
            </a:r>
            <a:r>
              <a:rPr lang="en-US" sz="2400" dirty="0" smtClean="0"/>
              <a:t>of the </a:t>
            </a:r>
            <a:r>
              <a:rPr lang="en-US" sz="2400" b="1" dirty="0" smtClean="0"/>
              <a:t>clustering structure </a:t>
            </a:r>
            <a:r>
              <a:rPr lang="en-US" sz="2400" dirty="0" smtClean="0"/>
              <a:t>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each sample 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), m(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 is its dissimilarity to the first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cluster it is merged with divided by the dissimilarity of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the final merger of the algorithm. The agglomerative</a:t>
            </a:r>
          </a:p>
          <a:p>
            <a:r>
              <a:rPr lang="en-US" sz="2400" dirty="0" smtClean="0"/>
              <a:t>    coefficient is the average of 1- </a:t>
            </a:r>
            <a:r>
              <a:rPr lang="en-US" sz="2400" dirty="0"/>
              <a:t>m(</a:t>
            </a:r>
            <a:r>
              <a:rPr lang="en-US" sz="2400" i="1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for all samples 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 = 0, no cluster structure; AC = 1, clear cluster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structure. 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11208" b="14166"/>
          <a:stretch/>
        </p:blipFill>
        <p:spPr bwMode="auto">
          <a:xfrm>
            <a:off x="7951808" y="1690688"/>
            <a:ext cx="3954821" cy="455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36896" y="19219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7579" y="44283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Cluster Solution</a:t>
            </a:r>
            <a:br>
              <a:rPr lang="en-US" dirty="0"/>
            </a:br>
            <a:r>
              <a:rPr lang="en-US" sz="3200" i="1" dirty="0"/>
              <a:t>Agglomerative </a:t>
            </a:r>
            <a:r>
              <a:rPr lang="en-US" sz="3200" i="1" dirty="0" smtClean="0"/>
              <a:t>Coefficient (AC)</a:t>
            </a:r>
            <a:endParaRPr lang="en-US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106592"/>
            <a:ext cx="72596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Measure </a:t>
            </a:r>
            <a:r>
              <a:rPr lang="en-US" sz="2400" dirty="0" smtClean="0"/>
              <a:t>of the </a:t>
            </a:r>
            <a:r>
              <a:rPr lang="en-US" sz="2400" b="1" dirty="0" smtClean="0"/>
              <a:t>clustering structure </a:t>
            </a:r>
            <a:r>
              <a:rPr lang="en-US" sz="2400" dirty="0" smtClean="0"/>
              <a:t>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each sample 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), m(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 is its dissimilarity to the first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cluster it is merged with divided by the dissimilarity of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the final merger of the algorithm. The agglomerative</a:t>
            </a:r>
          </a:p>
          <a:p>
            <a:r>
              <a:rPr lang="en-US" sz="2400" dirty="0" smtClean="0"/>
              <a:t>    coefficient is the average of 1- </a:t>
            </a:r>
            <a:r>
              <a:rPr lang="en-US" sz="2400" dirty="0"/>
              <a:t>m(</a:t>
            </a:r>
            <a:r>
              <a:rPr lang="en-US" sz="2400" i="1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for all samples 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 = 0, no cluster structure; AC = 1, clear cluster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structure. 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11208" b="14166"/>
          <a:stretch/>
        </p:blipFill>
        <p:spPr bwMode="auto">
          <a:xfrm>
            <a:off x="7951808" y="1690688"/>
            <a:ext cx="3954821" cy="455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7951808" y="4548851"/>
            <a:ext cx="1" cy="2488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791694" y="2106592"/>
            <a:ext cx="9643" cy="293997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36896" y="19219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7579" y="44283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93025" y="4884516"/>
            <a:ext cx="260666" cy="8449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53613" y="5831750"/>
            <a:ext cx="4084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m(Bahamas) </a:t>
            </a:r>
            <a:r>
              <a:rPr lang="en-US" sz="2400" dirty="0" smtClean="0"/>
              <a:t>= 0.02/0.17 = 0.12</a:t>
            </a:r>
            <a:endParaRPr lang="en-US" sz="2400" dirty="0"/>
          </a:p>
          <a:p>
            <a:r>
              <a:rPr lang="en-US" sz="2400" dirty="0" smtClean="0"/>
              <a:t>1- </a:t>
            </a:r>
            <a:r>
              <a:rPr lang="en-US" sz="2400" i="1" dirty="0" smtClean="0"/>
              <a:t>m(Bahamas) </a:t>
            </a:r>
            <a:r>
              <a:rPr lang="en-US" sz="2400" dirty="0" smtClean="0"/>
              <a:t>= 0.88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2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PAHC</a:t>
            </a:r>
            <a:r>
              <a:rPr lang="en-US" b="1" dirty="0" smtClean="0"/>
              <a:t>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Shell morphology of </a:t>
            </a:r>
            <a:r>
              <a:rPr lang="en-US" sz="3200" i="1" dirty="0" smtClean="0"/>
              <a:t>Littoraria angulifera</a:t>
            </a:r>
            <a:r>
              <a:rPr lang="en-US" sz="3200" dirty="0" smtClean="0"/>
              <a:t> </a:t>
            </a:r>
            <a:endParaRPr lang="en-US" sz="32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622876" y="2506522"/>
          <a:ext cx="5405376" cy="2533650"/>
        </p:xfrm>
        <a:graphic>
          <a:graphicData uri="http://schemas.openxmlformats.org/drawingml/2006/table">
            <a:tbl>
              <a:tblPr/>
              <a:tblGrid>
                <a:gridCol w="1096291"/>
                <a:gridCol w="1606397"/>
                <a:gridCol w="1351344"/>
                <a:gridCol w="13513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SpireHeight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" y="365125"/>
            <a:ext cx="2229962" cy="222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10" y="230744"/>
            <a:ext cx="2220290" cy="2261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675" y="6488668"/>
            <a:ext cx="25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Photos from jaxshells.org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Single-Linkage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3997"/>
          <a:stretch/>
        </p:blipFill>
        <p:spPr bwMode="auto">
          <a:xfrm>
            <a:off x="3048001" y="1219592"/>
            <a:ext cx="6100469" cy="480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4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Complete-Linkage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7" b="12455"/>
          <a:stretch/>
        </p:blipFill>
        <p:spPr bwMode="auto">
          <a:xfrm>
            <a:off x="3189513" y="990601"/>
            <a:ext cx="5948070" cy="472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8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475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Centroid-Linkage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912" b="12424"/>
          <a:stretch/>
        </p:blipFill>
        <p:spPr>
          <a:xfrm>
            <a:off x="2875326" y="1373131"/>
            <a:ext cx="6517548" cy="50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1915" y="1572408"/>
            <a:ext cx="384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The general </a:t>
            </a:r>
            <a:r>
              <a:rPr lang="en-US" sz="2400" b="1" dirty="0" smtClean="0"/>
              <a:t>fusion</a:t>
            </a:r>
            <a:r>
              <a:rPr lang="en-US" sz="2400" dirty="0" smtClean="0"/>
              <a:t> process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18"/>
          <a:stretch/>
        </p:blipFill>
        <p:spPr>
          <a:xfrm>
            <a:off x="3502589" y="2280918"/>
            <a:ext cx="5186822" cy="43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788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Median-Linkage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098" b="10524"/>
          <a:stretch/>
        </p:blipFill>
        <p:spPr>
          <a:xfrm>
            <a:off x="2983848" y="1343447"/>
            <a:ext cx="6300504" cy="52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Average-Linkage (UPGMA)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2971801" y="1219201"/>
            <a:ext cx="6194903" cy="46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1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Wards Minimum Variance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7959"/>
          <a:stretch/>
        </p:blipFill>
        <p:spPr bwMode="auto">
          <a:xfrm>
            <a:off x="3266810" y="1529444"/>
            <a:ext cx="5870774" cy="445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6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0" y="107113"/>
            <a:ext cx="11961998" cy="66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Evaluating the cluster solution?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70413"/>
              </p:ext>
            </p:extLst>
          </p:nvPr>
        </p:nvGraphicFramePr>
        <p:xfrm>
          <a:off x="3598862" y="2100580"/>
          <a:ext cx="5070475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835150"/>
                <a:gridCol w="1609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Fusion</a:t>
                      </a:r>
                      <a:r>
                        <a:rPr lang="en-US" b="1" baseline="0" dirty="0" smtClean="0"/>
                        <a:t>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Cophenetic</a:t>
                      </a:r>
                      <a:r>
                        <a:rPr lang="en-US" b="1" dirty="0" smtClean="0"/>
                        <a:t> Correlation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Coef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Agglomerative Coefficient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5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Better Example: Birds of the Caribbean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690688"/>
            <a:ext cx="213360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71" y="1794782"/>
            <a:ext cx="2090057" cy="1306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61" y="4024311"/>
            <a:ext cx="1743075" cy="2614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207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Photos by Stephen Turner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9" b="26528"/>
          <a:stretch/>
        </p:blipFill>
        <p:spPr>
          <a:xfrm>
            <a:off x="3638551" y="2043113"/>
            <a:ext cx="5327568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32710"/>
            <a:ext cx="8386762" cy="65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55" y="437420"/>
            <a:ext cx="8943289" cy="51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Evaluating the cluster solution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04031"/>
              </p:ext>
            </p:extLst>
          </p:nvPr>
        </p:nvGraphicFramePr>
        <p:xfrm>
          <a:off x="3598862" y="2052955"/>
          <a:ext cx="5070475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835150"/>
                <a:gridCol w="1609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Fusion</a:t>
                      </a:r>
                      <a:r>
                        <a:rPr lang="en-US" b="1" baseline="0" dirty="0" smtClean="0"/>
                        <a:t>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Cophenetic</a:t>
                      </a:r>
                      <a:r>
                        <a:rPr lang="en-US" b="1" dirty="0" smtClean="0"/>
                        <a:t> Correlation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Coef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Agglomerative Coefficient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7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Evaluating the cluster solution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60922"/>
              </p:ext>
            </p:extLst>
          </p:nvPr>
        </p:nvGraphicFramePr>
        <p:xfrm>
          <a:off x="3598862" y="2052955"/>
          <a:ext cx="5070475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835150"/>
                <a:gridCol w="1609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Fusion</a:t>
                      </a:r>
                      <a:r>
                        <a:rPr lang="en-US" b="1" baseline="0" dirty="0" smtClean="0"/>
                        <a:t>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Cophenetic</a:t>
                      </a:r>
                      <a:r>
                        <a:rPr lang="en-US" b="1" dirty="0" smtClean="0"/>
                        <a:t> Correlation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Coef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Agglomerative Coefficient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9945" y="35305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45816" y="453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9801" y="3623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90435" y="4155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19640825">
            <a:off x="3453366" y="3221520"/>
            <a:ext cx="1180609" cy="668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842543" y="3530542"/>
            <a:ext cx="318695" cy="1624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8" y="196773"/>
            <a:ext cx="11534783" cy="63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Polythetic</a:t>
            </a:r>
            <a:r>
              <a:rPr lang="en-US" dirty="0" smtClean="0"/>
              <a:t> Divisive Hierarchical Clustering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265" y="2274838"/>
            <a:ext cx="78121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DIANA – </a:t>
            </a:r>
            <a:r>
              <a:rPr lang="en-US" sz="2400" b="1" dirty="0" err="1" smtClean="0"/>
              <a:t>DI</a:t>
            </a:r>
            <a:r>
              <a:rPr lang="en-US" sz="2400" dirty="0" err="1" smtClean="0"/>
              <a:t>visive</a:t>
            </a:r>
            <a:r>
              <a:rPr lang="en-US" sz="2400" dirty="0" smtClean="0"/>
              <a:t> hierarchical </a:t>
            </a:r>
            <a:r>
              <a:rPr lang="en-US" sz="2400" b="1" dirty="0" err="1" smtClean="0"/>
              <a:t>ANA</a:t>
            </a:r>
            <a:r>
              <a:rPr lang="en-US" sz="2400" dirty="0" err="1" smtClean="0"/>
              <a:t>lysis</a:t>
            </a:r>
            <a:r>
              <a:rPr lang="en-US" sz="2400" dirty="0"/>
              <a:t> </a:t>
            </a:r>
            <a:r>
              <a:rPr lang="en-US" sz="2400" dirty="0" smtClean="0"/>
              <a:t>algorithm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can be used on any dissimilarity matrix.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MONA – </a:t>
            </a:r>
            <a:r>
              <a:rPr lang="en-US" sz="2400" b="1" dirty="0" err="1" smtClean="0"/>
              <a:t>MON</a:t>
            </a:r>
            <a:r>
              <a:rPr lang="en-US" sz="2400" dirty="0" err="1" smtClean="0"/>
              <a:t>othetic</a:t>
            </a:r>
            <a:r>
              <a:rPr lang="en-US" sz="2400" dirty="0" smtClean="0"/>
              <a:t> hierarchical </a:t>
            </a:r>
            <a:r>
              <a:rPr lang="en-US" sz="2400" b="1" dirty="0" smtClean="0"/>
              <a:t>A</a:t>
            </a:r>
            <a:r>
              <a:rPr lang="en-US" sz="2400" dirty="0" smtClean="0"/>
              <a:t>nalysis </a:t>
            </a:r>
            <a:r>
              <a:rPr lang="en-US" sz="2400" dirty="0"/>
              <a:t>algorithm </a:t>
            </a:r>
          </a:p>
          <a:p>
            <a:r>
              <a:rPr lang="en-US" sz="2400" dirty="0"/>
              <a:t>      </a:t>
            </a:r>
            <a:r>
              <a:rPr lang="en-US" sz="2400" dirty="0" smtClean="0"/>
              <a:t>designed for binary variables and focuses on one variable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per clustering step.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986" y="1865815"/>
            <a:ext cx="3170122" cy="31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Polythetic</a:t>
            </a:r>
            <a:r>
              <a:rPr lang="en-US" dirty="0" smtClean="0"/>
              <a:t> Divisive Hierarchical Clustering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399" y="2274838"/>
            <a:ext cx="78121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DIANA – </a:t>
            </a:r>
            <a:r>
              <a:rPr lang="en-US" sz="2400" b="1" dirty="0" err="1" smtClean="0"/>
              <a:t>DI</a:t>
            </a:r>
            <a:r>
              <a:rPr lang="en-US" sz="2400" dirty="0" err="1" smtClean="0"/>
              <a:t>visive</a:t>
            </a:r>
            <a:r>
              <a:rPr lang="en-US" sz="2400" dirty="0" smtClean="0"/>
              <a:t> hierarchical </a:t>
            </a:r>
            <a:r>
              <a:rPr lang="en-US" sz="2400" b="1" dirty="0" err="1" smtClean="0"/>
              <a:t>ANA</a:t>
            </a:r>
            <a:r>
              <a:rPr lang="en-US" sz="2400" dirty="0" err="1" smtClean="0"/>
              <a:t>lysis</a:t>
            </a:r>
            <a:r>
              <a:rPr lang="en-US" sz="2400" dirty="0"/>
              <a:t> </a:t>
            </a:r>
            <a:r>
              <a:rPr lang="en-US" sz="2400" dirty="0" smtClean="0"/>
              <a:t>algorithm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can be used on any dissimilarity matrix.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MONA –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MON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othetic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hierarchical 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nalysis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algorithm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designed for binary variables and focuses on one variable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    per clustering step.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263" y="1865815"/>
            <a:ext cx="3170122" cy="31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Polythetic</a:t>
            </a:r>
            <a:r>
              <a:rPr lang="en-US" dirty="0" smtClean="0"/>
              <a:t> Divisive Hierarchical Clustering</a:t>
            </a:r>
            <a:br>
              <a:rPr lang="en-US" dirty="0" smtClean="0"/>
            </a:br>
            <a:r>
              <a:rPr lang="en-US" i="1" dirty="0" smtClean="0"/>
              <a:t>DIANA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76409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 err="1"/>
              <a:t>diana</a:t>
            </a:r>
            <a:r>
              <a:rPr lang="en-US" sz="2400" i="1" dirty="0"/>
              <a:t> </a:t>
            </a:r>
            <a:r>
              <a:rPr lang="en-US" sz="2400" dirty="0"/>
              <a:t>algorithm constructs a</a:t>
            </a:r>
          </a:p>
          <a:p>
            <a:r>
              <a:rPr lang="en-US" sz="2400" dirty="0" smtClean="0"/>
              <a:t>     hierarchy </a:t>
            </a:r>
            <a:r>
              <a:rPr lang="en-US" sz="2400" dirty="0"/>
              <a:t>of </a:t>
            </a:r>
            <a:r>
              <a:rPr lang="en-US" sz="2400" dirty="0" err="1"/>
              <a:t>clusterings</a:t>
            </a:r>
            <a:r>
              <a:rPr lang="en-US" sz="2400" dirty="0"/>
              <a:t>, </a:t>
            </a:r>
            <a:r>
              <a:rPr lang="en-US" sz="2400" b="1" dirty="0"/>
              <a:t>starting with</a:t>
            </a:r>
          </a:p>
          <a:p>
            <a:r>
              <a:rPr lang="en-US" sz="2400" b="1" dirty="0" smtClean="0"/>
              <a:t>     one </a:t>
            </a:r>
            <a:r>
              <a:rPr lang="en-US" sz="2400" b="1" dirty="0"/>
              <a:t>large cluster</a:t>
            </a:r>
            <a:r>
              <a:rPr lang="en-US" sz="2400" dirty="0"/>
              <a:t> containing all </a:t>
            </a:r>
            <a:r>
              <a:rPr lang="en-US" sz="2400" i="1" dirty="0"/>
              <a:t>n</a:t>
            </a:r>
          </a:p>
          <a:p>
            <a:pPr marL="342900" indent="-342900"/>
            <a:r>
              <a:rPr lang="en-US" sz="2400" dirty="0" smtClean="0"/>
              <a:t>     samples an </a:t>
            </a:r>
            <a:r>
              <a:rPr lang="en-US" sz="2400" b="1" dirty="0" smtClean="0"/>
              <a:t>ends when </a:t>
            </a:r>
            <a:r>
              <a:rPr lang="en-US" sz="2400" b="1" dirty="0"/>
              <a:t>each cluster </a:t>
            </a:r>
            <a:r>
              <a:rPr lang="en-US" sz="2400" b="1" dirty="0" smtClean="0"/>
              <a:t>  contains </a:t>
            </a:r>
            <a:r>
              <a:rPr lang="en-US" sz="2400" b="1" dirty="0"/>
              <a:t>only </a:t>
            </a:r>
            <a:r>
              <a:rPr lang="en-US" sz="2400" b="1" dirty="0" smtClean="0"/>
              <a:t>a single sample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2400" dirty="0" smtClean="0"/>
              <a:t>At </a:t>
            </a:r>
            <a:r>
              <a:rPr lang="en-US" sz="2400" dirty="0"/>
              <a:t>each stage, </a:t>
            </a:r>
            <a:r>
              <a:rPr lang="en-US" sz="2400" b="1" dirty="0"/>
              <a:t>the cluster with the</a:t>
            </a:r>
          </a:p>
          <a:p>
            <a:r>
              <a:rPr lang="en-US" sz="2400" b="1" dirty="0" smtClean="0"/>
              <a:t>    largest </a:t>
            </a:r>
            <a:r>
              <a:rPr lang="en-US" sz="2400" b="1" dirty="0"/>
              <a:t>diameter is selected</a:t>
            </a:r>
            <a:r>
              <a:rPr lang="en-US" sz="2400" dirty="0"/>
              <a:t>. (The</a:t>
            </a:r>
          </a:p>
          <a:p>
            <a:r>
              <a:rPr lang="en-US" sz="2400" dirty="0" smtClean="0"/>
              <a:t>    diameter </a:t>
            </a:r>
            <a:r>
              <a:rPr lang="en-US" sz="2400" dirty="0"/>
              <a:t>of a cluster is the largest</a:t>
            </a:r>
          </a:p>
          <a:p>
            <a:r>
              <a:rPr lang="en-US" sz="2400" dirty="0" smtClean="0"/>
              <a:t>    dissimilarity </a:t>
            </a:r>
            <a:r>
              <a:rPr lang="en-US" sz="2400" dirty="0"/>
              <a:t>between any two of its</a:t>
            </a:r>
          </a:p>
          <a:p>
            <a:r>
              <a:rPr lang="en-US" sz="2400" dirty="0" smtClean="0"/>
              <a:t>    samples.)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5" y="1788799"/>
            <a:ext cx="3170122" cy="31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Polythetic</a:t>
            </a:r>
            <a:r>
              <a:rPr lang="en-US" dirty="0" smtClean="0"/>
              <a:t> Divisive Hierarchical Clustering</a:t>
            </a:r>
            <a:br>
              <a:rPr lang="en-US" dirty="0" smtClean="0"/>
            </a:br>
            <a:r>
              <a:rPr lang="en-US" i="1" dirty="0" smtClean="0"/>
              <a:t>DIANA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19075" y="244449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 err="1"/>
              <a:t>diana</a:t>
            </a:r>
            <a:r>
              <a:rPr lang="en-US" sz="2400" i="1" dirty="0"/>
              <a:t> </a:t>
            </a:r>
            <a:r>
              <a:rPr lang="en-US" sz="2400" dirty="0" smtClean="0"/>
              <a:t>algorithm first selects the most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dissimilar sample (i.e., largest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average dissimilarity to other samples).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This sample initiates the “splinter group”.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914287"/>
            <a:ext cx="5101222" cy="2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Division </a:t>
            </a:r>
            <a:r>
              <a:rPr lang="en-US" dirty="0"/>
              <a:t>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160" y="36739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89275" y="41096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848028" y="4378542"/>
            <a:ext cx="396826" cy="44376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1361" y="3011347"/>
            <a:ext cx="4811089" cy="186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Polythetic</a:t>
            </a:r>
            <a:r>
              <a:rPr lang="en-US" dirty="0" smtClean="0"/>
              <a:t> Divisive Hierarchical Clustering</a:t>
            </a:r>
            <a:br>
              <a:rPr lang="en-US" dirty="0" smtClean="0"/>
            </a:br>
            <a:r>
              <a:rPr lang="en-US" i="1" dirty="0" smtClean="0"/>
              <a:t>DIANA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75635" y="267675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 err="1"/>
              <a:t>diana</a:t>
            </a:r>
            <a:r>
              <a:rPr lang="en-US" sz="2400" i="1" dirty="0"/>
              <a:t> </a:t>
            </a:r>
            <a:r>
              <a:rPr lang="en-US" sz="2400" dirty="0" smtClean="0"/>
              <a:t>algorithm then reassigns samples that are closer to the “splinter group”  than to the “old group”.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181196" y="2109559"/>
            <a:ext cx="4038514" cy="2562681"/>
            <a:chOff x="7558268" y="1643604"/>
            <a:chExt cx="4038514" cy="25626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9557" y="1643604"/>
              <a:ext cx="3817225" cy="256268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558268" y="2696901"/>
              <a:ext cx="625033" cy="732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8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Division </a:t>
            </a:r>
            <a:r>
              <a:rPr lang="en-US" dirty="0"/>
              <a:t>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160" y="36739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89275" y="41096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6729984" y="3161210"/>
            <a:ext cx="1584960" cy="17155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1362" y="3011347"/>
            <a:ext cx="1841504" cy="186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Polythetic</a:t>
            </a:r>
            <a:r>
              <a:rPr lang="en-US" dirty="0" smtClean="0"/>
              <a:t> Divisive Hierarchical Clustering</a:t>
            </a:r>
            <a:br>
              <a:rPr lang="en-US" dirty="0" smtClean="0"/>
            </a:br>
            <a:r>
              <a:rPr lang="en-US" i="1" dirty="0" smtClean="0"/>
              <a:t>DIANA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19075" y="148554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Distance between clusters is the </a:t>
            </a:r>
            <a:r>
              <a:rPr lang="en-US" sz="2400" b="1" dirty="0" smtClean="0"/>
              <a:t>maximum</a:t>
            </a:r>
          </a:p>
          <a:p>
            <a:pPr marL="404813" indent="-404813"/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dirty="0" smtClean="0"/>
              <a:t>distance between two samples in the two      </a:t>
            </a:r>
            <a:r>
              <a:rPr lang="en-US" sz="2400" b="1" dirty="0" smtClean="0"/>
              <a:t>clusters.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2169636"/>
            <a:ext cx="5273239" cy="21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Division </a:t>
            </a:r>
            <a:r>
              <a:rPr lang="en-US" dirty="0"/>
              <a:t>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13316" y="3253543"/>
            <a:ext cx="1655180" cy="173514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1362" y="3011347"/>
            <a:ext cx="1841504" cy="186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1" idx="3"/>
          </p:cNvCxnSpPr>
          <p:nvPr/>
        </p:nvCxnSpPr>
        <p:spPr>
          <a:xfrm flipV="1">
            <a:off x="4039260" y="3670322"/>
            <a:ext cx="3929366" cy="23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7533" y="369445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15.9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99102" y="3670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589275" y="41096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813346" y="3486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825632" y="38042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7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56191" y="1504950"/>
            <a:ext cx="384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The general </a:t>
            </a:r>
            <a:r>
              <a:rPr lang="en-US" sz="2400" b="1" dirty="0" smtClean="0"/>
              <a:t>fusion</a:t>
            </a:r>
            <a:r>
              <a:rPr lang="en-US" sz="2400" dirty="0" smtClean="0"/>
              <a:t> process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627"/>
          <a:stretch/>
        </p:blipFill>
        <p:spPr>
          <a:xfrm>
            <a:off x="3751867" y="2365759"/>
            <a:ext cx="5348738" cy="43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  <a:br>
              <a:rPr lang="en-US" dirty="0"/>
            </a:br>
            <a:r>
              <a:rPr lang="en-US" i="1" dirty="0"/>
              <a:t>DIANA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5408"/>
          <a:stretch/>
        </p:blipFill>
        <p:spPr>
          <a:xfrm>
            <a:off x="1873762" y="2473113"/>
            <a:ext cx="8444476" cy="25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Division </a:t>
            </a:r>
            <a:r>
              <a:rPr lang="en-US" dirty="0"/>
              <a:t>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13316" y="3253543"/>
            <a:ext cx="1655180" cy="173514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696" y="3098250"/>
            <a:ext cx="1191579" cy="8487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19733" y="4109673"/>
            <a:ext cx="467575" cy="4616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20163" y="3804264"/>
            <a:ext cx="769112" cy="408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3274" y="4035096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6241" y="34563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89275" y="41096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813346" y="3486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825632" y="38042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4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  <a:br>
              <a:rPr lang="en-US" dirty="0"/>
            </a:br>
            <a:r>
              <a:rPr lang="en-US" i="1" dirty="0"/>
              <a:t>DIANA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0801"/>
          <a:stretch/>
        </p:blipFill>
        <p:spPr>
          <a:xfrm>
            <a:off x="1873762" y="2228488"/>
            <a:ext cx="8444476" cy="23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Division </a:t>
            </a:r>
            <a:r>
              <a:rPr lang="en-US" dirty="0"/>
              <a:t>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6252" y="3450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89275" y="41096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06606" y="33514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89698" y="34166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796895" y="4365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6713316" y="3253543"/>
            <a:ext cx="1226917" cy="6934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696" y="3098250"/>
            <a:ext cx="1191579" cy="8487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19733" y="4109673"/>
            <a:ext cx="467575" cy="4616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6445" y="4421801"/>
            <a:ext cx="467575" cy="46166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11349" y="3718719"/>
            <a:ext cx="730413" cy="78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5046" y="3953499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18" y="1961561"/>
            <a:ext cx="8054297" cy="40348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980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Polythetic</a:t>
            </a:r>
            <a:r>
              <a:rPr lang="en-US" dirty="0" smtClean="0"/>
              <a:t> Divisive Hierarchical Clustering</a:t>
            </a:r>
            <a:br>
              <a:rPr lang="en-US" dirty="0" smtClean="0"/>
            </a:br>
            <a:r>
              <a:rPr lang="en-US" i="1" dirty="0" smtClean="0"/>
              <a:t>DIANA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  <a:br>
              <a:rPr lang="en-US" dirty="0"/>
            </a:br>
            <a:r>
              <a:rPr lang="en-US" i="1" dirty="0"/>
              <a:t>DIANA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469" y="1690688"/>
            <a:ext cx="3170122" cy="31263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226366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Divisions</a:t>
            </a:r>
            <a:r>
              <a:rPr lang="en-US" sz="2400" dirty="0"/>
              <a:t> are based </a:t>
            </a:r>
            <a:r>
              <a:rPr lang="en-US" sz="2400" dirty="0" smtClean="0"/>
              <a:t>on </a:t>
            </a:r>
            <a:r>
              <a:rPr lang="en-US" sz="2400" b="1" i="1" dirty="0" smtClean="0"/>
              <a:t>average </a:t>
            </a:r>
            <a:r>
              <a:rPr lang="en-US" sz="2400" b="1" dirty="0"/>
              <a:t>distances </a:t>
            </a:r>
            <a:r>
              <a:rPr lang="en-US" sz="2400" dirty="0"/>
              <a:t>(</a:t>
            </a:r>
            <a:r>
              <a:rPr lang="en-US" sz="2400" dirty="0" smtClean="0"/>
              <a:t>similar to </a:t>
            </a:r>
            <a:r>
              <a:rPr lang="en-US" sz="2400" dirty="0"/>
              <a:t>‘average-linkage’), </a:t>
            </a:r>
            <a:r>
              <a:rPr lang="en-US" sz="2400" dirty="0" smtClean="0"/>
              <a:t>but </a:t>
            </a:r>
            <a:r>
              <a:rPr lang="en-US" sz="2400" b="1" dirty="0" err="1" smtClean="0"/>
              <a:t>cophenetic</a:t>
            </a:r>
            <a:r>
              <a:rPr lang="en-US" sz="2400" b="1" dirty="0" smtClean="0"/>
              <a:t> </a:t>
            </a:r>
            <a:r>
              <a:rPr lang="en-US" sz="2400" b="1" dirty="0"/>
              <a:t>distance</a:t>
            </a:r>
            <a:r>
              <a:rPr lang="en-US" sz="2400" dirty="0"/>
              <a:t> </a:t>
            </a:r>
            <a:r>
              <a:rPr lang="en-US" sz="2400" dirty="0" smtClean="0"/>
              <a:t>is based </a:t>
            </a:r>
            <a:r>
              <a:rPr lang="en-US" sz="2400" dirty="0"/>
              <a:t>on </a:t>
            </a:r>
            <a:r>
              <a:rPr lang="en-US" sz="2400" b="1" dirty="0" smtClean="0"/>
              <a:t>maximum </a:t>
            </a:r>
            <a:r>
              <a:rPr lang="en-US" sz="2400" dirty="0" smtClean="0"/>
              <a:t>distances between samples </a:t>
            </a:r>
            <a:r>
              <a:rPr lang="en-US" sz="2400" dirty="0"/>
              <a:t>in the </a:t>
            </a:r>
            <a:r>
              <a:rPr lang="en-US" sz="2400" dirty="0" smtClean="0"/>
              <a:t>two </a:t>
            </a:r>
            <a:r>
              <a:rPr lang="en-US" sz="2400" dirty="0" err="1" smtClean="0"/>
              <a:t>subclusters</a:t>
            </a:r>
            <a:r>
              <a:rPr lang="en-US" sz="2400" dirty="0" smtClean="0"/>
              <a:t> </a:t>
            </a:r>
            <a:r>
              <a:rPr lang="en-US" sz="2400" dirty="0"/>
              <a:t>(similar </a:t>
            </a:r>
            <a:r>
              <a:rPr lang="en-US" sz="2400" dirty="0" smtClean="0"/>
              <a:t>to ‘complete </a:t>
            </a:r>
            <a:r>
              <a:rPr lang="en-US" sz="2400" dirty="0"/>
              <a:t>linkage’).</a:t>
            </a:r>
          </a:p>
        </p:txBody>
      </p:sp>
    </p:spTree>
    <p:extLst>
      <p:ext uri="{BB962C8B-B14F-4D97-AF65-F5344CB8AC3E}">
        <p14:creationId xmlns:p14="http://schemas.microsoft.com/office/powerpoint/2010/main" val="37875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Caribbean Birds - </a:t>
            </a:r>
            <a:r>
              <a:rPr lang="en-US" i="1" dirty="0" smtClean="0"/>
              <a:t>DIANA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029" b="13704"/>
          <a:stretch/>
        </p:blipFill>
        <p:spPr>
          <a:xfrm>
            <a:off x="3210974" y="2002420"/>
            <a:ext cx="5846252" cy="44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Evaluating the cluster solution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84192"/>
              </p:ext>
            </p:extLst>
          </p:nvPr>
        </p:nvGraphicFramePr>
        <p:xfrm>
          <a:off x="3598862" y="1775162"/>
          <a:ext cx="507047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835150"/>
                <a:gridCol w="1609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Division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Cophenetic</a:t>
                      </a:r>
                      <a:r>
                        <a:rPr lang="en-US" b="1" dirty="0" smtClean="0"/>
                        <a:t> Correlation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Coef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Divisive Coefficient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DIANA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029" b="13704"/>
          <a:stretch/>
        </p:blipFill>
        <p:spPr>
          <a:xfrm>
            <a:off x="3979597" y="2896689"/>
            <a:ext cx="4288456" cy="3260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7" y="3429000"/>
            <a:ext cx="2133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73" y="3533094"/>
            <a:ext cx="2090057" cy="1306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5499" y="6396335"/>
            <a:ext cx="3357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*Bootstrapping available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5783" r="50817" b="7285"/>
          <a:stretch/>
        </p:blipFill>
        <p:spPr>
          <a:xfrm>
            <a:off x="368953" y="1365812"/>
            <a:ext cx="5765147" cy="3402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029" b="13704"/>
          <a:stretch/>
        </p:blipFill>
        <p:spPr>
          <a:xfrm>
            <a:off x="6748039" y="1488728"/>
            <a:ext cx="4999468" cy="38009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2925" y="-2254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PAHC vs. PDHC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44487"/>
              </p:ext>
            </p:extLst>
          </p:nvPr>
        </p:nvGraphicFramePr>
        <p:xfrm>
          <a:off x="6868610" y="5448501"/>
          <a:ext cx="507047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835150"/>
                <a:gridCol w="1609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Division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Cophenetic</a:t>
                      </a:r>
                      <a:r>
                        <a:rPr lang="en-US" b="1" dirty="0" smtClean="0"/>
                        <a:t> Correlation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Coef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Divisive Coefficient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DIANA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9799"/>
              </p:ext>
            </p:extLst>
          </p:nvPr>
        </p:nvGraphicFramePr>
        <p:xfrm>
          <a:off x="840124" y="5473579"/>
          <a:ext cx="507047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835150"/>
                <a:gridCol w="1609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Fusion</a:t>
                      </a:r>
                    </a:p>
                    <a:p>
                      <a:pPr algn="ctr"/>
                      <a:r>
                        <a:rPr lang="en-US" b="1" baseline="0" dirty="0" smtClean="0"/>
                        <a:t>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Cophenetic</a:t>
                      </a:r>
                      <a:r>
                        <a:rPr lang="en-US" b="1" dirty="0" smtClean="0"/>
                        <a:t> Correlation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Coef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Divisive Coefficient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7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5783" r="50817" b="7285"/>
          <a:stretch/>
        </p:blipFill>
        <p:spPr>
          <a:xfrm>
            <a:off x="368953" y="1365812"/>
            <a:ext cx="5765147" cy="3402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029" b="13704"/>
          <a:stretch/>
        </p:blipFill>
        <p:spPr>
          <a:xfrm>
            <a:off x="6748039" y="1488728"/>
            <a:ext cx="4999468" cy="38009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2925" y="-2254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PAHC vs. PDHC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68610" y="5448501"/>
          <a:ext cx="507047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835150"/>
                <a:gridCol w="1609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Division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Cophenetic</a:t>
                      </a:r>
                      <a:r>
                        <a:rPr lang="en-US" b="1" dirty="0" smtClean="0"/>
                        <a:t> Correlation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Coef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Divisive Coefficient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DIANA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O.61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40124" y="5473579"/>
          <a:ext cx="507047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835150"/>
                <a:gridCol w="1609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Fusion</a:t>
                      </a:r>
                    </a:p>
                    <a:p>
                      <a:pPr algn="ctr"/>
                      <a:r>
                        <a:rPr lang="en-US" b="1" baseline="0" dirty="0" smtClean="0"/>
                        <a:t>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Cophenetic</a:t>
                      </a:r>
                      <a:r>
                        <a:rPr lang="en-US" b="1" dirty="0" smtClean="0"/>
                        <a:t> Correlation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Coef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Divisive Coefficient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50734" y="2523281"/>
            <a:ext cx="659757" cy="1990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38932" y="3067290"/>
            <a:ext cx="576805" cy="1990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715" y="33920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0225" y="48299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 rot="19640825">
            <a:off x="3666503" y="3159088"/>
            <a:ext cx="949184" cy="668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640825">
            <a:off x="6747640" y="3319963"/>
            <a:ext cx="1291843" cy="591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162097" y="3507525"/>
            <a:ext cx="456891" cy="28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-2254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PAHC vs. PDHC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50" y="3765188"/>
            <a:ext cx="8729300" cy="2752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11993" y="944985"/>
            <a:ext cx="41746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PAHC</a:t>
            </a:r>
            <a:r>
              <a:rPr lang="en-US" sz="2400" dirty="0"/>
              <a:t> techniques begin</a:t>
            </a:r>
          </a:p>
          <a:p>
            <a:r>
              <a:rPr lang="en-US" sz="2400" dirty="0"/>
              <a:t>by examining </a:t>
            </a:r>
            <a:r>
              <a:rPr lang="en-US" sz="2400" b="1" dirty="0"/>
              <a:t>small</a:t>
            </a:r>
          </a:p>
          <a:p>
            <a:r>
              <a:rPr lang="en-US" sz="2400" b="1" dirty="0"/>
              <a:t>distances between similar</a:t>
            </a:r>
          </a:p>
          <a:p>
            <a:r>
              <a:rPr lang="en-US" sz="2400" b="1" dirty="0"/>
              <a:t>samples,</a:t>
            </a:r>
            <a:r>
              <a:rPr lang="en-US" sz="2400" dirty="0"/>
              <a:t> yet these small</a:t>
            </a:r>
          </a:p>
          <a:p>
            <a:r>
              <a:rPr lang="en-US" sz="2400" dirty="0"/>
              <a:t>distances are likely to be a</a:t>
            </a:r>
          </a:p>
          <a:p>
            <a:r>
              <a:rPr lang="en-US" sz="2400" dirty="0"/>
              <a:t>reflection of noise than</a:t>
            </a:r>
          </a:p>
          <a:p>
            <a:r>
              <a:rPr lang="en-US" sz="2400" dirty="0"/>
              <a:t>anything </a:t>
            </a:r>
            <a:r>
              <a:rPr lang="en-US" sz="2400" dirty="0" smtClean="0"/>
              <a:t>else.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160388" y="946217"/>
            <a:ext cx="48772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PDHC</a:t>
            </a:r>
            <a:r>
              <a:rPr lang="en-US" sz="2400" dirty="0" smtClean="0"/>
              <a:t> </a:t>
            </a:r>
            <a:r>
              <a:rPr lang="en-US" sz="2400" dirty="0"/>
              <a:t>techniques begin by</a:t>
            </a:r>
          </a:p>
          <a:p>
            <a:r>
              <a:rPr lang="en-US" sz="2400" b="1" dirty="0"/>
              <a:t>examining overall, major</a:t>
            </a:r>
          </a:p>
          <a:p>
            <a:r>
              <a:rPr lang="en-US" sz="2400" b="1" dirty="0"/>
              <a:t>gradients in the data</a:t>
            </a:r>
            <a:r>
              <a:rPr lang="en-US" sz="2400" dirty="0"/>
              <a:t>; all the</a:t>
            </a:r>
          </a:p>
          <a:p>
            <a:r>
              <a:rPr lang="en-US" sz="2400" dirty="0"/>
              <a:t>available information is</a:t>
            </a:r>
          </a:p>
          <a:p>
            <a:r>
              <a:rPr lang="en-US" sz="2400" dirty="0"/>
              <a:t>used to make the critical</a:t>
            </a:r>
          </a:p>
          <a:p>
            <a:r>
              <a:rPr lang="en-US" sz="2400" dirty="0"/>
              <a:t>topmost divisions.</a:t>
            </a:r>
          </a:p>
        </p:txBody>
      </p:sp>
    </p:spTree>
    <p:extLst>
      <p:ext uri="{BB962C8B-B14F-4D97-AF65-F5344CB8AC3E}">
        <p14:creationId xmlns:p14="http://schemas.microsoft.com/office/powerpoint/2010/main" val="41661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-2254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PAHC vs. PDHC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50" y="3765188"/>
            <a:ext cx="8729300" cy="2752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11993" y="944985"/>
            <a:ext cx="41746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PAHC</a:t>
            </a:r>
            <a:r>
              <a:rPr lang="en-US" sz="2400" dirty="0"/>
              <a:t> techniques begin</a:t>
            </a:r>
          </a:p>
          <a:p>
            <a:r>
              <a:rPr lang="en-US" sz="2400" dirty="0"/>
              <a:t>by examining </a:t>
            </a:r>
            <a:r>
              <a:rPr lang="en-US" sz="2400" b="1" dirty="0"/>
              <a:t>small</a:t>
            </a:r>
          </a:p>
          <a:p>
            <a:r>
              <a:rPr lang="en-US" sz="2400" b="1" dirty="0"/>
              <a:t>distances between similar</a:t>
            </a:r>
          </a:p>
          <a:p>
            <a:r>
              <a:rPr lang="en-US" sz="2400" b="1" dirty="0"/>
              <a:t>samples,</a:t>
            </a:r>
            <a:r>
              <a:rPr lang="en-US" sz="2400" dirty="0"/>
              <a:t> yet these small</a:t>
            </a:r>
          </a:p>
          <a:p>
            <a:r>
              <a:rPr lang="en-US" sz="2400" dirty="0"/>
              <a:t>distances are likely to be a</a:t>
            </a:r>
          </a:p>
          <a:p>
            <a:r>
              <a:rPr lang="en-US" sz="2400" dirty="0"/>
              <a:t>reflection of noise than</a:t>
            </a:r>
          </a:p>
          <a:p>
            <a:r>
              <a:rPr lang="en-US" sz="2400" dirty="0"/>
              <a:t>anything </a:t>
            </a:r>
            <a:r>
              <a:rPr lang="en-US" sz="2400" dirty="0" smtClean="0"/>
              <a:t>else.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160388" y="946217"/>
            <a:ext cx="48772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PDHC</a:t>
            </a:r>
            <a:r>
              <a:rPr lang="en-US" sz="2400" dirty="0" smtClean="0"/>
              <a:t> </a:t>
            </a:r>
            <a:r>
              <a:rPr lang="en-US" sz="2400" dirty="0"/>
              <a:t>techniques begin by</a:t>
            </a:r>
          </a:p>
          <a:p>
            <a:r>
              <a:rPr lang="en-US" sz="2400" b="1" dirty="0"/>
              <a:t>examining overall, major</a:t>
            </a:r>
          </a:p>
          <a:p>
            <a:r>
              <a:rPr lang="en-US" sz="2400" b="1" dirty="0"/>
              <a:t>gradients in the data</a:t>
            </a:r>
            <a:r>
              <a:rPr lang="en-US" sz="2400" dirty="0"/>
              <a:t>; all the</a:t>
            </a:r>
          </a:p>
          <a:p>
            <a:r>
              <a:rPr lang="en-US" sz="2400" dirty="0"/>
              <a:t>available information is</a:t>
            </a:r>
          </a:p>
          <a:p>
            <a:r>
              <a:rPr lang="en-US" sz="2400" dirty="0"/>
              <a:t>used to make the critical</a:t>
            </a:r>
          </a:p>
          <a:p>
            <a:r>
              <a:rPr lang="en-US" sz="2400" dirty="0"/>
              <a:t>topmost divisions.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2602" y="330674"/>
            <a:ext cx="26388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rgbClr val="FF0000"/>
                </a:solidFill>
              </a:rPr>
              <a:t>MORE POPULAR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 to Cluster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5272" y="1921397"/>
            <a:ext cx="1033340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clustering procedures are </a:t>
            </a:r>
            <a:r>
              <a:rPr lang="en-US" sz="2400" b="1" dirty="0" smtClean="0"/>
              <a:t>biased towards finding clusters in general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and clusters of certain shapes</a:t>
            </a:r>
            <a:r>
              <a:rPr lang="en-US" sz="2400" dirty="0" smtClean="0"/>
              <a:t>. </a:t>
            </a:r>
            <a:r>
              <a:rPr lang="en-US" sz="2400" b="1" dirty="0" smtClean="0"/>
              <a:t>Compare different methods </a:t>
            </a:r>
            <a:r>
              <a:rPr lang="en-US" sz="2400" dirty="0" smtClean="0"/>
              <a:t>and procedures, </a:t>
            </a:r>
          </a:p>
          <a:p>
            <a:r>
              <a:rPr lang="en-US" sz="2400" dirty="0" smtClean="0"/>
              <a:t>     disagreement probably means not well defined clusters.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Are clusters real </a:t>
            </a:r>
            <a:r>
              <a:rPr lang="en-US" sz="2400" dirty="0" smtClean="0"/>
              <a:t>and do they reflect the original data structure? Methods exist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testing, but ultimately up to qualitative judgment, subjective evaluation, </a:t>
            </a:r>
          </a:p>
          <a:p>
            <a:r>
              <a:rPr lang="en-US" sz="2400" dirty="0" smtClean="0"/>
              <a:t>     and interpretability.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Because cluster analyses involve so many choices, compare methods and </a:t>
            </a:r>
          </a:p>
          <a:p>
            <a:r>
              <a:rPr lang="en-US" sz="2400" dirty="0" smtClean="0"/>
              <a:t>     procedures. </a:t>
            </a:r>
            <a:r>
              <a:rPr lang="en-US" sz="2400" b="1" dirty="0" smtClean="0"/>
              <a:t>“more of an art than a science”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Big Picture Utility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9413" y="1351508"/>
            <a:ext cx="1128937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N</a:t>
            </a:r>
            <a:r>
              <a:rPr lang="en-US" sz="2400" b="1" dirty="0" smtClean="0"/>
              <a:t>on-hierarchical </a:t>
            </a:r>
            <a:r>
              <a:rPr lang="en-US" sz="2400" dirty="0" smtClean="0"/>
              <a:t>should be used with </a:t>
            </a:r>
            <a:r>
              <a:rPr lang="en-US" sz="2400" b="1" dirty="0" smtClean="0"/>
              <a:t>&gt; 50 samples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Non-hierarchical groups can then be an input to hierarchical cluster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b="1" dirty="0" smtClean="0"/>
              <a:t>hierarchical clustering </a:t>
            </a:r>
            <a:r>
              <a:rPr lang="en-US" sz="2400" dirty="0" smtClean="0"/>
              <a:t>when </a:t>
            </a:r>
            <a:r>
              <a:rPr lang="en-US" sz="2400" b="1" dirty="0" smtClean="0"/>
              <a:t>relationships</a:t>
            </a:r>
            <a:r>
              <a:rPr lang="en-US" sz="2400" dirty="0" smtClean="0"/>
              <a:t> between and among groups are desired.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Groups</a:t>
            </a:r>
            <a:r>
              <a:rPr lang="en-US" sz="2400" dirty="0" smtClean="0"/>
              <a:t> identified with </a:t>
            </a:r>
            <a:r>
              <a:rPr lang="en-US" sz="2400" b="1" dirty="0" smtClean="0"/>
              <a:t>cluster analysis </a:t>
            </a:r>
            <a:r>
              <a:rPr lang="en-US" sz="2400" dirty="0" smtClean="0"/>
              <a:t>and can be projected in to </a:t>
            </a:r>
            <a:r>
              <a:rPr lang="en-US" sz="2400" b="1" dirty="0" smtClean="0"/>
              <a:t>ordination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space</a:t>
            </a:r>
            <a:r>
              <a:rPr lang="en-US" sz="2400" dirty="0" smtClean="0"/>
              <a:t> (PCA, </a:t>
            </a:r>
            <a:r>
              <a:rPr lang="en-US" sz="2400" dirty="0" err="1" smtClean="0"/>
              <a:t>PCoA</a:t>
            </a:r>
            <a:r>
              <a:rPr lang="en-US" sz="2400" dirty="0" smtClean="0"/>
              <a:t>, NMDS).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Finally, next week we will learn techniques for </a:t>
            </a:r>
            <a:r>
              <a:rPr lang="en-US" sz="2400" b="1" dirty="0" smtClean="0"/>
              <a:t>testing if groups are significantly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different from each other!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61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27" y="2034893"/>
            <a:ext cx="11271745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715" y="33920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0225" y="4853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 rot="19640825">
            <a:off x="3666503" y="3159088"/>
            <a:ext cx="949184" cy="668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640825">
            <a:off x="7031517" y="3236809"/>
            <a:ext cx="1291843" cy="16437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9268</TotalTime>
  <Words>2586</Words>
  <Application>Microsoft Office PowerPoint</Application>
  <PresentationFormat>Widescreen</PresentationFormat>
  <Paragraphs>787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Andalus</vt:lpstr>
      <vt:lpstr>Arial</vt:lpstr>
      <vt:lpstr>Calibri</vt:lpstr>
      <vt:lpstr>Calibri Light</vt:lpstr>
      <vt:lpstr>Times New Roman</vt:lpstr>
      <vt:lpstr>Office Theme</vt:lpstr>
      <vt:lpstr>Cluster Analysis II</vt:lpstr>
      <vt:lpstr>Polythetic Agglomerative Hierarchical Clustering (PAHC)</vt:lpstr>
      <vt:lpstr>Polythetic Agglomerative Hierarchical Clustering (PAHC)</vt:lpstr>
      <vt:lpstr>Polythetic Agglomerative Hierarchical Clustering (PAHC)</vt:lpstr>
      <vt:lpstr>Fusion Process</vt:lpstr>
      <vt:lpstr>Polythetic Agglomerative Hierarchical Clustering (PAHC)</vt:lpstr>
      <vt:lpstr>Fusion Process</vt:lpstr>
      <vt:lpstr>Polythetic Agglomerative Hierarchical Clustering (PAHC)</vt:lpstr>
      <vt:lpstr>Fusion Process</vt:lpstr>
      <vt:lpstr>Polythetic Agglomerative Hierarchical Clustering (PAHC)</vt:lpstr>
      <vt:lpstr>Fusion Process</vt:lpstr>
      <vt:lpstr>Polythetic Agglomerative Hierarchical Clustering (PAHC)</vt:lpstr>
      <vt:lpstr>Fusion Process</vt:lpstr>
      <vt:lpstr>Agglomeration Table</vt:lpstr>
      <vt:lpstr>Dendrogram</vt:lpstr>
      <vt:lpstr>How to calculate distance between clusters?</vt:lpstr>
      <vt:lpstr>Fusion Properties</vt:lpstr>
      <vt:lpstr>Fusion Properties</vt:lpstr>
      <vt:lpstr>Fusion Strategies Single-Linkage (nearest neighbor)</vt:lpstr>
      <vt:lpstr>Fusion Strategies Complete-Linkage (furthest neighbor)</vt:lpstr>
      <vt:lpstr>Fusion Strategies Centroid-Linkage (Unweighted Pair-Group Centroid)</vt:lpstr>
      <vt:lpstr>Fusion Strategies Centroid-Linkage (Unweighted Pair-Group Centroid)</vt:lpstr>
      <vt:lpstr>Fusion Strategies Median-Linkage (Weighted Pair-Group Centroid)</vt:lpstr>
      <vt:lpstr>Fusion Strategies Median-Linkage (Weighted Pair-Group Centroid)</vt:lpstr>
      <vt:lpstr>Fusion Strategies Average-Linkage (UPGMA)</vt:lpstr>
      <vt:lpstr>Fusion Strategies Ward’s Minimum-Variance-Linkage</vt:lpstr>
      <vt:lpstr>Fusion Strategies Ward’s Minimum-Variance-Linkage</vt:lpstr>
      <vt:lpstr>Fusion Strategies Ward’s Minimum-Variance-Linkage</vt:lpstr>
      <vt:lpstr>Fusion Strategies Ward’s Minimum-Variance-Linkage</vt:lpstr>
      <vt:lpstr>Evaluating the Cluster Solution</vt:lpstr>
      <vt:lpstr>PowerPoint Presentation</vt:lpstr>
      <vt:lpstr>Evaluating the Cluster Solution Cophenetic Correlation Coefficient</vt:lpstr>
      <vt:lpstr>Evaluating the Cluster Solution Cophenetic Correlation Coefficient</vt:lpstr>
      <vt:lpstr>Evaluating the Cluster Solution Agglomerative Coefficient (AC)</vt:lpstr>
      <vt:lpstr>Evaluating the Cluster Solution Agglomerative Coefficient (AC)</vt:lpstr>
      <vt:lpstr>PAHC example Shell morphology of Littoraria angulifera </vt:lpstr>
      <vt:lpstr>Single-Linkage</vt:lpstr>
      <vt:lpstr>Complete-Linkage</vt:lpstr>
      <vt:lpstr>Centroid-Linkage</vt:lpstr>
      <vt:lpstr>Median-Linkage</vt:lpstr>
      <vt:lpstr>Average-Linkage (UPGMA)</vt:lpstr>
      <vt:lpstr>Wards Minimum Variance</vt:lpstr>
      <vt:lpstr>PowerPoint Presentation</vt:lpstr>
      <vt:lpstr>Evaluating the cluster solution?</vt:lpstr>
      <vt:lpstr>Better Example: Birds of the Caribbean</vt:lpstr>
      <vt:lpstr>PowerPoint Presentation</vt:lpstr>
      <vt:lpstr>PowerPoint Presentation</vt:lpstr>
      <vt:lpstr>Evaluating the cluster solution</vt:lpstr>
      <vt:lpstr>Evaluating the cluster solution</vt:lpstr>
      <vt:lpstr>PowerPoint Presentation</vt:lpstr>
      <vt:lpstr>Polythetic Divisive Hierarchical Clustering</vt:lpstr>
      <vt:lpstr>Polythetic Divisive Hierarchical Clustering</vt:lpstr>
      <vt:lpstr>Polythetic Divisive Hierarchical Clustering DIANA</vt:lpstr>
      <vt:lpstr>Polythetic Divisive Hierarchical Clustering DIANA</vt:lpstr>
      <vt:lpstr>Division Process</vt:lpstr>
      <vt:lpstr>Polythetic Divisive Hierarchical Clustering DIANA</vt:lpstr>
      <vt:lpstr>Division Process</vt:lpstr>
      <vt:lpstr>Polythetic Divisive Hierarchical Clustering DIANA</vt:lpstr>
      <vt:lpstr>Division Process</vt:lpstr>
      <vt:lpstr>Polythetic Divisive Hierarchical Clustering DIANA</vt:lpstr>
      <vt:lpstr>Division Process</vt:lpstr>
      <vt:lpstr>Polythetic Divisive Hierarchical Clustering DIANA</vt:lpstr>
      <vt:lpstr>Division Process</vt:lpstr>
      <vt:lpstr>PowerPoint Presentation</vt:lpstr>
      <vt:lpstr>Polythetic Divisive Hierarchical Clustering DIANA </vt:lpstr>
      <vt:lpstr>Caribbean Birds - DIANA</vt:lpstr>
      <vt:lpstr>Evaluating the cluster solution</vt:lpstr>
      <vt:lpstr>PAHC vs. PDHC</vt:lpstr>
      <vt:lpstr>PAHC vs. PDHC</vt:lpstr>
      <vt:lpstr>PAHC vs. PDHC</vt:lpstr>
      <vt:lpstr>PAHC vs. PDHC</vt:lpstr>
      <vt:lpstr>Limitations to Cluster Analysis</vt:lpstr>
      <vt:lpstr>Big Picture Utility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 II</dc:title>
  <dc:creator>Baiser,Benjamin H</dc:creator>
  <cp:lastModifiedBy>Baiser,Benjamin H</cp:lastModifiedBy>
  <cp:revision>99</cp:revision>
  <dcterms:created xsi:type="dcterms:W3CDTF">2014-02-12T14:57:14Z</dcterms:created>
  <dcterms:modified xsi:type="dcterms:W3CDTF">2016-09-27T13:40:05Z</dcterms:modified>
</cp:coreProperties>
</file>