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17" r:id="rId6"/>
    <p:sldId id="262" r:id="rId7"/>
    <p:sldId id="263" r:id="rId8"/>
    <p:sldId id="31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96" r:id="rId26"/>
    <p:sldId id="281" r:id="rId27"/>
    <p:sldId id="295" r:id="rId28"/>
    <p:sldId id="279" r:id="rId29"/>
    <p:sldId id="282" r:id="rId30"/>
    <p:sldId id="283" r:id="rId31"/>
    <p:sldId id="297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8" r:id="rId42"/>
    <p:sldId id="299" r:id="rId43"/>
    <p:sldId id="300" r:id="rId44"/>
    <p:sldId id="301" r:id="rId45"/>
    <p:sldId id="302" r:id="rId46"/>
    <p:sldId id="304" r:id="rId47"/>
    <p:sldId id="306" r:id="rId48"/>
    <p:sldId id="305" r:id="rId49"/>
    <p:sldId id="307" r:id="rId50"/>
    <p:sldId id="308" r:id="rId51"/>
    <p:sldId id="309" r:id="rId52"/>
    <p:sldId id="310" r:id="rId53"/>
    <p:sldId id="316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54" y="90"/>
      </p:cViewPr>
      <p:guideLst>
        <p:guide orient="horz" pos="2472"/>
        <p:guide pos="3840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24D-E54D-46B5-B702-F345EA8464EC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5669"/>
            <a:ext cx="9144000" cy="2387600"/>
          </a:xfrm>
        </p:spPr>
        <p:txBody>
          <a:bodyPr/>
          <a:lstStyle/>
          <a:p>
            <a:r>
              <a:rPr lang="en-US" dirty="0" smtClean="0"/>
              <a:t>Discriminant Analysis (DA)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676292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317634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623584"/>
            <a:ext cx="2857982" cy="1900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57" y="4173416"/>
            <a:ext cx="2736209" cy="22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Discriminant Analysis: Data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5040" y="1230928"/>
            <a:ext cx="72739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categorical </a:t>
            </a:r>
            <a:r>
              <a:rPr lang="en-US" sz="2400" b="1" dirty="0" smtClean="0"/>
              <a:t>grouping variable </a:t>
            </a:r>
            <a:r>
              <a:rPr lang="en-US" sz="2400" dirty="0" smtClean="0"/>
              <a:t>and 2 or more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continuous discriminating</a:t>
            </a:r>
            <a:r>
              <a:rPr lang="en-US" sz="2400" dirty="0"/>
              <a:t> </a:t>
            </a:r>
            <a:r>
              <a:rPr lang="en-US" sz="2400" dirty="0" smtClean="0"/>
              <a:t>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Groups must be </a:t>
            </a:r>
            <a:r>
              <a:rPr lang="en-US" sz="2400" b="1" dirty="0" smtClean="0"/>
              <a:t>mutually exclusive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Group sizes do not need to be the same, but it helps.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Minimum</a:t>
            </a:r>
            <a:r>
              <a:rPr lang="en-US" sz="2400" dirty="0" smtClean="0"/>
              <a:t> of </a:t>
            </a:r>
            <a:r>
              <a:rPr lang="en-US" sz="2400" b="1" dirty="0" smtClean="0"/>
              <a:t>2 samples per group </a:t>
            </a:r>
            <a:r>
              <a:rPr lang="en-US" sz="2400" dirty="0" smtClean="0"/>
              <a:t>and </a:t>
            </a:r>
            <a:r>
              <a:rPr lang="en-US" sz="2400" b="1" dirty="0" smtClean="0"/>
              <a:t>at least 2 more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/>
              <a:t>samples</a:t>
            </a:r>
            <a:r>
              <a:rPr lang="en-US" sz="2400" dirty="0" smtClean="0"/>
              <a:t> </a:t>
            </a:r>
            <a:r>
              <a:rPr lang="en-US" sz="2400" b="1" dirty="0" smtClean="0"/>
              <a:t>than</a:t>
            </a:r>
            <a:r>
              <a:rPr lang="en-US" sz="2400" dirty="0" smtClean="0"/>
              <a:t> the number of </a:t>
            </a:r>
            <a:r>
              <a:rPr lang="en-US" sz="2400" b="1" dirty="0" smtClean="0"/>
              <a:t>variables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Best practices</a:t>
            </a:r>
            <a:r>
              <a:rPr lang="en-US" sz="2400" dirty="0" smtClean="0"/>
              <a:t>: For each group, n ≥ (3 x 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9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Analysis: Data 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28599"/>
              </p:ext>
            </p:extLst>
          </p:nvPr>
        </p:nvGraphicFramePr>
        <p:xfrm>
          <a:off x="3171464" y="2506522"/>
          <a:ext cx="5856788" cy="2533650"/>
        </p:xfrm>
        <a:graphic>
          <a:graphicData uri="http://schemas.openxmlformats.org/drawingml/2006/table">
            <a:tbl>
              <a:tblPr/>
              <a:tblGrid>
                <a:gridCol w="1493134"/>
                <a:gridCol w="844952"/>
                <a:gridCol w="1435200"/>
                <a:gridCol w="1041751"/>
                <a:gridCol w="10417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27584" y="5497975"/>
            <a:ext cx="2405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South Atlantic</a:t>
            </a:r>
          </a:p>
          <a:p>
            <a:endParaRPr lang="en-US" sz="2400" dirty="0"/>
          </a:p>
          <a:p>
            <a:r>
              <a:rPr lang="en-US" sz="2400" dirty="0" smtClean="0"/>
              <a:t>B = Caribbean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82" y="325231"/>
            <a:ext cx="2220290" cy="226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9" y="325231"/>
            <a:ext cx="2229962" cy="2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4694" y="2095018"/>
            <a:ext cx="71869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Descriptive</a:t>
            </a:r>
            <a:r>
              <a:rPr lang="en-US" sz="2400" dirty="0" smtClean="0"/>
              <a:t> use of DA requires </a:t>
            </a:r>
            <a:r>
              <a:rPr lang="en-US" sz="2400" b="1" dirty="0" smtClean="0"/>
              <a:t>no assumptions</a:t>
            </a:r>
            <a:r>
              <a:rPr lang="en-US" sz="2400" dirty="0" smtClean="0"/>
              <a:t>, but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may not work well if certain assumptions are not met.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Inferential</a:t>
            </a:r>
            <a:r>
              <a:rPr lang="en-US" sz="2400" dirty="0" smtClean="0"/>
              <a:t> use of DA requires assumptions.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Certain assumptions can be violated moderately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without large changes to classification results.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Larger sample sizes </a:t>
            </a:r>
            <a:r>
              <a:rPr lang="en-US" sz="2400" dirty="0" smtClean="0"/>
              <a:t>are more </a:t>
            </a:r>
            <a:r>
              <a:rPr lang="en-US" sz="2400" b="1" dirty="0" smtClean="0"/>
              <a:t>robust</a:t>
            </a:r>
            <a:r>
              <a:rPr lang="en-US" sz="2400" dirty="0" smtClean="0"/>
              <a:t> to violations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of assumptions.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7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5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6284" y="2002421"/>
            <a:ext cx="60765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1.) Equality of Variance-Covariance Matrices: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Homogenous within group 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(or covariance) between any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two variables is the same across populations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981954" y="2118167"/>
            <a:ext cx="2511707" cy="342610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786504" y="476088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46671" y="459297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16824" y="493835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046987" y="493835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602775" y="454883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740152" y="248302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71155" y="2669541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445488" y="244853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61643" y="222384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75838" y="269676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26553" y="1695943"/>
            <a:ext cx="1847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Homogenous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2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6284" y="2002421"/>
            <a:ext cx="60765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1.) Equality of Variance-Covariance Matrices: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Homogenous within group 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(or covariance) between any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two variables is the same across populations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981954" y="2118167"/>
            <a:ext cx="2511707" cy="342610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62412" y="450248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93868" y="429046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56832" y="511933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061772" y="520981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056832" y="412057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740152" y="248302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71155" y="2669541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445488" y="244853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61643" y="222384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75838" y="269676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26553" y="1695943"/>
            <a:ext cx="2102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Heterogeneous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7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2316" y="2152891"/>
            <a:ext cx="77804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Visually inspect </a:t>
            </a:r>
            <a:r>
              <a:rPr lang="en-US" sz="2400" dirty="0" smtClean="0"/>
              <a:t>group </a:t>
            </a:r>
            <a:r>
              <a:rPr lang="en-US" sz="2400" b="1" dirty="0" smtClean="0"/>
              <a:t>dispersion</a:t>
            </a:r>
            <a:r>
              <a:rPr lang="en-US" sz="2400" dirty="0" smtClean="0"/>
              <a:t> in ordination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unsure, compute </a:t>
            </a:r>
            <a:r>
              <a:rPr lang="en-US" sz="2400" b="1" dirty="0" smtClean="0"/>
              <a:t>univariate test of homogeneity </a:t>
            </a:r>
          </a:p>
          <a:p>
            <a:r>
              <a:rPr lang="en-US" sz="2400" dirty="0" smtClean="0"/>
              <a:t>    of variances (e.g., Flinger-Killeen test)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Univariate homogeneity </a:t>
            </a:r>
            <a:r>
              <a:rPr lang="en-US" sz="2400" dirty="0" smtClean="0"/>
              <a:t>of variance is a </a:t>
            </a:r>
            <a:r>
              <a:rPr lang="en-US" sz="2400" b="1" dirty="0" smtClean="0"/>
              <a:t>good indicator </a:t>
            </a:r>
            <a:r>
              <a:rPr lang="en-US" sz="2400" dirty="0" smtClean="0"/>
              <a:t>of</a:t>
            </a:r>
          </a:p>
          <a:p>
            <a:r>
              <a:rPr lang="en-US" sz="2400" dirty="0" smtClean="0"/>
              <a:t>     </a:t>
            </a:r>
            <a:r>
              <a:rPr lang="en-US" sz="2400" b="1" dirty="0" smtClean="0"/>
              <a:t>homogeneity of variance-covariance </a:t>
            </a:r>
            <a:r>
              <a:rPr lang="en-US" sz="2400" dirty="0" smtClean="0"/>
              <a:t>matrices.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determine if variables should be transformed.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4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1467" r="7970"/>
          <a:stretch/>
        </p:blipFill>
        <p:spPr>
          <a:xfrm>
            <a:off x="7515980" y="1659342"/>
            <a:ext cx="3958541" cy="3539315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72125" y="1551490"/>
            <a:ext cx="61160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.) Multivariate Normality: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 at histograms for univariate normality.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Univariate normality </a:t>
            </a:r>
            <a:r>
              <a:rPr lang="en-US" sz="2400" dirty="0" smtClean="0"/>
              <a:t>is a </a:t>
            </a:r>
            <a:r>
              <a:rPr lang="en-US" sz="2400" b="1" dirty="0" smtClean="0"/>
              <a:t>good step </a:t>
            </a:r>
            <a:r>
              <a:rPr lang="en-US" sz="2400" dirty="0" smtClean="0"/>
              <a:t>towards</a:t>
            </a:r>
            <a:r>
              <a:rPr lang="en-US" sz="2400" b="1" dirty="0" smtClean="0"/>
              <a:t>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multivariate normality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determine if variables should be </a:t>
            </a:r>
          </a:p>
          <a:p>
            <a:r>
              <a:rPr lang="en-US" sz="2400" dirty="0"/>
              <a:t>     transformed.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93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125" y="1551490"/>
            <a:ext cx="61160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.) Multivariate Normality: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 at histograms for univariate normality.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Univariate normality </a:t>
            </a:r>
            <a:r>
              <a:rPr lang="en-US" sz="2400" dirty="0" smtClean="0"/>
              <a:t>is a </a:t>
            </a:r>
            <a:r>
              <a:rPr lang="en-US" sz="2400" b="1" dirty="0" smtClean="0"/>
              <a:t>good step </a:t>
            </a:r>
            <a:r>
              <a:rPr lang="en-US" sz="2400" dirty="0" smtClean="0"/>
              <a:t>towards</a:t>
            </a:r>
            <a:r>
              <a:rPr lang="en-US" sz="2400" b="1" dirty="0" smtClean="0"/>
              <a:t>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multivariate normality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determine if variables should be </a:t>
            </a:r>
          </a:p>
          <a:p>
            <a:r>
              <a:rPr lang="en-US" sz="2400" dirty="0"/>
              <a:t>     transformed.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019946" y="1551490"/>
            <a:ext cx="5415123" cy="3770102"/>
            <a:chOff x="2058194" y="741363"/>
            <a:chExt cx="8201819" cy="5710237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0575" y="741363"/>
              <a:ext cx="8199438" cy="571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 rot="16200000">
              <a:off x="1697038" y="3392488"/>
              <a:ext cx="968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844800" y="5634038"/>
              <a:ext cx="28559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84480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254375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3662363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06400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47198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4881563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529113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5700713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2725738" y="1685925"/>
              <a:ext cx="0" cy="37877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2647950" y="5473700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>
              <a:off x="2647950" y="4843463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2647950" y="4213225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2647950" y="3584575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2647950" y="2954338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H="1">
              <a:off x="2647950" y="2324100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2647950" y="1685925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 rot="16200000">
              <a:off x="2447925" y="5349875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 rot="16200000">
              <a:off x="2447925" y="4718050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 rot="16200000">
              <a:off x="2390775" y="4087813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 rot="16200000">
              <a:off x="2390775" y="3460750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 rot="16200000">
              <a:off x="2390775" y="2830513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 rot="16200000">
              <a:off x="2390775" y="2198688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 rot="16200000">
              <a:off x="2390775" y="1560513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2844800" y="1566863"/>
              <a:ext cx="409575" cy="39068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3254375" y="4716463"/>
              <a:ext cx="407988" cy="7572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3662363" y="5226050"/>
              <a:ext cx="401638" cy="24765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4064000" y="5345113"/>
              <a:ext cx="407988" cy="128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4471988" y="5473700"/>
              <a:ext cx="409575" cy="1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4881563" y="5473700"/>
              <a:ext cx="409575" cy="1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5291138" y="5345113"/>
              <a:ext cx="409575" cy="128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 rot="16200000">
              <a:off x="5795963" y="3390900"/>
              <a:ext cx="968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7234238" y="5634038"/>
              <a:ext cx="22844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723423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780573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>
              <a:off x="837565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894715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951865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 flipV="1">
              <a:off x="6834188" y="1916113"/>
              <a:ext cx="0" cy="35575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Line 59"/>
            <p:cNvSpPr>
              <a:spLocks noChangeShapeType="1"/>
            </p:cNvSpPr>
            <p:nvPr/>
          </p:nvSpPr>
          <p:spPr bwMode="auto">
            <a:xfrm flipH="1">
              <a:off x="6748463" y="5473700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1" name="Line 60"/>
            <p:cNvSpPr>
              <a:spLocks noChangeShapeType="1"/>
            </p:cNvSpPr>
            <p:nvPr/>
          </p:nvSpPr>
          <p:spPr bwMode="auto">
            <a:xfrm flipH="1">
              <a:off x="6748463" y="4767263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2" name="Line 61"/>
            <p:cNvSpPr>
              <a:spLocks noChangeShapeType="1"/>
            </p:cNvSpPr>
            <p:nvPr/>
          </p:nvSpPr>
          <p:spPr bwMode="auto">
            <a:xfrm flipH="1">
              <a:off x="6748463" y="4051300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 flipH="1">
              <a:off x="6748463" y="3344863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 flipH="1">
              <a:off x="6748463" y="2628900"/>
              <a:ext cx="61912" cy="15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5" name="Line 64"/>
            <p:cNvSpPr>
              <a:spLocks noChangeShapeType="1"/>
            </p:cNvSpPr>
            <p:nvPr/>
          </p:nvSpPr>
          <p:spPr bwMode="auto">
            <a:xfrm flipH="1">
              <a:off x="6748463" y="1916113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 rot="16200000">
              <a:off x="6556375" y="5349875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 rot="16200000">
              <a:off x="6556375" y="4643438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 rot="16200000">
              <a:off x="6556375" y="3927475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 rot="16200000">
              <a:off x="6556375" y="3221038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 rot="16200000">
              <a:off x="6556375" y="2506663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 rot="16200000">
              <a:off x="6499225" y="1792288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6943725" y="4410075"/>
              <a:ext cx="290513" cy="10636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234238" y="5114925"/>
              <a:ext cx="280988" cy="3587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15225" y="3344863"/>
              <a:ext cx="290513" cy="21288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805738" y="3694113"/>
              <a:ext cx="280988" cy="1779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8086725" y="1566863"/>
              <a:ext cx="288925" cy="39068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7" name="Rectangle 76"/>
            <p:cNvSpPr>
              <a:spLocks noChangeArrowheads="1"/>
            </p:cNvSpPr>
            <p:nvPr/>
          </p:nvSpPr>
          <p:spPr bwMode="auto">
            <a:xfrm>
              <a:off x="8375650" y="2630488"/>
              <a:ext cx="290513" cy="284321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8" name="Rectangle 77"/>
            <p:cNvSpPr>
              <a:spLocks noChangeArrowheads="1"/>
            </p:cNvSpPr>
            <p:nvPr/>
          </p:nvSpPr>
          <p:spPr bwMode="auto">
            <a:xfrm>
              <a:off x="8666163" y="3694113"/>
              <a:ext cx="280988" cy="1779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8947150" y="5114925"/>
              <a:ext cx="290513" cy="3587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9237663" y="5473700"/>
              <a:ext cx="280988" cy="1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9518650" y="5114925"/>
              <a:ext cx="288925" cy="3587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025364" y="50046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585388" y="5008858"/>
            <a:ext cx="82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Yes-ish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125" y="1551490"/>
            <a:ext cx="70221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3.) Multicollinearity: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two variables are perfectly correlated (</a:t>
            </a:r>
            <a:r>
              <a:rPr lang="en-US" sz="2400" i="1" dirty="0" smtClean="0"/>
              <a:t>r=1</a:t>
            </a:r>
            <a:r>
              <a:rPr lang="en-US" sz="2400" dirty="0" smtClean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all </a:t>
            </a:r>
            <a:r>
              <a:rPr lang="en-US" sz="2400" b="1" dirty="0" smtClean="0"/>
              <a:t>pairwise correlations</a:t>
            </a:r>
            <a:r>
              <a:rPr lang="en-US" sz="2400" dirty="0" smtClean="0"/>
              <a:t>; high correlations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(</a:t>
            </a:r>
            <a:r>
              <a:rPr lang="en-US" sz="2400" b="1" i="1" dirty="0" smtClean="0"/>
              <a:t>r &gt;0.7</a:t>
            </a:r>
            <a:r>
              <a:rPr lang="en-US" sz="2400" b="1" dirty="0" smtClean="0"/>
              <a:t>) </a:t>
            </a:r>
            <a:r>
              <a:rPr lang="en-US" sz="2400" dirty="0" smtClean="0"/>
              <a:t>suggest potential problems.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Solutions: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- </a:t>
            </a:r>
            <a:r>
              <a:rPr lang="en-US" sz="2400" dirty="0" smtClean="0"/>
              <a:t>Eliminate one or more correlated variables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- </a:t>
            </a:r>
            <a:r>
              <a:rPr lang="en-US" sz="2400" dirty="0" smtClean="0"/>
              <a:t>Use </a:t>
            </a:r>
            <a:r>
              <a:rPr lang="en-US" sz="2400" b="1" dirty="0" smtClean="0"/>
              <a:t>PCA </a:t>
            </a:r>
            <a:r>
              <a:rPr lang="en-US" sz="2400" dirty="0" smtClean="0"/>
              <a:t>to create new composite variable</a:t>
            </a:r>
          </a:p>
          <a:p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844" y="1922859"/>
            <a:ext cx="4071631" cy="3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676" y="1876873"/>
            <a:ext cx="6111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4.) Outliers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Outliers have a large affect on canonical 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Test for outliers and </a:t>
            </a:r>
            <a:r>
              <a:rPr lang="en-US" sz="2400" dirty="0" smtClean="0"/>
              <a:t>consider removal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647" y="1876873"/>
            <a:ext cx="4251760" cy="31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Discrimination Among Groups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5408" y="1794076"/>
            <a:ext cx="7221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Are groups different?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Multi-Response Permutation Procedures (MRPP</a:t>
            </a:r>
            <a:r>
              <a:rPr lang="en-US" sz="2400" dirty="0" smtClean="0"/>
              <a:t>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PerMANOVA</a:t>
            </a:r>
            <a:r>
              <a:rPr lang="en-US" sz="2400" dirty="0" smtClean="0"/>
              <a:t> (ADONIS)</a:t>
            </a: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Analysis of Group Similarities (</a:t>
            </a:r>
            <a:r>
              <a:rPr lang="en-US" sz="2400" dirty="0" smtClean="0"/>
              <a:t>ANOSIM</a:t>
            </a:r>
            <a:r>
              <a:rPr lang="en-US" sz="2400" dirty="0"/>
              <a:t>)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67333" y="3821572"/>
            <a:ext cx="65999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How do groups differ? (i.e. which variables best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distinguish among groups)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Discriminant Analysis(DA)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Classification and Regression (CART</a:t>
            </a:r>
            <a:r>
              <a:rPr lang="en-US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PerMANOVA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31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0050" y="1333312"/>
            <a:ext cx="881189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5.) Prior Probabilities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Priors represent the </a:t>
            </a:r>
            <a:r>
              <a:rPr lang="en-US" sz="2400" b="1" dirty="0" smtClean="0"/>
              <a:t>probability</a:t>
            </a:r>
            <a:r>
              <a:rPr lang="en-US" sz="2400" dirty="0" smtClean="0"/>
              <a:t> that a sample will </a:t>
            </a:r>
            <a:r>
              <a:rPr lang="en-US" sz="2400" b="1" dirty="0" smtClean="0"/>
              <a:t>belong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to a certain group.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Priors differ due to </a:t>
            </a:r>
            <a:r>
              <a:rPr lang="en-US" sz="2400" b="1" dirty="0" smtClean="0"/>
              <a:t>unequal group sizes</a:t>
            </a:r>
            <a:r>
              <a:rPr lang="en-US" sz="2400" dirty="0" smtClean="0"/>
              <a:t>, </a:t>
            </a:r>
            <a:r>
              <a:rPr lang="en-US" sz="2400" b="1" dirty="0" smtClean="0"/>
              <a:t>unequal sampling effort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or any number of other factors.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Priors are often </a:t>
            </a:r>
            <a:r>
              <a:rPr lang="en-US" sz="2400" b="1" dirty="0" smtClean="0"/>
              <a:t>unknown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So, we: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- Set the priors as </a:t>
            </a:r>
            <a:r>
              <a:rPr lang="en-US" sz="2400" b="1" dirty="0" smtClean="0"/>
              <a:t>equal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- Set the priors </a:t>
            </a:r>
            <a:r>
              <a:rPr lang="en-US" sz="2400" b="1" dirty="0" smtClean="0"/>
              <a:t>proportional</a:t>
            </a:r>
            <a:r>
              <a:rPr lang="en-US" sz="2400" dirty="0" smtClean="0"/>
              <a:t> to the </a:t>
            </a:r>
            <a:r>
              <a:rPr lang="en-US" sz="2400" b="1" dirty="0" smtClean="0"/>
              <a:t>number of samples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in a group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10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DA: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575" y="1352174"/>
            <a:ext cx="582999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.) Linearity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Assumes that </a:t>
            </a:r>
            <a:r>
              <a:rPr lang="en-US" sz="2400" b="1" dirty="0" smtClean="0"/>
              <a:t>variables change linearly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along underlying gradients.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Assumes that there is a </a:t>
            </a:r>
            <a:r>
              <a:rPr lang="en-US" sz="2400" b="1" dirty="0" smtClean="0"/>
              <a:t>linear relationship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between variables such that they can be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combined in a linear fashion </a:t>
            </a:r>
            <a:r>
              <a:rPr lang="en-US" sz="2400" dirty="0" smtClean="0"/>
              <a:t>to create</a:t>
            </a:r>
          </a:p>
          <a:p>
            <a:r>
              <a:rPr lang="en-US" sz="2400" dirty="0" smtClean="0"/>
              <a:t>     </a:t>
            </a:r>
            <a:r>
              <a:rPr lang="en-US" sz="2400" b="1" dirty="0" smtClean="0"/>
              <a:t>canonical axes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 at scatter plot of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Linear transformation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333312"/>
            <a:ext cx="4514850" cy="37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Solutions to Violating 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050" y="2274838"/>
            <a:ext cx="79798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analysis as </a:t>
            </a:r>
            <a:r>
              <a:rPr lang="en-US" sz="2400" dirty="0" smtClean="0"/>
              <a:t>is, </a:t>
            </a:r>
            <a:r>
              <a:rPr lang="en-US" sz="2400" dirty="0" smtClean="0"/>
              <a:t>and see if canonical axes have ecologically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meaningful and consistent interpretation.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Run analysis and don’t make inference.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Try alternative methods such as </a:t>
            </a:r>
            <a:r>
              <a:rPr lang="en-US" sz="2400" dirty="0" smtClean="0"/>
              <a:t>CART/</a:t>
            </a:r>
            <a:r>
              <a:rPr lang="en-US" sz="2400" dirty="0" err="1" smtClean="0"/>
              <a:t>PerMANOVA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5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1: </a:t>
            </a:r>
            <a:r>
              <a:rPr lang="en-US" sz="2400" dirty="0" smtClean="0"/>
              <a:t>Calculate the variance/covariance matrix </a:t>
            </a:r>
            <a:r>
              <a:rPr lang="en-US" sz="2400" b="1" dirty="0" smtClean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2: </a:t>
            </a:r>
            <a:r>
              <a:rPr lang="en-US" sz="2400" dirty="0"/>
              <a:t>Calculate the </a:t>
            </a:r>
            <a:r>
              <a:rPr lang="en-US" sz="2400" dirty="0" smtClean="0"/>
              <a:t>variance/covariance matrix </a:t>
            </a:r>
            <a:r>
              <a:rPr lang="en-US" sz="2400" b="1" dirty="0" smtClean="0"/>
              <a:t>within </a:t>
            </a:r>
            <a:r>
              <a:rPr lang="en-US" sz="2400" b="1" dirty="0"/>
              <a:t>groups </a:t>
            </a:r>
            <a:r>
              <a:rPr lang="en-US" sz="2400" b="1" dirty="0" smtClean="0"/>
              <a:t>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3: </a:t>
            </a:r>
            <a:r>
              <a:rPr lang="en-US" sz="2400" dirty="0" smtClean="0"/>
              <a:t>Calculate </a:t>
            </a:r>
            <a:r>
              <a:rPr lang="en-US" sz="2400" b="1" dirty="0" smtClean="0"/>
              <a:t>eigenvalues</a:t>
            </a:r>
            <a:r>
              <a:rPr lang="en-US" sz="2400" dirty="0" smtClean="0"/>
              <a:t> and </a:t>
            </a:r>
            <a:r>
              <a:rPr lang="en-US" sz="2400" b="1" dirty="0" smtClean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Step 4: Standardize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plot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Step 5: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Assess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Step 6: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Classify samples from the data set and or new samples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8755" y="38694"/>
            <a:ext cx="421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Eigenvalues in DA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25484" y="3660541"/>
            <a:ext cx="77410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N </a:t>
            </a:r>
            <a:r>
              <a:rPr lang="en-US" sz="2400" dirty="0" smtClean="0"/>
              <a:t>x </a:t>
            </a:r>
            <a:r>
              <a:rPr lang="en-US" sz="2400" i="1" dirty="0" smtClean="0"/>
              <a:t>P </a:t>
            </a:r>
            <a:r>
              <a:rPr lang="en-US" sz="2400" dirty="0" smtClean="0"/>
              <a:t>data set with G groups has Q (equal to G-1 or P,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whichever is smaller) eigenvalues.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Eigenvalues = variances of corresponding canonical axes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measure how well groups are differentiated along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canonical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λ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&gt; λ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&gt; λ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&gt; λ</a:t>
            </a:r>
            <a:r>
              <a:rPr lang="en-US" sz="2400" i="1" baseline="-25000" dirty="0" smtClean="0"/>
              <a:t>4 </a:t>
            </a:r>
            <a:r>
              <a:rPr lang="en-US" sz="2400" i="1" dirty="0"/>
              <a:t>&gt; </a:t>
            </a:r>
            <a:r>
              <a:rPr lang="en-US" sz="2400" i="1" dirty="0" smtClean="0"/>
              <a:t>…</a:t>
            </a:r>
            <a:r>
              <a:rPr lang="en-US" sz="2400" i="1" dirty="0"/>
              <a:t> &gt;</a:t>
            </a:r>
            <a:r>
              <a:rPr lang="en-US" sz="2400" i="1" dirty="0" smtClean="0"/>
              <a:t> λ</a:t>
            </a:r>
            <a:r>
              <a:rPr lang="en-US" sz="2400" i="1" baseline="-25000" dirty="0" smtClean="0"/>
              <a:t>Q</a:t>
            </a:r>
            <a:endParaRPr lang="en-US" sz="2400" b="1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Equation: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88755" y="2325655"/>
            <a:ext cx="5669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 </a:t>
            </a:r>
            <a:r>
              <a:rPr lang="en-US" sz="2400" i="1" dirty="0" smtClean="0"/>
              <a:t>A</a:t>
            </a:r>
            <a:r>
              <a:rPr lang="en-US" sz="2400" dirty="0" smtClean="0"/>
              <a:t> = among-group covariance matrix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l-GR" sz="2400" i="1" dirty="0" smtClean="0"/>
              <a:t>λ</a:t>
            </a:r>
            <a:r>
              <a:rPr lang="en-US" sz="2400" dirty="0" smtClean="0"/>
              <a:t> = vector of eigenvalue solutions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000" i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</a:t>
            </a:r>
            <a:r>
              <a:rPr lang="en-US" sz="2400" dirty="0" smtClean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 smtClean="0"/>
              <a:t>within-group </a:t>
            </a:r>
            <a:r>
              <a:rPr lang="en-US" sz="2400" dirty="0"/>
              <a:t>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4878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384" y="1312245"/>
            <a:ext cx="9565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Eigenvalues</a:t>
            </a:r>
            <a:r>
              <a:rPr lang="en-US" sz="2400" dirty="0" smtClean="0"/>
              <a:t> equal the ratio of the </a:t>
            </a:r>
            <a:r>
              <a:rPr lang="en-US" sz="2400" b="1" dirty="0" smtClean="0"/>
              <a:t>between to within-group standard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deviations</a:t>
            </a:r>
            <a:r>
              <a:rPr lang="en-US" sz="2400" dirty="0" smtClean="0"/>
              <a:t> of the canonical axes, which are defined by the eigenvectors. 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32973" y="5312780"/>
            <a:ext cx="22917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43785" y="479878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7658" y="463059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37658" y="498193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40323" y="4696028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49836" y="499139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14497" y="4946377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49836" y="5567423"/>
            <a:ext cx="545636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9124" y="5546203"/>
            <a:ext cx="54563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75186" y="481229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00017" y="464410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469059" y="499544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505102" y="495260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81237" y="5004907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022343" y="495988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581237" y="5567423"/>
            <a:ext cx="1622081" cy="1350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75245" y="4540029"/>
            <a:ext cx="1475169" cy="1350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90854" y="2717969"/>
            <a:ext cx="617279" cy="1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0503" y="2468255"/>
            <a:ext cx="233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between-group</a:t>
            </a:r>
          </a:p>
          <a:p>
            <a:r>
              <a:rPr lang="en-US" sz="2400" dirty="0" smtClean="0"/>
              <a:t>= within-group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590854" y="3044825"/>
            <a:ext cx="630780" cy="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99897" y="3048172"/>
            <a:ext cx="337447" cy="168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32585" y="3903347"/>
            <a:ext cx="86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Large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591969" y="3903348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Small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8218358" y="5311209"/>
            <a:ext cx="803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8755" y="38694"/>
            <a:ext cx="421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Eigenvalues in 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837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167" y="38694"/>
            <a:ext cx="468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Eigenvectors in PCA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24900" y="3726464"/>
            <a:ext cx="101422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Eigenvectors equal the canonical coefficients (i.e. canonical weights) of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 in the linear equations that define the canonical axes.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Coefficients</a:t>
            </a:r>
            <a:r>
              <a:rPr lang="en-US" sz="2400" dirty="0" smtClean="0"/>
              <a:t> need to be </a:t>
            </a:r>
            <a:r>
              <a:rPr lang="en-US" sz="2400" b="1" dirty="0" smtClean="0"/>
              <a:t>standardized to be interpreted</a:t>
            </a:r>
            <a:r>
              <a:rPr lang="en-US" sz="2400" dirty="0" smtClean="0"/>
              <a:t>. Standardization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yields the </a:t>
            </a:r>
            <a:r>
              <a:rPr lang="en-US" sz="2400" b="1" dirty="0" smtClean="0"/>
              <a:t>relative importance</a:t>
            </a:r>
            <a:r>
              <a:rPr lang="en-US" sz="2400" dirty="0" smtClean="0"/>
              <a:t> of the variables contribution to the canonical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Equation: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38550" y="2343150"/>
            <a:ext cx="642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 </a:t>
            </a:r>
            <a:r>
              <a:rPr lang="el-GR" sz="2400" i="1" dirty="0" smtClean="0"/>
              <a:t>λ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eigenvalue corresponding to the i</a:t>
            </a:r>
            <a:r>
              <a:rPr lang="en-US" sz="2400" baseline="30000" dirty="0" smtClean="0"/>
              <a:t>th </a:t>
            </a:r>
            <a:r>
              <a:rPr lang="en-US" sz="2400" dirty="0" smtClean="0"/>
              <a:t>PC</a:t>
            </a:r>
            <a:r>
              <a:rPr lang="en-US" sz="2400" baseline="30000" dirty="0" smtClean="0"/>
              <a:t> </a:t>
            </a:r>
            <a:endParaRPr lang="en-US" sz="2400" dirty="0"/>
          </a:p>
          <a:p>
            <a:r>
              <a:rPr lang="en-US" sz="2400" dirty="0" smtClean="0"/>
              <a:t>             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eigenvector associated with the </a:t>
            </a:r>
            <a:r>
              <a:rPr lang="en-US" sz="2400" dirty="0"/>
              <a:t>i</a:t>
            </a:r>
            <a:r>
              <a:rPr lang="en-US" sz="2400" baseline="30000" dirty="0"/>
              <a:t>th </a:t>
            </a:r>
            <a:r>
              <a:rPr lang="en-US" sz="2400" dirty="0" smtClean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7222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1: </a:t>
            </a:r>
            <a:r>
              <a:rPr lang="en-US" sz="2400" dirty="0" smtClean="0"/>
              <a:t>Calculate the variance/covariance matrix </a:t>
            </a:r>
            <a:r>
              <a:rPr lang="en-US" sz="2400" b="1" dirty="0" smtClean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2: </a:t>
            </a:r>
            <a:r>
              <a:rPr lang="en-US" sz="2400" dirty="0"/>
              <a:t>Calculate the </a:t>
            </a:r>
            <a:r>
              <a:rPr lang="en-US" sz="2400" dirty="0" smtClean="0"/>
              <a:t>variance/covariance matrix </a:t>
            </a:r>
            <a:r>
              <a:rPr lang="en-US" sz="2400" b="1" dirty="0" smtClean="0"/>
              <a:t>within </a:t>
            </a:r>
            <a:r>
              <a:rPr lang="en-US" sz="2400" b="1" dirty="0"/>
              <a:t>groups </a:t>
            </a:r>
            <a:r>
              <a:rPr lang="en-US" sz="2400" b="1" dirty="0" smtClean="0"/>
              <a:t>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3: </a:t>
            </a:r>
            <a:r>
              <a:rPr lang="en-US" sz="2400" dirty="0" smtClean="0"/>
              <a:t>Calculate </a:t>
            </a:r>
            <a:r>
              <a:rPr lang="en-US" sz="2400" b="1" dirty="0" smtClean="0"/>
              <a:t>eigenvalues</a:t>
            </a:r>
            <a:r>
              <a:rPr lang="en-US" sz="2400" dirty="0" smtClean="0"/>
              <a:t> and </a:t>
            </a:r>
            <a:r>
              <a:rPr lang="en-US" sz="2400" b="1" dirty="0" smtClean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4: Standardize </a:t>
            </a:r>
            <a:r>
              <a:rPr lang="en-US" sz="2400" dirty="0" smtClean="0"/>
              <a:t>and </a:t>
            </a:r>
            <a:r>
              <a:rPr lang="en-US" sz="2400" b="1" dirty="0" smtClean="0"/>
              <a:t>plot </a:t>
            </a:r>
            <a:r>
              <a:rPr lang="en-US" sz="2400" dirty="0" smtClean="0"/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Step 5: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Assess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Step 6: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Classify samples from the data set and or new samples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12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DA: Canonical scores and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2268674"/>
            <a:ext cx="3837008" cy="3206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012" y="3019677"/>
            <a:ext cx="7798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Z</a:t>
            </a:r>
            <a:r>
              <a:rPr lang="en-US" sz="2400" i="1" baseline="-25000" dirty="0" smtClean="0"/>
              <a:t>ij</a:t>
            </a:r>
            <a:r>
              <a:rPr lang="en-US" sz="2400" dirty="0" smtClean="0"/>
              <a:t> = standardized canonical score for i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canonical</a:t>
            </a:r>
          </a:p>
          <a:p>
            <a:r>
              <a:rPr lang="en-US" sz="2400" baseline="30000" dirty="0"/>
              <a:t> </a:t>
            </a:r>
            <a:r>
              <a:rPr lang="en-US" sz="2400" baseline="30000" dirty="0" smtClean="0"/>
              <a:t>           </a:t>
            </a:r>
            <a:r>
              <a:rPr lang="en-US" sz="2400" dirty="0" smtClean="0"/>
              <a:t>axis </a:t>
            </a:r>
            <a:r>
              <a:rPr lang="en-US" sz="2400" dirty="0"/>
              <a:t>and </a:t>
            </a:r>
            <a:r>
              <a:rPr lang="en-US" sz="2400" dirty="0" smtClean="0"/>
              <a:t>j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sample. </a:t>
            </a:r>
          </a:p>
          <a:p>
            <a:r>
              <a:rPr lang="en-US" sz="2400" dirty="0" smtClean="0"/>
              <a:t>            </a:t>
            </a:r>
          </a:p>
          <a:p>
            <a:r>
              <a:rPr lang="en-US" sz="2400" i="1" dirty="0" smtClean="0"/>
              <a:t>c</a:t>
            </a:r>
            <a:r>
              <a:rPr lang="en-US" sz="2400" i="1" baseline="-25000" dirty="0" smtClean="0"/>
              <a:t>iP</a:t>
            </a:r>
            <a:r>
              <a:rPr lang="en-US" sz="2400" dirty="0" smtClean="0"/>
              <a:t> = </a:t>
            </a:r>
            <a:r>
              <a:rPr lang="en-US" sz="2400" dirty="0"/>
              <a:t>standardized canonical </a:t>
            </a:r>
            <a:r>
              <a:rPr lang="en-US" sz="2400" dirty="0" smtClean="0"/>
              <a:t>coefficient for </a:t>
            </a:r>
            <a:r>
              <a:rPr lang="en-US" sz="2400" dirty="0"/>
              <a:t>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</a:t>
            </a:r>
            <a:r>
              <a:rPr lang="en-US" sz="2400" dirty="0" smtClean="0"/>
              <a:t>P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variable. </a:t>
            </a:r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i="1" dirty="0"/>
              <a:t>x</a:t>
            </a:r>
            <a:r>
              <a:rPr lang="en-US" sz="2400" i="1" baseline="-25000" dirty="0"/>
              <a:t>jP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standardized value for j</a:t>
            </a:r>
            <a:r>
              <a:rPr lang="en-US" sz="2400" baseline="30000" dirty="0"/>
              <a:t>th</a:t>
            </a:r>
            <a:r>
              <a:rPr lang="en-US" sz="2400" dirty="0"/>
              <a:t> sample and P</a:t>
            </a:r>
            <a:r>
              <a:rPr lang="en-US" sz="2400" baseline="30000" dirty="0"/>
              <a:t>th</a:t>
            </a:r>
            <a:r>
              <a:rPr lang="en-US" sz="2400" dirty="0"/>
              <a:t> variable.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639028" y="3321934"/>
            <a:ext cx="2572985" cy="550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DA: Canonical scores and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2268674"/>
            <a:ext cx="3837008" cy="3206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012" y="3019677"/>
            <a:ext cx="7798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Z</a:t>
            </a:r>
            <a:r>
              <a:rPr lang="en-US" sz="2400" i="1" baseline="-25000" dirty="0" smtClean="0"/>
              <a:t>ij</a:t>
            </a:r>
            <a:r>
              <a:rPr lang="en-US" sz="2400" dirty="0" smtClean="0"/>
              <a:t> = standardized canonical score for i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canonical</a:t>
            </a:r>
          </a:p>
          <a:p>
            <a:r>
              <a:rPr lang="en-US" sz="2400" baseline="30000" dirty="0"/>
              <a:t> </a:t>
            </a:r>
            <a:r>
              <a:rPr lang="en-US" sz="2400" baseline="30000" dirty="0" smtClean="0"/>
              <a:t>           </a:t>
            </a:r>
            <a:r>
              <a:rPr lang="en-US" sz="2400" dirty="0" smtClean="0"/>
              <a:t>axis </a:t>
            </a:r>
            <a:r>
              <a:rPr lang="en-US" sz="2400" dirty="0"/>
              <a:t>and </a:t>
            </a:r>
            <a:r>
              <a:rPr lang="en-US" sz="2400" dirty="0" smtClean="0"/>
              <a:t>j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sample. </a:t>
            </a:r>
          </a:p>
          <a:p>
            <a:r>
              <a:rPr lang="en-US" sz="2400" dirty="0" smtClean="0"/>
              <a:t>            </a:t>
            </a:r>
          </a:p>
          <a:p>
            <a:r>
              <a:rPr lang="en-US" sz="2400" i="1" dirty="0" smtClean="0"/>
              <a:t>c</a:t>
            </a:r>
            <a:r>
              <a:rPr lang="en-US" sz="2400" i="1" baseline="-25000" dirty="0" smtClean="0"/>
              <a:t>iP</a:t>
            </a:r>
            <a:r>
              <a:rPr lang="en-US" sz="2400" dirty="0" smtClean="0"/>
              <a:t> = </a:t>
            </a:r>
            <a:r>
              <a:rPr lang="en-US" sz="2400" dirty="0"/>
              <a:t>standardized canonical </a:t>
            </a:r>
            <a:r>
              <a:rPr lang="en-US" sz="2400" dirty="0" smtClean="0"/>
              <a:t>coefficient for </a:t>
            </a:r>
            <a:r>
              <a:rPr lang="en-US" sz="2400" dirty="0"/>
              <a:t>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</a:t>
            </a:r>
            <a:r>
              <a:rPr lang="en-US" sz="2400" dirty="0" smtClean="0"/>
              <a:t>P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variable. </a:t>
            </a:r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i="1" dirty="0" smtClean="0"/>
              <a:t>x</a:t>
            </a:r>
            <a:r>
              <a:rPr lang="en-US" sz="2400" i="1" baseline="-25000" dirty="0" smtClean="0"/>
              <a:t>jP</a:t>
            </a:r>
            <a:r>
              <a:rPr lang="en-US" sz="2400" dirty="0" smtClean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standardized </a:t>
            </a:r>
            <a:r>
              <a:rPr lang="en-US" sz="2400" dirty="0" smtClean="0"/>
              <a:t>value for j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sample and P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variable.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4152900" y="4358505"/>
            <a:ext cx="1059112" cy="99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Discriminant </a:t>
            </a:r>
            <a:r>
              <a:rPr lang="en-US" dirty="0" smtClean="0"/>
              <a:t>Analysis (DA)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4074" y="1551007"/>
            <a:ext cx="888288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Eigenanalysis</a:t>
            </a:r>
            <a:r>
              <a:rPr lang="en-US" sz="2400" dirty="0" smtClean="0"/>
              <a:t> that </a:t>
            </a:r>
            <a:r>
              <a:rPr lang="en-US" sz="2400" b="1" dirty="0" smtClean="0"/>
              <a:t>maximally separates </a:t>
            </a:r>
            <a:r>
              <a:rPr lang="en-US" sz="2400" dirty="0" smtClean="0"/>
              <a:t>a fixed number of </a:t>
            </a:r>
            <a:r>
              <a:rPr lang="en-US" sz="2400" b="1" dirty="0" smtClean="0"/>
              <a:t>groups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Goal is to find underlying </a:t>
            </a:r>
            <a:r>
              <a:rPr lang="en-US" sz="2400" b="1" dirty="0" smtClean="0"/>
              <a:t>gradients of variation </a:t>
            </a:r>
            <a:r>
              <a:rPr lang="en-US" sz="2400" dirty="0" smtClean="0"/>
              <a:t>(“discriminant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functions”, “canonical functions”, “</a:t>
            </a:r>
            <a:r>
              <a:rPr lang="en-US" sz="2400" b="1" dirty="0" smtClean="0"/>
              <a:t>canonical axes</a:t>
            </a:r>
            <a:r>
              <a:rPr lang="en-US" sz="2400" dirty="0" smtClean="0"/>
              <a:t>”) that </a:t>
            </a:r>
            <a:r>
              <a:rPr lang="en-US" sz="2400" b="1" dirty="0" smtClean="0"/>
              <a:t>best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discriminate among groups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Reduces dimensionality </a:t>
            </a:r>
            <a:r>
              <a:rPr lang="en-US" sz="2400" dirty="0" smtClean="0"/>
              <a:t>of multivariate data set by condensing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 large number of original variables into </a:t>
            </a:r>
            <a:r>
              <a:rPr lang="en-US" sz="2400" b="1" dirty="0" smtClean="0"/>
              <a:t>new composite axes.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Predicts </a:t>
            </a:r>
            <a:r>
              <a:rPr lang="en-US" sz="2400" dirty="0" smtClean="0"/>
              <a:t>group membership of future samples or samples from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unknown groups, based on a suite of discriminating characteristics.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Extension of </a:t>
            </a:r>
            <a:r>
              <a:rPr lang="en-US" sz="2400" b="1" dirty="0" smtClean="0"/>
              <a:t>Multivariate Analysis of Variance (MANOVA)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5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DA: Canonical scores and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2012" y="3019677"/>
            <a:ext cx="7798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Z</a:t>
            </a:r>
            <a:r>
              <a:rPr lang="en-US" sz="2400" i="1" baseline="-25000" dirty="0" smtClean="0"/>
              <a:t>ij</a:t>
            </a:r>
            <a:r>
              <a:rPr lang="en-US" sz="2400" dirty="0" smtClean="0"/>
              <a:t> = standardized canonical score for i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canonical</a:t>
            </a:r>
          </a:p>
          <a:p>
            <a:r>
              <a:rPr lang="en-US" sz="2400" baseline="30000" dirty="0"/>
              <a:t> </a:t>
            </a:r>
            <a:r>
              <a:rPr lang="en-US" sz="2400" baseline="30000" dirty="0" smtClean="0"/>
              <a:t>           </a:t>
            </a:r>
            <a:r>
              <a:rPr lang="en-US" sz="2400" dirty="0" smtClean="0"/>
              <a:t>axis </a:t>
            </a:r>
            <a:r>
              <a:rPr lang="en-US" sz="2400" dirty="0"/>
              <a:t>and </a:t>
            </a:r>
            <a:r>
              <a:rPr lang="en-US" sz="2400" dirty="0" smtClean="0"/>
              <a:t>j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sample. </a:t>
            </a:r>
          </a:p>
          <a:p>
            <a:r>
              <a:rPr lang="en-US" sz="2400" dirty="0" smtClean="0"/>
              <a:t>            </a:t>
            </a:r>
          </a:p>
          <a:p>
            <a:r>
              <a:rPr lang="en-US" sz="2400" i="1" dirty="0" smtClean="0"/>
              <a:t>c</a:t>
            </a:r>
            <a:r>
              <a:rPr lang="en-US" sz="2400" i="1" baseline="-25000" dirty="0" smtClean="0"/>
              <a:t>iP</a:t>
            </a:r>
            <a:r>
              <a:rPr lang="en-US" sz="2400" dirty="0" smtClean="0"/>
              <a:t> = </a:t>
            </a:r>
            <a:r>
              <a:rPr lang="en-US" sz="2400" dirty="0"/>
              <a:t>standardized canonical </a:t>
            </a:r>
            <a:r>
              <a:rPr lang="en-US" sz="2400" dirty="0" smtClean="0"/>
              <a:t>coefficient for </a:t>
            </a:r>
            <a:r>
              <a:rPr lang="en-US" sz="2400" dirty="0"/>
              <a:t>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</a:t>
            </a:r>
            <a:r>
              <a:rPr lang="en-US" sz="2400" dirty="0" smtClean="0"/>
              <a:t>P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variable. </a:t>
            </a:r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i="1" dirty="0"/>
              <a:t>x</a:t>
            </a:r>
            <a:r>
              <a:rPr lang="en-US" sz="2400" i="1" baseline="-25000" dirty="0"/>
              <a:t>jP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standardized value for j</a:t>
            </a:r>
            <a:r>
              <a:rPr lang="en-US" sz="2400" baseline="30000" dirty="0"/>
              <a:t>th</a:t>
            </a:r>
            <a:r>
              <a:rPr lang="en-US" sz="2400" dirty="0"/>
              <a:t> sample and P</a:t>
            </a:r>
            <a:r>
              <a:rPr lang="en-US" sz="2400" baseline="30000" dirty="0"/>
              <a:t>th</a:t>
            </a:r>
            <a:r>
              <a:rPr lang="en-US" sz="2400" dirty="0"/>
              <a:t> variable.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7522"/>
              </p:ext>
            </p:extLst>
          </p:nvPr>
        </p:nvGraphicFramePr>
        <p:xfrm>
          <a:off x="509286" y="2289496"/>
          <a:ext cx="3773286" cy="2533650"/>
        </p:xfrm>
        <a:graphic>
          <a:graphicData uri="http://schemas.openxmlformats.org/drawingml/2006/table">
            <a:tbl>
              <a:tblPr/>
              <a:tblGrid>
                <a:gridCol w="1493134"/>
                <a:gridCol w="844952"/>
                <a:gridCol w="1435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31220" y="4710896"/>
            <a:ext cx="1380793" cy="798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1: </a:t>
            </a:r>
            <a:r>
              <a:rPr lang="en-US" sz="2400" dirty="0" smtClean="0"/>
              <a:t>Calculate the variance/covariance matrix </a:t>
            </a:r>
            <a:r>
              <a:rPr lang="en-US" sz="2400" b="1" dirty="0" smtClean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2: </a:t>
            </a:r>
            <a:r>
              <a:rPr lang="en-US" sz="2400" dirty="0"/>
              <a:t>Calculate the </a:t>
            </a:r>
            <a:r>
              <a:rPr lang="en-US" sz="2400" dirty="0" smtClean="0"/>
              <a:t>variance/covariance matrix </a:t>
            </a:r>
            <a:r>
              <a:rPr lang="en-US" sz="2400" b="1" dirty="0" smtClean="0"/>
              <a:t>within </a:t>
            </a:r>
            <a:r>
              <a:rPr lang="en-US" sz="2400" b="1" dirty="0"/>
              <a:t>groups </a:t>
            </a:r>
            <a:r>
              <a:rPr lang="en-US" sz="2400" b="1" dirty="0" smtClean="0"/>
              <a:t>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3: </a:t>
            </a:r>
            <a:r>
              <a:rPr lang="en-US" sz="2400" dirty="0" smtClean="0"/>
              <a:t>Calculate </a:t>
            </a:r>
            <a:r>
              <a:rPr lang="en-US" sz="2400" b="1" dirty="0" smtClean="0"/>
              <a:t>eigenvalues</a:t>
            </a:r>
            <a:r>
              <a:rPr lang="en-US" sz="2400" dirty="0" smtClean="0"/>
              <a:t> and </a:t>
            </a:r>
            <a:r>
              <a:rPr lang="en-US" sz="2400" b="1" dirty="0" smtClean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4: Standardize </a:t>
            </a:r>
            <a:r>
              <a:rPr lang="en-US" sz="2400" dirty="0" smtClean="0"/>
              <a:t>and </a:t>
            </a:r>
            <a:r>
              <a:rPr lang="en-US" sz="2400" b="1" dirty="0" smtClean="0"/>
              <a:t>plot </a:t>
            </a:r>
            <a:r>
              <a:rPr lang="en-US" sz="2400" dirty="0" smtClean="0"/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5: </a:t>
            </a:r>
            <a:r>
              <a:rPr lang="en-US" sz="2400" dirty="0" smtClean="0"/>
              <a:t>Assess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Step 6: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Classify samples from the data set and or new samples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33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Assessing canonical </a:t>
            </a:r>
            <a:r>
              <a:rPr lang="en-US" dirty="0"/>
              <a:t>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885" y="1389747"/>
            <a:ext cx="78577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/>
              <a:t>Relative Percent Variance Criterion</a:t>
            </a:r>
          </a:p>
          <a:p>
            <a:endParaRPr lang="en-US" sz="2400" b="1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Compare the relative magnitudes of the </a:t>
            </a:r>
            <a:r>
              <a:rPr lang="en-US" sz="2400" dirty="0" smtClean="0"/>
              <a:t>eigenvalues</a:t>
            </a:r>
          </a:p>
          <a:p>
            <a:pPr marL="914400"/>
            <a:endParaRPr lang="en-US" sz="2400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Cumulative % variance of all axes is 100%</a:t>
            </a:r>
          </a:p>
          <a:p>
            <a:pPr marL="914400"/>
            <a:endParaRPr lang="en-US" sz="2400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Can be high even if group separation is poor</a:t>
            </a:r>
          </a:p>
          <a:p>
            <a:pPr marL="914400"/>
            <a:endParaRPr lang="en-US" sz="2400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Should be used in conjunction with other methods</a:t>
            </a:r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dirty="0" smtClean="0"/>
              <a:t>     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43997" y="2774347"/>
                <a:ext cx="2089931" cy="1004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997" y="2774347"/>
                <a:ext cx="2089931" cy="10045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Assessing canonical </a:t>
            </a:r>
            <a:r>
              <a:rPr lang="en-US" dirty="0"/>
              <a:t>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392" y="1308724"/>
            <a:ext cx="87223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b="1" dirty="0" smtClean="0"/>
              <a:t>Canonical Correlation Criterion</a:t>
            </a:r>
          </a:p>
          <a:p>
            <a:endParaRPr lang="en-US" sz="2400" b="1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Multiple correlation between grouping variable and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canonical scores (i.e</a:t>
            </a:r>
            <a:r>
              <a:rPr lang="en-US" sz="2400" dirty="0" smtClean="0"/>
              <a:t>., </a:t>
            </a:r>
            <a:r>
              <a:rPr lang="en-US" sz="2400" dirty="0" smtClean="0"/>
              <a:t>ANOVA on canonical scores).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Ranges between 0 – 1; </a:t>
            </a:r>
            <a:r>
              <a:rPr lang="en-US" sz="2400" b="1" dirty="0" smtClean="0"/>
              <a:t>zero means no relationships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 between groups and canonical scores, </a:t>
            </a:r>
            <a:r>
              <a:rPr lang="en-US" sz="2400" b="1" dirty="0" smtClean="0"/>
              <a:t>large values</a:t>
            </a:r>
          </a:p>
          <a:p>
            <a:pPr marL="914400"/>
            <a:r>
              <a:rPr lang="en-US" sz="2400" dirty="0" smtClean="0"/>
              <a:t>    indicate that the </a:t>
            </a:r>
            <a:r>
              <a:rPr lang="en-US" sz="2400" b="1" dirty="0" smtClean="0"/>
              <a:t>axis discriminates groups well</a:t>
            </a:r>
            <a:r>
              <a:rPr lang="en-US" sz="2400" dirty="0" smtClean="0"/>
              <a:t>.</a:t>
            </a:r>
          </a:p>
          <a:p>
            <a:pPr marL="914400"/>
            <a:endParaRPr lang="en-US" sz="2400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 smtClean="0"/>
              <a:t>Squared canonical correlation </a:t>
            </a:r>
            <a:r>
              <a:rPr lang="en-US" sz="2400" dirty="0" smtClean="0"/>
              <a:t>is equal to the proportion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of total variation in canonical axes explained by differences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between group means.</a:t>
            </a:r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dirty="0" smtClean="0"/>
              <a:t>       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549115" y="4340507"/>
            <a:ext cx="2291787" cy="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659927" y="383808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353800" y="366989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353800" y="402123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56465" y="373532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465978" y="4030700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30639" y="3985678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714143" y="3918204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507169" y="3890549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830639" y="3938440"/>
            <a:ext cx="1689266" cy="8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Assessing canonical </a:t>
            </a:r>
            <a:r>
              <a:rPr lang="en-US" dirty="0"/>
              <a:t>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392" y="1308724"/>
            <a:ext cx="87223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b="1" dirty="0" smtClean="0"/>
              <a:t>Canonical Correlation Criterion</a:t>
            </a:r>
          </a:p>
          <a:p>
            <a:endParaRPr lang="en-US" sz="2400" b="1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Multiple correlation between grouping variable and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canonical scores (i.e</a:t>
            </a:r>
            <a:r>
              <a:rPr lang="en-US" sz="2400" dirty="0" smtClean="0"/>
              <a:t>., </a:t>
            </a:r>
            <a:r>
              <a:rPr lang="en-US" sz="2400" dirty="0" smtClean="0"/>
              <a:t>ANOVA on canonical scores).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Ranges between 0 – 1; </a:t>
            </a:r>
            <a:r>
              <a:rPr lang="en-US" sz="2400" b="1" dirty="0" smtClean="0"/>
              <a:t>zero means no relationships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 between groups and canonical scores, </a:t>
            </a:r>
            <a:r>
              <a:rPr lang="en-US" sz="2400" b="1" dirty="0" smtClean="0"/>
              <a:t>large values</a:t>
            </a:r>
          </a:p>
          <a:p>
            <a:pPr marL="914400"/>
            <a:r>
              <a:rPr lang="en-US" sz="2400" dirty="0" smtClean="0"/>
              <a:t>    indicate that the </a:t>
            </a:r>
            <a:r>
              <a:rPr lang="en-US" sz="2400" b="1" dirty="0" smtClean="0"/>
              <a:t>axis discriminates groups well</a:t>
            </a:r>
            <a:r>
              <a:rPr lang="en-US" sz="2400" dirty="0" smtClean="0"/>
              <a:t>.</a:t>
            </a:r>
          </a:p>
          <a:p>
            <a:pPr marL="914400"/>
            <a:endParaRPr lang="en-US" sz="2400" dirty="0" smtClean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 smtClean="0"/>
              <a:t>Squared canonical correlation </a:t>
            </a:r>
            <a:r>
              <a:rPr lang="en-US" sz="2400" dirty="0" smtClean="0"/>
              <a:t>is equal to the proportion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of total variation in canonical axes explained by differences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between group means.</a:t>
            </a:r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dirty="0" smtClean="0"/>
              <a:t>       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549115" y="4340507"/>
            <a:ext cx="2291787" cy="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659927" y="383808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020214" y="3716882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051920" y="372031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56465" y="373532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924422" y="409973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411588" y="403993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013127" y="3947913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901717" y="3928574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endCxn id="16" idx="2"/>
          </p:cNvCxnSpPr>
          <p:nvPr/>
        </p:nvCxnSpPr>
        <p:spPr>
          <a:xfrm>
            <a:off x="10059262" y="3973818"/>
            <a:ext cx="842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Assessing canonical </a:t>
            </a:r>
            <a:r>
              <a:rPr lang="en-US" dirty="0"/>
              <a:t>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481" y="1690688"/>
            <a:ext cx="85947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400" b="1" dirty="0" smtClean="0"/>
              <a:t>Significance tests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 smtClean="0"/>
              <a:t>Assume independent samples, multivariate normality, etc.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to ensure valid </a:t>
            </a:r>
            <a:r>
              <a:rPr lang="en-US" sz="2400" i="1" dirty="0" smtClean="0"/>
              <a:t>p</a:t>
            </a:r>
            <a:r>
              <a:rPr lang="en-US" sz="2400" dirty="0" smtClean="0"/>
              <a:t>-values.</a:t>
            </a:r>
          </a:p>
          <a:p>
            <a:pPr marL="1146175" indent="-2317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 smtClean="0"/>
              <a:t>Null Hypothesis: </a:t>
            </a:r>
            <a:r>
              <a:rPr lang="en-US" sz="2400" dirty="0" smtClean="0"/>
              <a:t>canonical correlation = 0</a:t>
            </a:r>
          </a:p>
          <a:p>
            <a:pPr marL="1146175" indent="-231775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 smtClean="0"/>
              <a:t>Alternative Hypothesis: </a:t>
            </a:r>
            <a:r>
              <a:rPr lang="en-US" sz="2400" dirty="0" smtClean="0"/>
              <a:t> canonical correlation is &gt; 0</a:t>
            </a:r>
            <a:endParaRPr lang="en-US" sz="2400" b="1" dirty="0" smtClean="0"/>
          </a:p>
          <a:p>
            <a:pPr marL="914400"/>
            <a:endParaRPr lang="en-US" sz="2400" dirty="0" smtClean="0"/>
          </a:p>
          <a:p>
            <a:r>
              <a:rPr lang="en-US" sz="2400" dirty="0" smtClean="0"/>
              <a:t>            </a:t>
            </a:r>
            <a:endParaRPr lang="en-US" sz="2400" dirty="0"/>
          </a:p>
          <a:p>
            <a:r>
              <a:rPr lang="en-US" sz="2400" dirty="0" smtClean="0"/>
              <a:t>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01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Significance tests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6548" y="1491330"/>
            <a:ext cx="6593711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formula </a:t>
            </a:r>
            <a:r>
              <a:rPr lang="en-US" dirty="0">
                <a:solidFill>
                  <a:srgbClr val="0070C0"/>
                </a:solidFill>
              </a:rPr>
              <a:t>= LD2 ~ Iris[, 5])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Residuals:</a:t>
            </a:r>
          </a:p>
          <a:p>
            <a:r>
              <a:rPr lang="en-US" dirty="0">
                <a:solidFill>
                  <a:srgbClr val="0070C0"/>
                </a:solidFill>
              </a:rPr>
              <a:t>     Min       1Q   Median       3Q      Max </a:t>
            </a:r>
          </a:p>
          <a:p>
            <a:r>
              <a:rPr lang="en-US" dirty="0">
                <a:solidFill>
                  <a:srgbClr val="0070C0"/>
                </a:solidFill>
              </a:rPr>
              <a:t>-2.66850 -0.71494  0.01174  0.75482  2.52246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Coefficients: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smtClean="0">
                <a:solidFill>
                  <a:srgbClr val="0070C0"/>
                </a:solidFill>
              </a:rPr>
              <a:t>        Estimate  Std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smtClean="0">
                <a:solidFill>
                  <a:srgbClr val="0070C0"/>
                </a:solidFill>
              </a:rPr>
              <a:t>Error  t value    </a:t>
            </a:r>
            <a:r>
              <a:rPr lang="en-US" dirty="0">
                <a:solidFill>
                  <a:srgbClr val="0070C0"/>
                </a:solidFill>
              </a:rPr>
              <a:t>Pr(&gt;|t|)    </a:t>
            </a:r>
          </a:p>
          <a:p>
            <a:r>
              <a:rPr lang="en-US" dirty="0">
                <a:solidFill>
                  <a:srgbClr val="0070C0"/>
                </a:solidFill>
              </a:rPr>
              <a:t>(Intercept)  -0.7279     0.1414  -</a:t>
            </a:r>
            <a:r>
              <a:rPr lang="en-US" dirty="0" smtClean="0">
                <a:solidFill>
                  <a:srgbClr val="0070C0"/>
                </a:solidFill>
              </a:rPr>
              <a:t>5.147    </a:t>
            </a:r>
            <a:r>
              <a:rPr lang="en-US" dirty="0">
                <a:solidFill>
                  <a:srgbClr val="0070C0"/>
                </a:solidFill>
              </a:rPr>
              <a:t>8.35e-07 ***</a:t>
            </a:r>
          </a:p>
          <a:p>
            <a:r>
              <a:rPr lang="en-US" dirty="0">
                <a:solidFill>
                  <a:srgbClr val="0070C0"/>
                </a:solidFill>
              </a:rPr>
              <a:t>Iris[, 5]s    </a:t>
            </a:r>
            <a:r>
              <a:rPr lang="en-US" dirty="0" smtClean="0">
                <a:solidFill>
                  <a:srgbClr val="0070C0"/>
                </a:solidFill>
              </a:rPr>
              <a:t>    0.9430     </a:t>
            </a:r>
            <a:r>
              <a:rPr lang="en-US" dirty="0">
                <a:solidFill>
                  <a:srgbClr val="0070C0"/>
                </a:solidFill>
              </a:rPr>
              <a:t>0.2000   </a:t>
            </a:r>
            <a:r>
              <a:rPr lang="en-US" dirty="0" smtClean="0">
                <a:solidFill>
                  <a:srgbClr val="0070C0"/>
                </a:solidFill>
              </a:rPr>
              <a:t>4.715    </a:t>
            </a:r>
            <a:r>
              <a:rPr lang="en-US" dirty="0">
                <a:solidFill>
                  <a:srgbClr val="0070C0"/>
                </a:solidFill>
              </a:rPr>
              <a:t>5.56e-06 ***</a:t>
            </a:r>
          </a:p>
          <a:p>
            <a:r>
              <a:rPr lang="en-US" dirty="0">
                <a:solidFill>
                  <a:srgbClr val="0070C0"/>
                </a:solidFill>
              </a:rPr>
              <a:t>Iris[, 5]v    </a:t>
            </a:r>
            <a:r>
              <a:rPr lang="en-US" dirty="0" smtClean="0">
                <a:solidFill>
                  <a:srgbClr val="0070C0"/>
                </a:solidFill>
              </a:rPr>
              <a:t>   1.2407     </a:t>
            </a:r>
            <a:r>
              <a:rPr lang="en-US" dirty="0">
                <a:solidFill>
                  <a:srgbClr val="0070C0"/>
                </a:solidFill>
              </a:rPr>
              <a:t>0.2000   6.203 </a:t>
            </a:r>
            <a:r>
              <a:rPr lang="en-US" dirty="0" smtClean="0">
                <a:solidFill>
                  <a:srgbClr val="0070C0"/>
                </a:solidFill>
              </a:rPr>
              <a:t>    5.33e-09 </a:t>
            </a:r>
            <a:r>
              <a:rPr lang="en-US" dirty="0">
                <a:solidFill>
                  <a:srgbClr val="0070C0"/>
                </a:solidFill>
              </a:rPr>
              <a:t>***</a:t>
            </a:r>
          </a:p>
          <a:p>
            <a:r>
              <a:rPr lang="en-US" dirty="0">
                <a:solidFill>
                  <a:srgbClr val="0070C0"/>
                </a:solidFill>
              </a:rPr>
              <a:t>---</a:t>
            </a:r>
          </a:p>
          <a:p>
            <a:r>
              <a:rPr lang="en-US" dirty="0">
                <a:solidFill>
                  <a:srgbClr val="0070C0"/>
                </a:solidFill>
              </a:rPr>
              <a:t>Signif. codes:  0 ‘***’ 0.001 ‘**’ 0.01 ‘*’ 0.05 ‘.’ 0.1 ‘ ’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Residual standard error: 1 on 147 degrees of freedom</a:t>
            </a:r>
          </a:p>
          <a:p>
            <a:r>
              <a:rPr lang="en-US" dirty="0">
                <a:solidFill>
                  <a:srgbClr val="0070C0"/>
                </a:solidFill>
              </a:rPr>
              <a:t>Multiple R-squared:  0.222,     Adjusted R-squared:  0.2114 </a:t>
            </a:r>
          </a:p>
          <a:p>
            <a:r>
              <a:rPr lang="en-US" dirty="0">
                <a:solidFill>
                  <a:srgbClr val="0070C0"/>
                </a:solidFill>
              </a:rPr>
              <a:t>F-statistic: 20.98 on 2 and 147 DF,  p-value: 9.681e-09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440" y="5671449"/>
            <a:ext cx="2565723" cy="266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297" y="5949389"/>
            <a:ext cx="2181829" cy="24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Assessing canonical axes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2858986"/>
            <a:ext cx="3837008" cy="3206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012" y="3609989"/>
            <a:ext cx="62260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Illustrates relatedness among samples due 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Graphically asses the separation of groups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by canonical axes.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2378560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2378560"/>
                <a:ext cx="634641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58502" y="1557114"/>
            <a:ext cx="4012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2400" b="1" dirty="0" smtClean="0"/>
              <a:t>Canonical scores and plots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38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Assessing canonical axes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663" y="2545118"/>
            <a:ext cx="75681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Measures how well the axes discriminate</a:t>
            </a:r>
            <a:r>
              <a:rPr lang="en-US" sz="2400" dirty="0" smtClean="0"/>
              <a:t>. The higher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 correct classification rate, the greater degree of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group discrimination achieved by the canonical axes.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Classification matrix </a:t>
            </a:r>
            <a:r>
              <a:rPr lang="en-US" sz="2400" dirty="0" smtClean="0"/>
              <a:t>shows the number of samples </a:t>
            </a:r>
            <a:r>
              <a:rPr lang="en-US" sz="2400" dirty="0" smtClean="0"/>
              <a:t>that </a:t>
            </a:r>
            <a:endParaRPr lang="en-US" sz="2400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are correctly or incorrectly classified in each group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Correct classification rate </a:t>
            </a:r>
            <a:r>
              <a:rPr lang="en-US" sz="2400" dirty="0" smtClean="0"/>
              <a:t>is the percentage of samples</a:t>
            </a:r>
          </a:p>
          <a:p>
            <a:r>
              <a:rPr lang="en-US" sz="2400" dirty="0" smtClean="0"/>
              <a:t>     classified correctly.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58502" y="1557114"/>
            <a:ext cx="349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400" b="1" dirty="0" smtClean="0"/>
              <a:t>Classification accuracy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71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Assessing canonical axes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8502" y="1557114"/>
            <a:ext cx="349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400" b="1" dirty="0" smtClean="0"/>
              <a:t>Classification accuracy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478"/>
              </p:ext>
            </p:extLst>
          </p:nvPr>
        </p:nvGraphicFramePr>
        <p:xfrm>
          <a:off x="2976424" y="2362080"/>
          <a:ext cx="41503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206"/>
                <a:gridCol w="978974"/>
                <a:gridCol w="1036560"/>
                <a:gridCol w="10365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72928"/>
            <a:ext cx="270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Matrix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26158" y="4796255"/>
            <a:ext cx="417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 classification </a:t>
            </a:r>
            <a:r>
              <a:rPr lang="en-US" sz="2400" dirty="0" smtClean="0"/>
              <a:t>rate = 0.97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86097"/>
              </p:ext>
            </p:extLst>
          </p:nvPr>
        </p:nvGraphicFramePr>
        <p:xfrm>
          <a:off x="7437889" y="2362080"/>
          <a:ext cx="41503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206"/>
                <a:gridCol w="978974"/>
                <a:gridCol w="1036560"/>
                <a:gridCol w="10365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3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2219" y="1423684"/>
            <a:ext cx="9873727" cy="5035624"/>
            <a:chOff x="1376865" y="1817228"/>
            <a:chExt cx="9873727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6865" y="3571875"/>
              <a:ext cx="9466118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</a:t>
              </a:r>
              <a:r>
                <a:rPr lang="en-US" sz="2400" dirty="0" err="1" smtClean="0"/>
                <a:t>PerMANOVA</a:t>
              </a:r>
              <a:r>
                <a:rPr lang="en-US" sz="2400" dirty="0" smtClean="0"/>
                <a:t> </a:t>
              </a:r>
              <a:endParaRPr lang="en-US" sz="2400" dirty="0" smtClean="0"/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Canonical Correlation Analysis,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93370" y="5359821"/>
            <a:ext cx="8729120" cy="4548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Interpreting Canonical Axes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4923" y="1663937"/>
            <a:ext cx="106216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Raw</a:t>
            </a:r>
            <a:r>
              <a:rPr lang="en-US" sz="2400" dirty="0" smtClean="0"/>
              <a:t> </a:t>
            </a:r>
            <a:r>
              <a:rPr lang="en-US" sz="2400" b="1" dirty="0"/>
              <a:t>C</a:t>
            </a:r>
            <a:r>
              <a:rPr lang="en-US" sz="2400" b="1" dirty="0" smtClean="0"/>
              <a:t>anonical Coefficients </a:t>
            </a:r>
            <a:r>
              <a:rPr lang="en-US" sz="2400" dirty="0" smtClean="0"/>
              <a:t>(i.e. eigenvectors) measure each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variables absolute contribution to the canonical score of each sample.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Used to assign scores to unclassified samples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Standardized Canonical Coefficients </a:t>
            </a:r>
            <a:r>
              <a:rPr lang="en-US" sz="2400" dirty="0" smtClean="0"/>
              <a:t>(canonical weights) measure the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relative contribution </a:t>
            </a:r>
            <a:r>
              <a:rPr lang="en-US" sz="2400" dirty="0" smtClean="0"/>
              <a:t>of each variable to </a:t>
            </a:r>
            <a:r>
              <a:rPr lang="en-US" sz="2400" dirty="0"/>
              <a:t>the canonical score of each </a:t>
            </a:r>
            <a:r>
              <a:rPr lang="en-US" sz="2400" dirty="0" smtClean="0"/>
              <a:t>sample.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Total Structure Coefficients</a:t>
            </a:r>
            <a:r>
              <a:rPr lang="en-US" sz="2400" dirty="0" smtClean="0"/>
              <a:t> are simple correlations between canonical scores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and original variables. Can </a:t>
            </a:r>
            <a:r>
              <a:rPr lang="en-US" sz="2400" b="1" dirty="0" smtClean="0"/>
              <a:t>define canonical axes </a:t>
            </a:r>
            <a:r>
              <a:rPr lang="en-US" sz="2400" dirty="0" smtClean="0"/>
              <a:t>by noting variables with 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largest structure coefficients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Squared structure coefficients </a:t>
            </a:r>
            <a:r>
              <a:rPr lang="en-US" sz="2400" dirty="0" smtClean="0"/>
              <a:t>indicate the % of a variables </a:t>
            </a:r>
            <a:r>
              <a:rPr lang="en-US" sz="2400" b="1" dirty="0" smtClean="0"/>
              <a:t>variance accounted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for by axis.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99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1: </a:t>
            </a:r>
            <a:r>
              <a:rPr lang="en-US" sz="2400" dirty="0" smtClean="0"/>
              <a:t>Calculate the variance/covariance matrix </a:t>
            </a:r>
            <a:r>
              <a:rPr lang="en-US" sz="2400" b="1" dirty="0" smtClean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2: </a:t>
            </a:r>
            <a:r>
              <a:rPr lang="en-US" sz="2400" dirty="0"/>
              <a:t>Calculate the </a:t>
            </a:r>
            <a:r>
              <a:rPr lang="en-US" sz="2400" dirty="0" smtClean="0"/>
              <a:t>variance/covariance matrix </a:t>
            </a:r>
            <a:r>
              <a:rPr lang="en-US" sz="2400" b="1" dirty="0" smtClean="0"/>
              <a:t>within </a:t>
            </a:r>
            <a:r>
              <a:rPr lang="en-US" sz="2400" b="1" dirty="0"/>
              <a:t>groups </a:t>
            </a:r>
            <a:r>
              <a:rPr lang="en-US" sz="2400" b="1" dirty="0" smtClean="0"/>
              <a:t>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3: </a:t>
            </a:r>
            <a:r>
              <a:rPr lang="en-US" sz="2400" dirty="0" smtClean="0"/>
              <a:t>Calculate </a:t>
            </a:r>
            <a:r>
              <a:rPr lang="en-US" sz="2400" b="1" dirty="0" smtClean="0"/>
              <a:t>eigenvalues</a:t>
            </a:r>
            <a:r>
              <a:rPr lang="en-US" sz="2400" dirty="0" smtClean="0"/>
              <a:t> and </a:t>
            </a:r>
            <a:r>
              <a:rPr lang="en-US" sz="2400" b="1" dirty="0" smtClean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4: Standardize </a:t>
            </a:r>
            <a:r>
              <a:rPr lang="en-US" sz="2400" dirty="0" smtClean="0"/>
              <a:t>and </a:t>
            </a:r>
            <a:r>
              <a:rPr lang="en-US" sz="2400" b="1" dirty="0" smtClean="0"/>
              <a:t>plot </a:t>
            </a:r>
            <a:r>
              <a:rPr lang="en-US" sz="2400" dirty="0" smtClean="0"/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5: Assess</a:t>
            </a:r>
            <a:r>
              <a:rPr lang="en-US" sz="2400" dirty="0" smtClean="0"/>
              <a:t>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6: Validate </a:t>
            </a:r>
            <a:r>
              <a:rPr lang="en-US" sz="2400" dirty="0" smtClean="0"/>
              <a:t>canonical axes with new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4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Validating Canonical Axes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6848" y="1799272"/>
            <a:ext cx="916500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 is only as good as it’s ability to classify new data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best assurance of reliable results is a good sampling design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and large sample size.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same samples to derive axes and classification matrix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can lead to an upward bias (i.e. better predictions).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“split-sample” approach to test predictive ability of 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Keep similar proportions of each group and use more overall samples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in the “training data”.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2563695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2205037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0346" y="4419201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versicolor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98641" y="4419201"/>
            <a:ext cx="96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virginica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2510987"/>
            <a:ext cx="2857982" cy="19005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03232" y="4421321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7178" y="2141317"/>
            <a:ext cx="707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Iris data set contains 150 samples, 50 of each species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526"/>
              </p:ext>
            </p:extLst>
          </p:nvPr>
        </p:nvGraphicFramePr>
        <p:xfrm>
          <a:off x="1220346" y="2897047"/>
          <a:ext cx="10133454" cy="3560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351"/>
                <a:gridCol w="2157199"/>
                <a:gridCol w="1736203"/>
                <a:gridCol w="1608416"/>
                <a:gridCol w="1838620"/>
                <a:gridCol w="1459665"/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</a:rPr>
                        <a:t>Sample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Sepal.Length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Sepal.Width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Species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versi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</a:rPr>
                        <a:t>150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49775" y="2430684"/>
            <a:ext cx="7077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Iris data set contains 150 samples, 50 of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a training data set of 75 samples (25 of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Prior probabilities = 0.33 for each species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43938"/>
              </p:ext>
            </p:extLst>
          </p:nvPr>
        </p:nvGraphicFramePr>
        <p:xfrm>
          <a:off x="2629382" y="2066323"/>
          <a:ext cx="6933235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647"/>
                <a:gridCol w="1386647"/>
                <a:gridCol w="1386647"/>
                <a:gridCol w="1386647"/>
                <a:gridCol w="1386647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Group means: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setosa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versicolor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virginica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07668"/>
              </p:ext>
            </p:extLst>
          </p:nvPr>
        </p:nvGraphicFramePr>
        <p:xfrm>
          <a:off x="1055225" y="4285728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-2.44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-1.85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06239"/>
              </p:ext>
            </p:extLst>
          </p:nvPr>
        </p:nvGraphicFramePr>
        <p:xfrm>
          <a:off x="6308202" y="4467586"/>
          <a:ext cx="5474826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413"/>
                <a:gridCol w="2737413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Proportion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Trace (Eigenvalues) – Relative % Criterion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0.9916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29382" y="2066323"/>
          <a:ext cx="6933235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647"/>
                <a:gridCol w="1386647"/>
                <a:gridCol w="1386647"/>
                <a:gridCol w="1386647"/>
                <a:gridCol w="1386647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Group means: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setosa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versicolor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virginica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12032"/>
              </p:ext>
            </p:extLst>
          </p:nvPr>
        </p:nvGraphicFramePr>
        <p:xfrm>
          <a:off x="6308202" y="4467586"/>
          <a:ext cx="5474826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413"/>
                <a:gridCol w="2737413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Proportion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Trace (Eigenvalues) – Relative % Criterion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0.9916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472"/>
              </p:ext>
            </p:extLst>
          </p:nvPr>
        </p:nvGraphicFramePr>
        <p:xfrm>
          <a:off x="1055225" y="4285728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-2.44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-1.85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6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194050" y="901335"/>
            <a:ext cx="6503988" cy="6000750"/>
            <a:chOff x="2012" y="649"/>
            <a:chExt cx="4097" cy="37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2" y="649"/>
              <a:ext cx="4097" cy="3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12" y="3888"/>
              <a:ext cx="254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12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65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11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658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47" y="400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17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763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2" y="4006"/>
              <a:ext cx="1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452" y="1195"/>
              <a:ext cx="0" cy="245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401" y="365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401" y="3240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401" y="2829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401" y="2424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401" y="201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401" y="1601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401" y="1195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rot="16200000">
              <a:off x="2243" y="358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 rot="16200000">
              <a:off x="2243" y="3174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 rot="16200000">
              <a:off x="2243" y="2763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16200000">
              <a:off x="2260" y="2358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 rot="16200000">
              <a:off x="2260" y="194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 rot="16200000">
              <a:off x="2260" y="153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 rot="16200000">
              <a:off x="2260" y="1130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52" y="1088"/>
              <a:ext cx="3431" cy="28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058" y="4226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984" y="2420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39" y="252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429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384" y="271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46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4" y="2413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805" y="283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528" y="19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271" y="248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440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136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243" y="284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221" y="2401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816" y="246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147" y="222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5350" y="235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570" y="2734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93" y="201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260" y="258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649" y="214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568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192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249" y="225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064" y="2328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621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743" y="299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5429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91" y="240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3841" y="266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435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59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104" y="2294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720" y="231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5441" y="227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5260" y="248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514" y="261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952" y="237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658" y="193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412" y="212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5181" y="255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322" y="276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878" y="200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777" y="200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474" y="235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5548" y="23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472" y="237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5209" y="20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5480" y="228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5469" y="232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2432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5204" y="250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568" y="1945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3525" y="250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604" y="281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170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5712" y="19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446" y="223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995" y="259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424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266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570" y="283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5328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50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2873" y="221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974" y="244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514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794" y="23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5300" y="255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339" y="2345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585" y="206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3305" y="248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2782" y="195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63" y="1630289"/>
            <a:ext cx="1816674" cy="12080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4" y="4506548"/>
            <a:ext cx="1711006" cy="128160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40" y="1566328"/>
            <a:ext cx="1272049" cy="1272049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5490419" y="5732898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versicolor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173617" y="1192403"/>
            <a:ext cx="96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virginica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940020" y="1192403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setosa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rot="2596257">
            <a:off x="7868008" y="2701870"/>
            <a:ext cx="1269395" cy="2058376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5627350">
            <a:off x="5307276" y="3147979"/>
            <a:ext cx="1269395" cy="1442199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5116135">
            <a:off x="3517777" y="3283742"/>
            <a:ext cx="2130307" cy="1352538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1226" y="2589122"/>
            <a:ext cx="6096000" cy="397031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lm(formula = LD1 ~ iris$Sp[train])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 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Estimate  Std</a:t>
            </a:r>
            <a:r>
              <a:rPr lang="en-US" dirty="0"/>
              <a:t>. Error t value Pr(&gt;|t|)    </a:t>
            </a:r>
          </a:p>
          <a:p>
            <a:r>
              <a:rPr lang="en-US" dirty="0"/>
              <a:t>(Intercept)        </a:t>
            </a:r>
            <a:r>
              <a:rPr lang="en-US" dirty="0" smtClean="0"/>
              <a:t> 8.6976     </a:t>
            </a:r>
            <a:r>
              <a:rPr lang="en-US" dirty="0"/>
              <a:t>0.1890   46.02   &lt;2e-16 ***</a:t>
            </a:r>
          </a:p>
          <a:p>
            <a:r>
              <a:rPr lang="en-US" dirty="0" smtClean="0"/>
              <a:t>versicolor        -</a:t>
            </a:r>
            <a:r>
              <a:rPr lang="en-US" dirty="0"/>
              <a:t>10.9130    </a:t>
            </a:r>
            <a:r>
              <a:rPr lang="en-US" dirty="0" smtClean="0"/>
              <a:t>0.2724  </a:t>
            </a:r>
            <a:r>
              <a:rPr lang="en-US" dirty="0"/>
              <a:t>-40.07   &lt;2e-16 ***</a:t>
            </a:r>
          </a:p>
          <a:p>
            <a:r>
              <a:rPr lang="en-US" dirty="0" err="1" smtClean="0"/>
              <a:t>virginica</a:t>
            </a:r>
            <a:r>
              <a:rPr lang="en-US" dirty="0" smtClean="0"/>
              <a:t>          -</a:t>
            </a:r>
            <a:r>
              <a:rPr lang="en-US" dirty="0"/>
              <a:t>15.1797     0.2887  -52.58 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Signif.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1 on 72 degrees of freedom</a:t>
            </a:r>
          </a:p>
          <a:p>
            <a:r>
              <a:rPr lang="en-US" dirty="0"/>
              <a:t>Multiple R-squared:  0.9773,    Adjusted R-squared:  0.9766 </a:t>
            </a:r>
          </a:p>
          <a:p>
            <a:r>
              <a:rPr lang="en-US" dirty="0"/>
              <a:t>F-statistic:  1548 on 2 and 72 DF,  p-value: &lt; 2.2e-16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1" y="5949387"/>
            <a:ext cx="2681469" cy="28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79670" y="1690688"/>
            <a:ext cx="6819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Canonical Correlation </a:t>
            </a:r>
            <a:r>
              <a:rPr lang="en-US" sz="2400" b="1" dirty="0" smtClean="0"/>
              <a:t>Criterion and Significance </a:t>
            </a:r>
            <a:r>
              <a:rPr lang="en-US" sz="2400" b="1" dirty="0"/>
              <a:t>T</a:t>
            </a:r>
            <a:r>
              <a:rPr lang="en-US" sz="2400" b="1" dirty="0" smtClean="0"/>
              <a:t>est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092142" y="6238756"/>
            <a:ext cx="2681469" cy="28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2219" y="1423684"/>
            <a:ext cx="9873727" cy="5035624"/>
            <a:chOff x="1376865" y="1817228"/>
            <a:chExt cx="9873727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6865" y="3571875"/>
              <a:ext cx="9466118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</a:t>
              </a:r>
              <a:r>
                <a:rPr lang="en-US" sz="2400" dirty="0" err="1" smtClean="0"/>
                <a:t>PerMANOVA</a:t>
              </a:r>
              <a:r>
                <a:rPr lang="en-US" sz="2400" dirty="0" smtClean="0"/>
                <a:t> </a:t>
              </a:r>
              <a:endParaRPr lang="en-US" sz="2400" dirty="0" smtClean="0"/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Canonical Correlation Analysis,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122219" y="3213153"/>
            <a:ext cx="9341426" cy="77461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2093" y="2142102"/>
            <a:ext cx="303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Classification accuracy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12669"/>
              </p:ext>
            </p:extLst>
          </p:nvPr>
        </p:nvGraphicFramePr>
        <p:xfrm>
          <a:off x="3528926" y="2920502"/>
          <a:ext cx="51490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889"/>
                <a:gridCol w="1301131"/>
                <a:gridCol w="1285992"/>
                <a:gridCol w="1285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setosa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versicolor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virginica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setosa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versicolor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virginica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2231" y="4796255"/>
            <a:ext cx="431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 classification </a:t>
            </a:r>
            <a:r>
              <a:rPr lang="en-US" sz="2400" dirty="0" smtClean="0"/>
              <a:t>rate = </a:t>
            </a:r>
            <a:r>
              <a:rPr lang="en-US" sz="2400" dirty="0" smtClean="0"/>
              <a:t>100%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0296" y="1468214"/>
            <a:ext cx="3623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Interpreting canonical axes</a:t>
            </a: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43509"/>
              </p:ext>
            </p:extLst>
          </p:nvPr>
        </p:nvGraphicFramePr>
        <p:xfrm>
          <a:off x="1089949" y="2444166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-2.44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-1.85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3424"/>
              </p:ext>
            </p:extLst>
          </p:nvPr>
        </p:nvGraphicFramePr>
        <p:xfrm>
          <a:off x="6821347" y="2425065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Standardized Canonical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Wei</a:t>
                      </a:r>
                      <a:r>
                        <a:rPr lang="en-US" sz="1800" b="1" u="none" strike="noStrike" dirty="0" smtClean="0">
                          <a:effectLst/>
                        </a:rPr>
                        <a:t>ghts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0.46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79619"/>
              </p:ext>
            </p:extLst>
          </p:nvPr>
        </p:nvGraphicFramePr>
        <p:xfrm>
          <a:off x="4207398" y="4718782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Structure Coefficients of Canonical 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0296" y="1468214"/>
            <a:ext cx="3623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Interpreting canonical axes</a:t>
            </a: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31221"/>
              </p:ext>
            </p:extLst>
          </p:nvPr>
        </p:nvGraphicFramePr>
        <p:xfrm>
          <a:off x="1089949" y="2445350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-2.44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-1.85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-3.24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21347" y="2425065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Standardized Canonical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Wei</a:t>
                      </a:r>
                      <a:r>
                        <a:rPr lang="en-US" sz="1800" b="1" u="none" strike="noStrike" dirty="0" smtClean="0">
                          <a:effectLst/>
                        </a:rPr>
                        <a:t>ghts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0.46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9523"/>
              </p:ext>
            </p:extLst>
          </p:nvPr>
        </p:nvGraphicFramePr>
        <p:xfrm>
          <a:off x="4207398" y="4718782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/>
                <a:gridCol w="1477701"/>
                <a:gridCol w="1477701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Structure Coefficients of Canonical 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-0.19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-314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111" y="637205"/>
            <a:ext cx="6485681" cy="64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535" y="2138881"/>
            <a:ext cx="4770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Split-sample Classification accuracy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28605"/>
              </p:ext>
            </p:extLst>
          </p:nvPr>
        </p:nvGraphicFramePr>
        <p:xfrm>
          <a:off x="3528926" y="2920502"/>
          <a:ext cx="51490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889"/>
                <a:gridCol w="1301131"/>
                <a:gridCol w="1285992"/>
                <a:gridCol w="1285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setosa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versicolor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virginica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setosa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versicolor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virginica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2231" y="4796255"/>
            <a:ext cx="432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 classification </a:t>
            </a:r>
            <a:r>
              <a:rPr lang="en-US" sz="2400" dirty="0" smtClean="0"/>
              <a:t>rate = 0.946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 Example: Iris Morphology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194050" y="1030288"/>
            <a:ext cx="6503988" cy="6000750"/>
            <a:chOff x="2012" y="649"/>
            <a:chExt cx="4097" cy="37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2" y="649"/>
              <a:ext cx="4097" cy="3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12" y="3888"/>
              <a:ext cx="254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12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65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11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658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47" y="400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17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763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2" y="4006"/>
              <a:ext cx="1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452" y="1195"/>
              <a:ext cx="0" cy="245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401" y="365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401" y="3240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401" y="2829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401" y="2424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401" y="201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401" y="1601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401" y="1195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rot="16200000">
              <a:off x="2243" y="358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 rot="16200000">
              <a:off x="2243" y="3174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 rot="16200000">
              <a:off x="2243" y="2763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16200000">
              <a:off x="2260" y="2358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 rot="16200000">
              <a:off x="2260" y="194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 rot="16200000">
              <a:off x="2260" y="153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 rot="16200000">
              <a:off x="2260" y="1130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52" y="1088"/>
              <a:ext cx="3431" cy="28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058" y="4226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984" y="2420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39" y="252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429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384" y="271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46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4" y="2413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805" y="283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528" y="19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271" y="248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440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136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243" y="284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221" y="2401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816" y="246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147" y="222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5350" y="235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570" y="2734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93" y="201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260" y="258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649" y="214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568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192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249" y="225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064" y="2328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621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743" y="299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5429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91" y="240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3841" y="266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435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59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104" y="2294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720" y="231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5441" y="227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5260" y="248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514" y="261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952" y="237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658" y="193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412" y="212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5181" y="255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322" y="276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878" y="200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777" y="200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474" y="235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5548" y="23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472" y="237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5209" y="20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5480" y="228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5469" y="232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2432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5204" y="250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568" y="1945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3525" y="250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604" y="281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170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5712" y="19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446" y="223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995" y="259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424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266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570" y="283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5328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50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2873" y="221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974" y="244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514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794" y="23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5300" y="255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339" y="2345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585" y="206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3305" y="248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2782" y="195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30" y="2769394"/>
            <a:ext cx="1816674" cy="12080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91" y="4761497"/>
            <a:ext cx="1711006" cy="128160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40" y="1800788"/>
            <a:ext cx="1272049" cy="127204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8611735">
            <a:off x="4359231" y="3476087"/>
            <a:ext cx="1732207" cy="7121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MANOVA and 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6450" y="1470770"/>
            <a:ext cx="98430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Analyses are the same </a:t>
            </a:r>
            <a:r>
              <a:rPr lang="en-US" sz="2400" dirty="0" smtClean="0"/>
              <a:t>(i.e. DA is a one-way MANOVA),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questions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dirty="0" smtClean="0"/>
              <a:t>MANOVA</a:t>
            </a:r>
            <a:r>
              <a:rPr lang="en-US" sz="2400" dirty="0" smtClean="0"/>
              <a:t>, we are interested if groups differ in there measured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dirty="0" smtClean="0"/>
              <a:t>DA</a:t>
            </a:r>
            <a:r>
              <a:rPr lang="en-US" sz="2400" dirty="0" smtClean="0"/>
              <a:t>, we  are interested in a linear combination of variables that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maximize differences between groups.</a:t>
            </a:r>
          </a:p>
          <a:p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 DA, we maximize the test statistic used in MANOVA </a:t>
            </a:r>
            <a:r>
              <a:rPr lang="en-US" sz="2400" dirty="0" smtClean="0"/>
              <a:t>and can perform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significance </a:t>
            </a:r>
            <a:r>
              <a:rPr lang="en-US" sz="2400" dirty="0" smtClean="0"/>
              <a:t>test.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33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MANOVA for Iris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3267"/>
              </p:ext>
            </p:extLst>
          </p:nvPr>
        </p:nvGraphicFramePr>
        <p:xfrm>
          <a:off x="2719085" y="1886576"/>
          <a:ext cx="6935551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793"/>
                <a:gridCol w="990793"/>
                <a:gridCol w="990793"/>
                <a:gridCol w="990793"/>
                <a:gridCol w="990793"/>
                <a:gridCol w="990793"/>
                <a:gridCol w="99079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Wilks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Approx 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 DF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P-value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5203.90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Species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53.50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Residuals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6982" y="3680749"/>
            <a:ext cx="8155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Wilks statistic </a:t>
            </a:r>
            <a:r>
              <a:rPr lang="en-US" sz="2400" dirty="0" smtClean="0"/>
              <a:t>is a multivariate test statistic similar to </a:t>
            </a:r>
            <a:r>
              <a:rPr lang="en-US" sz="2400" b="1" dirty="0" smtClean="0"/>
              <a:t>F values.</a:t>
            </a:r>
          </a:p>
          <a:p>
            <a:r>
              <a:rPr lang="en-US" sz="2400" dirty="0" smtClean="0"/>
              <a:t>It </a:t>
            </a:r>
            <a:r>
              <a:rPr lang="en-US" sz="2400" dirty="0" smtClean="0"/>
              <a:t>can be transformed into a pseudo F -statistic to facilitate the </a:t>
            </a:r>
          </a:p>
          <a:p>
            <a:r>
              <a:rPr lang="en-US" sz="2400" dirty="0" smtClean="0"/>
              <a:t>calculation </a:t>
            </a:r>
            <a:r>
              <a:rPr lang="en-US" sz="2400" dirty="0" smtClean="0"/>
              <a:t>of a </a:t>
            </a:r>
            <a:r>
              <a:rPr lang="en-US" sz="2400" i="1" dirty="0" smtClean="0"/>
              <a:t>p</a:t>
            </a:r>
            <a:r>
              <a:rPr lang="en-US" sz="2400" dirty="0" smtClean="0"/>
              <a:t>-value.</a:t>
            </a:r>
          </a:p>
          <a:p>
            <a:endParaRPr lang="en-US" sz="2400" dirty="0"/>
          </a:p>
          <a:p>
            <a:r>
              <a:rPr lang="en-US" sz="2400" dirty="0" smtClean="0"/>
              <a:t>Can perform </a:t>
            </a:r>
            <a:r>
              <a:rPr lang="en-US" sz="2400" dirty="0" err="1" smtClean="0"/>
              <a:t>posthoc</a:t>
            </a:r>
            <a:r>
              <a:rPr lang="en-US" sz="2400" dirty="0" smtClean="0"/>
              <a:t> comparisons with Hotelling’s 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7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367474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</a:t>
              </a:r>
              <a:r>
                <a:rPr lang="en-US" sz="2400" dirty="0" err="1" smtClean="0"/>
                <a:t>PerManova</a:t>
              </a:r>
              <a:r>
                <a:rPr lang="en-US" sz="2400" dirty="0" smtClean="0"/>
                <a:t> </a:t>
              </a:r>
              <a:endParaRPr lang="en-US" sz="2400" dirty="0" smtClean="0"/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Canonical Correlation Analysis,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59829" y="3241689"/>
            <a:ext cx="9193426" cy="69448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10359" y="3266370"/>
            <a:ext cx="221847" cy="415911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31253" y="1493134"/>
            <a:ext cx="8873446" cy="151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06129" y="4242499"/>
            <a:ext cx="8873446" cy="151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32206" y="3682281"/>
            <a:ext cx="866174" cy="1167511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3365" y="4593362"/>
            <a:ext cx="242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Grouping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1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Discriminant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8" y="1394332"/>
            <a:ext cx="5757362" cy="4811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03" y="2071868"/>
            <a:ext cx="4938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Canonical Axes are calculated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to </a:t>
            </a:r>
            <a:r>
              <a:rPr lang="en-US" sz="2400" b="1" dirty="0" smtClean="0"/>
              <a:t>maximally separate</a:t>
            </a:r>
            <a:r>
              <a:rPr lang="en-US" sz="2400" dirty="0" smtClean="0"/>
              <a:t> the three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groups</a:t>
            </a:r>
            <a:r>
              <a:rPr lang="en-US" sz="2400" dirty="0" smtClean="0"/>
              <a:t> on the first axis (DF1).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second axis is calculated 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additionally separate </a:t>
            </a:r>
            <a:r>
              <a:rPr lang="en-US" sz="2400" dirty="0" smtClean="0"/>
              <a:t>the blue and </a:t>
            </a:r>
          </a:p>
          <a:p>
            <a:r>
              <a:rPr lang="en-US" sz="2400" dirty="0" smtClean="0"/>
              <a:t>     green  groups, which overlap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 first axis.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PCA?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8" y="1394332"/>
            <a:ext cx="5757362" cy="4811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03" y="2071868"/>
            <a:ext cx="4938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Canonical Axes are calculated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to </a:t>
            </a:r>
            <a:r>
              <a:rPr lang="en-US" sz="2400" b="1" dirty="0" smtClean="0"/>
              <a:t>maximally separate</a:t>
            </a:r>
            <a:r>
              <a:rPr lang="en-US" sz="2400" dirty="0" smtClean="0"/>
              <a:t> the three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groups</a:t>
            </a:r>
            <a:r>
              <a:rPr lang="en-US" sz="2400" dirty="0" smtClean="0"/>
              <a:t> on the first axis (DF1).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second axis is calculated 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additionally separate </a:t>
            </a:r>
            <a:r>
              <a:rPr lang="en-US" sz="2400" dirty="0" smtClean="0"/>
              <a:t>the blue and </a:t>
            </a:r>
          </a:p>
          <a:p>
            <a:r>
              <a:rPr lang="en-US" sz="2400" dirty="0" smtClean="0"/>
              <a:t>     green  groups, which overlap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 first axis.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3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PCA?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8" y="1394332"/>
            <a:ext cx="5757362" cy="4811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03" y="2071868"/>
            <a:ext cx="4938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Canonical Axes are calculated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to </a:t>
            </a:r>
            <a:r>
              <a:rPr lang="en-US" sz="2400" b="1" dirty="0" smtClean="0"/>
              <a:t>maximally separate</a:t>
            </a:r>
            <a:r>
              <a:rPr lang="en-US" sz="2400" dirty="0" smtClean="0"/>
              <a:t> the three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groups</a:t>
            </a:r>
            <a:r>
              <a:rPr lang="en-US" sz="2400" dirty="0" smtClean="0"/>
              <a:t> on the first axis (DF1).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second axis is calculated 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additionally separate </a:t>
            </a:r>
            <a:r>
              <a:rPr lang="en-US" sz="2400" dirty="0" smtClean="0"/>
              <a:t>the blue and </a:t>
            </a:r>
          </a:p>
          <a:p>
            <a:r>
              <a:rPr lang="en-US" sz="2400" dirty="0" smtClean="0"/>
              <a:t>     green  groups, which overlap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 first axis.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29063" y="3429000"/>
            <a:ext cx="3634451" cy="1571263"/>
          </a:xfrm>
          <a:prstGeom prst="straightConnector1">
            <a:avLst/>
          </a:prstGeom>
          <a:ln w="3492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044405" y="2719895"/>
            <a:ext cx="1471914" cy="3173393"/>
          </a:xfrm>
          <a:prstGeom prst="straightConnector1">
            <a:avLst/>
          </a:prstGeom>
          <a:ln w="3492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15534</TotalTime>
  <Words>3324</Words>
  <Application>Microsoft Office PowerPoint</Application>
  <PresentationFormat>Widescreen</PresentationFormat>
  <Paragraphs>1092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Meiryo UI</vt:lpstr>
      <vt:lpstr>Arial</vt:lpstr>
      <vt:lpstr>Calibri</vt:lpstr>
      <vt:lpstr>Calibri Light</vt:lpstr>
      <vt:lpstr>Cambria Math</vt:lpstr>
      <vt:lpstr>Wingdings</vt:lpstr>
      <vt:lpstr>Office Theme</vt:lpstr>
      <vt:lpstr>Discriminant Analysis (DA)</vt:lpstr>
      <vt:lpstr>Discrimination Among Groups</vt:lpstr>
      <vt:lpstr>Discriminant Analysis (DA)</vt:lpstr>
      <vt:lpstr>PowerPoint Presentation</vt:lpstr>
      <vt:lpstr>PowerPoint Presentation</vt:lpstr>
      <vt:lpstr>PowerPoint Presentation</vt:lpstr>
      <vt:lpstr>Discriminant Analysis</vt:lpstr>
      <vt:lpstr>PCA?</vt:lpstr>
      <vt:lpstr>PCA?</vt:lpstr>
      <vt:lpstr>Discriminant Analysis: Data Set</vt:lpstr>
      <vt:lpstr>Discriminant Analysis: Data Set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Solutions to Violating Assumptions</vt:lpstr>
      <vt:lpstr>Discriminant Analysis</vt:lpstr>
      <vt:lpstr>PowerPoint Presentation</vt:lpstr>
      <vt:lpstr>PowerPoint Presentation</vt:lpstr>
      <vt:lpstr>PowerPoint Presentation</vt:lpstr>
      <vt:lpstr>Discriminant Analysis</vt:lpstr>
      <vt:lpstr>DA: Canonical scores and plots</vt:lpstr>
      <vt:lpstr>DA: Canonical scores and plots</vt:lpstr>
      <vt:lpstr>DA: Canonical scores and plots</vt:lpstr>
      <vt:lpstr>Discriminant Analysis</vt:lpstr>
      <vt:lpstr>Assessing canonical axes </vt:lpstr>
      <vt:lpstr>Assessing canonical axes </vt:lpstr>
      <vt:lpstr>Assessing canonical axes </vt:lpstr>
      <vt:lpstr>Assessing canonical axes </vt:lpstr>
      <vt:lpstr>Significance tests </vt:lpstr>
      <vt:lpstr>Assessing canonical axes</vt:lpstr>
      <vt:lpstr>Assessing canonical axes</vt:lpstr>
      <vt:lpstr>Assessing canonical axes</vt:lpstr>
      <vt:lpstr>Interpreting Canonical Axes</vt:lpstr>
      <vt:lpstr>Discriminant Analysis</vt:lpstr>
      <vt:lpstr>Validating Canonical Axes</vt:lpstr>
      <vt:lpstr>DA Example: Iris Morphology</vt:lpstr>
      <vt:lpstr>DA Example: Iris Morphology</vt:lpstr>
      <vt:lpstr>DA Example: Iris Morphology</vt:lpstr>
      <vt:lpstr>DA Example: Iris Morphology</vt:lpstr>
      <vt:lpstr>DA Example: Iris Morphology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MANOVA and DA</vt:lpstr>
      <vt:lpstr>MANOVA for Iris Data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Ben Baiser</cp:lastModifiedBy>
  <cp:revision>138</cp:revision>
  <dcterms:created xsi:type="dcterms:W3CDTF">2014-02-27T15:36:51Z</dcterms:created>
  <dcterms:modified xsi:type="dcterms:W3CDTF">2016-10-11T01:56:35Z</dcterms:modified>
</cp:coreProperties>
</file>