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18" r:id="rId5"/>
    <p:sldId id="342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50" r:id="rId19"/>
    <p:sldId id="331" r:id="rId20"/>
    <p:sldId id="332" r:id="rId21"/>
    <p:sldId id="334" r:id="rId22"/>
    <p:sldId id="352" r:id="rId23"/>
    <p:sldId id="335" r:id="rId24"/>
    <p:sldId id="336" r:id="rId25"/>
    <p:sldId id="351" r:id="rId26"/>
    <p:sldId id="337" r:id="rId27"/>
    <p:sldId id="338" r:id="rId28"/>
    <p:sldId id="339" r:id="rId29"/>
    <p:sldId id="340" r:id="rId30"/>
    <p:sldId id="341" r:id="rId31"/>
    <p:sldId id="300" r:id="rId32"/>
    <p:sldId id="301" r:id="rId33"/>
    <p:sldId id="302" r:id="rId34"/>
    <p:sldId id="304" r:id="rId35"/>
    <p:sldId id="344" r:id="rId36"/>
    <p:sldId id="345" r:id="rId37"/>
    <p:sldId id="346" r:id="rId38"/>
    <p:sldId id="347" r:id="rId39"/>
    <p:sldId id="34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912" userDrawn="1">
          <p15:clr>
            <a:srgbClr val="A4A3A4"/>
          </p15:clr>
        </p15:guide>
        <p15:guide id="3" pos="1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" y="91"/>
      </p:cViewPr>
      <p:guideLst>
        <p:guide orient="horz" pos="2064"/>
        <p:guide pos="3912"/>
        <p:guide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7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24D-E54D-46B5-B702-F345EA8464EC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4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59094"/>
            <a:ext cx="9144000" cy="2387600"/>
          </a:xfrm>
        </p:spPr>
        <p:txBody>
          <a:bodyPr/>
          <a:lstStyle/>
          <a:p>
            <a:r>
              <a:rPr lang="en-US" dirty="0" smtClean="0"/>
              <a:t>Classification and Regression</a:t>
            </a:r>
            <a:br>
              <a:rPr lang="en-US" dirty="0" smtClean="0"/>
            </a:br>
            <a:r>
              <a:rPr lang="en-US" dirty="0" smtClean="0"/>
              <a:t>(CART)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676292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317634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623584"/>
            <a:ext cx="2857982" cy="19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CART – Growing Trees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717735" y="5134453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</a:t>
                </a: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                                          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33707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380466" y="4207532"/>
            <a:ext cx="1932063" cy="5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165525" y="4243880"/>
            <a:ext cx="3059" cy="88812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57896" y="4747296"/>
            <a:ext cx="66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BLUE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28536" y="4668903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1: X</a:t>
            </a:r>
            <a:r>
              <a:rPr lang="en-US" baseline="-25000" dirty="0" smtClean="0"/>
              <a:t>1</a:t>
            </a:r>
            <a:r>
              <a:rPr lang="en-US" dirty="0" smtClean="0"/>
              <a:t>&gt; 6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485" y="4022866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2: X</a:t>
            </a:r>
            <a:r>
              <a:rPr lang="en-US" baseline="-25000" dirty="0" smtClean="0"/>
              <a:t>2</a:t>
            </a:r>
            <a:r>
              <a:rPr lang="en-US" dirty="0" smtClean="0"/>
              <a:t>&gt; 3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108116" y="1886673"/>
            <a:ext cx="3022930" cy="3693723"/>
            <a:chOff x="7108116" y="1886673"/>
            <a:chExt cx="3022930" cy="3693723"/>
          </a:xfrm>
        </p:grpSpPr>
        <p:sp>
          <p:nvSpPr>
            <p:cNvPr id="33" name="TextBox 32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0.92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40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1</a:t>
              </a:r>
              <a:r>
                <a:rPr lang="en-US" b="1" dirty="0" smtClean="0"/>
                <a:t>&gt; 6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0.78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Elbow Connector 51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r>
                <a:rPr lang="en-US" b="1" dirty="0" smtClean="0"/>
                <a:t>&gt; 3</a:t>
              </a:r>
              <a:endParaRPr lang="en-US" b="1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234975" y="3577077"/>
              <a:ext cx="1896071" cy="2003319"/>
              <a:chOff x="7110690" y="3602564"/>
              <a:chExt cx="1896071" cy="2003319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110690" y="4959552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337218" y="4957449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6" name="Elbow Connector 65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&gt; 2</a:t>
                </a:r>
                <a:endParaRPr lang="en-US" b="1" dirty="0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977358" y="5410780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3: X</a:t>
            </a:r>
            <a:r>
              <a:rPr lang="en-US" baseline="-25000" dirty="0" smtClean="0"/>
              <a:t>1</a:t>
            </a:r>
            <a:r>
              <a:rPr lang="en-US" dirty="0" smtClean="0"/>
              <a:t>&gt;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Growing Trees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717735" y="5134453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</a:t>
                </a: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                                          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6345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380466" y="4207532"/>
            <a:ext cx="1932063" cy="5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165525" y="4243880"/>
            <a:ext cx="3059" cy="88812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57896" y="4747296"/>
            <a:ext cx="66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BLUE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28536" y="4668903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1: X</a:t>
            </a:r>
            <a:r>
              <a:rPr lang="en-US" baseline="-25000" dirty="0" smtClean="0"/>
              <a:t>1</a:t>
            </a:r>
            <a:r>
              <a:rPr lang="en-US" dirty="0" smtClean="0"/>
              <a:t>&gt; 6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485" y="4022866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2: X</a:t>
            </a:r>
            <a:r>
              <a:rPr lang="en-US" baseline="-25000" dirty="0" smtClean="0"/>
              <a:t>2</a:t>
            </a:r>
            <a:r>
              <a:rPr lang="en-US" dirty="0" smtClean="0"/>
              <a:t>&gt; 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77358" y="5410780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3: X</a:t>
            </a:r>
            <a:r>
              <a:rPr lang="en-US" baseline="-25000" dirty="0" smtClean="0"/>
              <a:t>1</a:t>
            </a:r>
            <a:r>
              <a:rPr lang="en-US" dirty="0" smtClean="0"/>
              <a:t>&gt; 6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20682"/>
              </p:ext>
            </p:extLst>
          </p:nvPr>
        </p:nvGraphicFramePr>
        <p:xfrm>
          <a:off x="7403203" y="4809319"/>
          <a:ext cx="360419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43"/>
                <a:gridCol w="708273"/>
                <a:gridCol w="949124"/>
                <a:gridCol w="7523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66697" y="6389225"/>
            <a:ext cx="338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Classification Index = 89 %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7460333" y="1182619"/>
            <a:ext cx="3107504" cy="3647004"/>
            <a:chOff x="7108116" y="1886673"/>
            <a:chExt cx="3107504" cy="3647004"/>
          </a:xfrm>
        </p:grpSpPr>
        <p:sp>
          <p:nvSpPr>
            <p:cNvPr id="77" name="TextBox 76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0.92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Elbow Connector 84"/>
            <p:cNvCxnSpPr>
              <a:stCxn id="83" idx="0"/>
              <a:endCxn id="84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endCxn id="84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1</a:t>
              </a:r>
              <a:r>
                <a:rPr lang="en-US" b="1" dirty="0" smtClean="0"/>
                <a:t>&gt; 6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0.78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Elbow Connector 88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r>
                <a:rPr lang="en-US" b="1" dirty="0" smtClean="0"/>
                <a:t>&gt; 3</a:t>
              </a:r>
              <a:endParaRPr lang="en-US" b="1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382506" y="3577077"/>
              <a:ext cx="1833114" cy="1956600"/>
              <a:chOff x="7258221" y="3602564"/>
              <a:chExt cx="1833114" cy="195660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8252644" y="4912833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6" name="Elbow Connector 95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7258221" y="4887410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8" name="Elbow Connector 97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&gt; 2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1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45" y="1344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Growing Trees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3622"/>
              </p:ext>
            </p:extLst>
          </p:nvPr>
        </p:nvGraphicFramePr>
        <p:xfrm>
          <a:off x="7403203" y="4809319"/>
          <a:ext cx="360419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43"/>
                <a:gridCol w="708273"/>
                <a:gridCol w="949124"/>
                <a:gridCol w="7523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66697" y="6389225"/>
            <a:ext cx="338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Classification Index = 89 %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808" y="1742067"/>
            <a:ext cx="684514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 each node, the CART algorithm searches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through the variables one by one, from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to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Finds the </a:t>
            </a:r>
            <a:r>
              <a:rPr lang="en-US" sz="2400" b="1" dirty="0" smtClean="0"/>
              <a:t>best split </a:t>
            </a:r>
            <a:r>
              <a:rPr lang="en-US" sz="2400" dirty="0" smtClean="0"/>
              <a:t>for each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it, selects the best split for each variable and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compares them, selecting the best of the best.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Recursively partitions </a:t>
            </a:r>
            <a:r>
              <a:rPr lang="en-US" sz="2400" dirty="0" smtClean="0"/>
              <a:t>each node until all nodes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are terminal.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Assigns</a:t>
            </a:r>
            <a:r>
              <a:rPr lang="en-US" sz="2400" dirty="0" smtClean="0"/>
              <a:t> each node to a terminal class/group.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7460333" y="1182619"/>
            <a:ext cx="3107504" cy="3647004"/>
            <a:chOff x="7108116" y="1886673"/>
            <a:chExt cx="3107504" cy="3647004"/>
          </a:xfrm>
        </p:grpSpPr>
        <p:sp>
          <p:nvSpPr>
            <p:cNvPr id="30" name="TextBox 29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0.92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/>
            <p:cNvCxnSpPr>
              <a:stCxn id="31" idx="0"/>
              <a:endCxn id="32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32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1</a:t>
              </a:r>
              <a:r>
                <a:rPr lang="en-US" b="1" dirty="0" smtClean="0"/>
                <a:t>&gt; 6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0.78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Elbow Connector 45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r>
                <a:rPr lang="en-US" b="1" dirty="0" smtClean="0"/>
                <a:t>&gt; 3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382506" y="3577077"/>
              <a:ext cx="1833114" cy="1956600"/>
              <a:chOff x="7258221" y="3602564"/>
              <a:chExt cx="1833114" cy="195660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252644" y="4912833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Elbow Connector 59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258221" y="4887410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2" name="Elbow Connector 61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&gt; 2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7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45" y="1344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br>
              <a:rPr lang="en-US" dirty="0" smtClean="0"/>
            </a:br>
            <a:r>
              <a:rPr lang="en-US" i="1" dirty="0" smtClean="0"/>
              <a:t>the set of questions, Q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802" y="1858702"/>
                <a:ext cx="9524595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Each split depends on the values of only one </a:t>
                </a:r>
                <a:r>
                  <a:rPr lang="en-US" sz="2400" b="1" dirty="0" smtClean="0"/>
                  <a:t>single variable.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For each </a:t>
                </a:r>
                <a:r>
                  <a:rPr lang="en-US" sz="2400" b="1" dirty="0" smtClean="0"/>
                  <a:t>continuous</a:t>
                </a:r>
                <a:r>
                  <a:rPr lang="en-US" sz="2400" dirty="0" smtClean="0"/>
                  <a:t> variable </a:t>
                </a:r>
                <a:r>
                  <a:rPr lang="en-US" sz="2400" i="1" dirty="0" err="1" smtClean="0"/>
                  <a:t>x</a:t>
                </a:r>
                <a:r>
                  <a:rPr lang="en-US" sz="2400" i="1" baseline="-25000" dirty="0" err="1" smtClean="0"/>
                  <a:t>m</a:t>
                </a:r>
                <a:r>
                  <a:rPr lang="en-US" sz="2400" i="1" dirty="0" smtClean="0"/>
                  <a:t>, Q </a:t>
                </a:r>
                <a:r>
                  <a:rPr lang="en-US" sz="2400" dirty="0" smtClean="0"/>
                  <a:t>contains all questions in the form:</a:t>
                </a:r>
              </a:p>
              <a:p>
                <a:r>
                  <a:rPr lang="en-US" sz="2400" b="1" i="1" dirty="0"/>
                  <a:t> </a:t>
                </a:r>
                <a:r>
                  <a:rPr lang="en-US" sz="2400" b="1" i="1" dirty="0" smtClean="0"/>
                  <a:t>    	</a:t>
                </a:r>
                <a:r>
                  <a:rPr lang="en-US" sz="2400" b="1" dirty="0" smtClean="0"/>
                  <a:t>Is</a:t>
                </a:r>
                <a:r>
                  <a:rPr lang="en-US" sz="2400" b="1" i="1" dirty="0" smtClean="0"/>
                  <a:t> </a:t>
                </a:r>
                <a:r>
                  <a:rPr lang="en-US" sz="2400" b="1" i="1" dirty="0" err="1" smtClean="0"/>
                  <a:t>x</a:t>
                </a:r>
                <a:r>
                  <a:rPr lang="en-US" sz="2400" b="1" i="1" baseline="-25000" dirty="0" err="1" smtClean="0"/>
                  <a:t>m</a:t>
                </a:r>
                <a:r>
                  <a:rPr lang="en-US" sz="2400" b="1" i="1" baseline="-25000" dirty="0" smtClean="0"/>
                  <a:t> </a:t>
                </a:r>
                <a:r>
                  <a:rPr lang="en-US" sz="2400" b="1" i="1" dirty="0" smtClean="0"/>
                  <a:t>≤ c</a:t>
                </a:r>
                <a:r>
                  <a:rPr lang="en-US" sz="2400" b="1" i="1" baseline="-25000" dirty="0" smtClean="0"/>
                  <a:t>m</a:t>
                </a:r>
                <a:r>
                  <a:rPr lang="en-US" sz="2400" b="1" dirty="0" smtClean="0"/>
                  <a:t>?                                       e.g., Is petal length </a:t>
                </a:r>
                <a:r>
                  <a:rPr lang="en-US" sz="2400" b="1" i="1" dirty="0" smtClean="0"/>
                  <a:t>≤ </a:t>
                </a:r>
                <a:r>
                  <a:rPr lang="en-US" sz="2400" b="1" dirty="0" smtClean="0"/>
                  <a:t>6mm?</a:t>
                </a:r>
              </a:p>
              <a:p>
                <a:endParaRPr lang="en-US" sz="2400" b="1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 smtClean="0"/>
                  <a:t>c</a:t>
                </a:r>
                <a:r>
                  <a:rPr lang="en-US" sz="2400" i="1" baseline="-25000" dirty="0" smtClean="0"/>
                  <a:t>m</a:t>
                </a:r>
                <a:r>
                  <a:rPr lang="en-US" sz="2400" dirty="0" smtClean="0"/>
                  <a:t> is taken as the halfway point between two distinct vales of </a:t>
                </a:r>
                <a:r>
                  <a:rPr lang="en-US" sz="2400" i="1" dirty="0" err="1" smtClean="0"/>
                  <a:t>x</a:t>
                </a:r>
                <a:r>
                  <a:rPr lang="en-US" sz="2400" i="1" baseline="-25000" dirty="0" err="1" smtClean="0"/>
                  <a:t>m</a:t>
                </a:r>
                <a:r>
                  <a:rPr lang="en-US" sz="2400" i="1" baseline="-2500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If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m</a:t>
                </a:r>
                <a:r>
                  <a:rPr lang="en-US" sz="2400" i="1" baseline="-25000" dirty="0"/>
                  <a:t> </a:t>
                </a:r>
                <a:r>
                  <a:rPr lang="en-US" sz="2400" dirty="0" smtClean="0"/>
                  <a:t>is </a:t>
                </a:r>
                <a:r>
                  <a:rPr lang="en-US" sz="2400" b="1" dirty="0" smtClean="0"/>
                  <a:t>categorical </a:t>
                </a:r>
                <a:r>
                  <a:rPr lang="en-US" sz="2400" dirty="0" smtClean="0"/>
                  <a:t>and takes the values {</a:t>
                </a:r>
                <a:r>
                  <a:rPr lang="en-US" sz="2400" i="1" dirty="0" smtClean="0"/>
                  <a:t>a</a:t>
                </a:r>
                <a:r>
                  <a:rPr lang="en-US" sz="2400" i="1" baseline="-25000" dirty="0" smtClean="0"/>
                  <a:t>1 ,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a</a:t>
                </a:r>
                <a:r>
                  <a:rPr lang="en-US" sz="2400" i="1" baseline="-25000" dirty="0" smtClean="0"/>
                  <a:t>2,</a:t>
                </a:r>
                <a:r>
                  <a:rPr lang="en-US" sz="2400" dirty="0" smtClean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 smtClean="0"/>
                  <a:t>n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}, then </a:t>
                </a:r>
                <a:r>
                  <a:rPr lang="en-US" sz="2400" i="1" dirty="0" smtClean="0"/>
                  <a:t>Q </a:t>
                </a:r>
                <a:r>
                  <a:rPr lang="en-US" sz="2400" dirty="0" smtClean="0"/>
                  <a:t>contains </a:t>
                </a:r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   </a:t>
                </a:r>
                <a:r>
                  <a:rPr lang="en-US" sz="2400" dirty="0" smtClean="0"/>
                  <a:t>all questions in the form: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</a:t>
                </a:r>
                <a:r>
                  <a:rPr lang="en-US" sz="2400" b="1" dirty="0"/>
                  <a:t>Is</a:t>
                </a:r>
                <a:r>
                  <a:rPr lang="en-US" sz="2400" b="1" i="1" dirty="0"/>
                  <a:t> </a:t>
                </a:r>
                <a:r>
                  <a:rPr lang="en-US" sz="2400" b="1" i="1" dirty="0" err="1"/>
                  <a:t>x</a:t>
                </a:r>
                <a:r>
                  <a:rPr lang="en-US" sz="2400" b="1" i="1" baseline="-25000" dirty="0" err="1"/>
                  <a:t>m</a:t>
                </a:r>
                <a:r>
                  <a:rPr lang="en-US" sz="2400" b="1" i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1" i="1" dirty="0" smtClean="0"/>
                  <a:t> s</a:t>
                </a:r>
                <a:r>
                  <a:rPr lang="en-US" sz="2400" b="1" dirty="0" smtClean="0"/>
                  <a:t>?                                       </a:t>
                </a:r>
                <a:r>
                  <a:rPr lang="en-US" sz="2400" b="1" dirty="0"/>
                  <a:t>e.g., Is petal </a:t>
                </a:r>
                <a:r>
                  <a:rPr lang="en-US" sz="2400" b="1" dirty="0" smtClean="0"/>
                  <a:t>type =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1</a:t>
                </a:r>
                <a:r>
                  <a:rPr lang="en-US" sz="2400" b="1" dirty="0" smtClean="0"/>
                  <a:t> (e.g.</a:t>
                </a:r>
                <a:r>
                  <a:rPr lang="en-US" sz="2400" b="1" i="1" dirty="0" smtClean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1 </a:t>
                </a:r>
                <a:r>
                  <a:rPr lang="en-US" sz="2400" dirty="0" smtClean="0"/>
                  <a:t>=blue)</a:t>
                </a:r>
                <a:endParaRPr lang="en-US" sz="2400" b="1" dirty="0"/>
              </a:p>
              <a:p>
                <a:r>
                  <a:rPr lang="en-US" sz="2400" dirty="0" smtClean="0"/>
                  <a:t>    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</a:t>
                </a:r>
                <a:r>
                  <a:rPr lang="en-US" sz="2400" b="1" i="1" dirty="0" smtClean="0"/>
                  <a:t>s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ranges over all levels of </a:t>
                </a:r>
                <a:r>
                  <a:rPr lang="en-US" sz="2400" i="1" dirty="0" err="1" smtClean="0"/>
                  <a:t>x</a:t>
                </a:r>
                <a:r>
                  <a:rPr lang="en-US" sz="2400" i="1" baseline="-25000" dirty="0" err="1" smtClean="0"/>
                  <a:t>m</a:t>
                </a:r>
                <a:r>
                  <a:rPr lang="en-US" sz="2400" i="1" baseline="-25000" dirty="0" smtClean="0"/>
                  <a:t> </a:t>
                </a:r>
                <a:r>
                  <a:rPr lang="en-US" sz="2400" dirty="0"/>
                  <a:t>{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1 ,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2,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n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}, </a:t>
                </a:r>
              </a:p>
              <a:p>
                <a:endParaRPr lang="en-US" sz="2400" i="1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02" y="1858702"/>
                <a:ext cx="9524595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832" t="-1078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46894" y="3276600"/>
            <a:ext cx="22383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48819" y="5199927"/>
            <a:ext cx="22383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57445" y="1344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CART – Splitting Criteria</a:t>
            </a:r>
            <a:br>
              <a:rPr lang="en-US" dirty="0" smtClean="0"/>
            </a:br>
            <a:r>
              <a:rPr lang="en-US" i="1" dirty="0" smtClean="0"/>
              <a:t>Node impurity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94992" y="1724590"/>
            <a:ext cx="60600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Node impurity </a:t>
            </a:r>
            <a:r>
              <a:rPr lang="en-US" sz="2400" dirty="0" smtClean="0"/>
              <a:t>refers to the degree that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any one node is comprised of </a:t>
            </a:r>
            <a:r>
              <a:rPr lang="en-US" sz="2400" b="1" dirty="0" smtClean="0"/>
              <a:t>mixed classes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or groups.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Impurity is </a:t>
            </a:r>
            <a:r>
              <a:rPr lang="en-US" sz="2400" b="1" dirty="0" smtClean="0"/>
              <a:t>greatest</a:t>
            </a:r>
            <a:r>
              <a:rPr lang="en-US" sz="2400" dirty="0" smtClean="0"/>
              <a:t> when all </a:t>
            </a:r>
            <a:r>
              <a:rPr lang="en-US" sz="2400" b="1" dirty="0" smtClean="0"/>
              <a:t>groups/class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are mixed equally </a:t>
            </a:r>
            <a:r>
              <a:rPr lang="en-US" sz="2400" dirty="0" smtClean="0"/>
              <a:t>within a node.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Impurity is </a:t>
            </a:r>
            <a:r>
              <a:rPr lang="en-US" sz="2400" b="1" dirty="0" smtClean="0"/>
              <a:t>lowest</a:t>
            </a:r>
            <a:r>
              <a:rPr lang="en-US" sz="2400" dirty="0" smtClean="0"/>
              <a:t> when a node only </a:t>
            </a:r>
          </a:p>
          <a:p>
            <a:r>
              <a:rPr lang="en-US" sz="2400" dirty="0" smtClean="0"/>
              <a:t>     contains </a:t>
            </a:r>
            <a:r>
              <a:rPr lang="en-US" sz="2400" b="1" dirty="0" smtClean="0"/>
              <a:t>one group/class.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137002" y="1856545"/>
            <a:ext cx="2850848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37002" y="3277565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4434" y="5161573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82090" y="5161573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13669" y="5161573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8898146" y="217162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301185" y="2358538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431738" y="242118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715288" y="198152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8431738" y="2209795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0213503" y="2510505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0728014" y="2011877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9812493" y="2454583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607367" y="2457290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9858567" y="1863133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445166" y="2053241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898146" y="261541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1002513" y="5857518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11517024" y="5358890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0601503" y="5801596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1396377" y="5804303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0647577" y="5210146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26454" y="359724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9129493" y="378414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260046" y="3846792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543596" y="3407132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260046" y="3635406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9273474" y="3478852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8726454" y="404103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168220" y="538167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9571259" y="556857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9715240" y="5263282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9168220" y="582546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7625367" y="582799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908917" y="538833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7625367" y="5616605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8659324" y="2794095"/>
            <a:ext cx="238822" cy="4825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0"/>
          </p:cNvCxnSpPr>
          <p:nvPr/>
        </p:nvCxnSpPr>
        <p:spPr>
          <a:xfrm flipH="1">
            <a:off x="7824485" y="4208745"/>
            <a:ext cx="719111" cy="9528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" idx="0"/>
          </p:cNvCxnSpPr>
          <p:nvPr/>
        </p:nvCxnSpPr>
        <p:spPr>
          <a:xfrm>
            <a:off x="9021500" y="4222212"/>
            <a:ext cx="535329" cy="9393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8" idx="0"/>
          </p:cNvCxnSpPr>
          <p:nvPr/>
        </p:nvCxnSpPr>
        <p:spPr>
          <a:xfrm>
            <a:off x="10271367" y="2776267"/>
            <a:ext cx="884697" cy="23853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516433" y="1809826"/>
            <a:ext cx="11575" cy="432819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16210" y="174813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494985" y="5430809"/>
            <a:ext cx="694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5569904" y="3801631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6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57445" y="1344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CART – Splitting Criteria</a:t>
            </a:r>
            <a:br>
              <a:rPr lang="en-US" dirty="0" smtClean="0"/>
            </a:br>
            <a:r>
              <a:rPr lang="en-US" i="1" dirty="0" smtClean="0"/>
              <a:t>Node impurity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72222" y="1828800"/>
            <a:ext cx="1073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several ways to calculate node impurity. We will focus on the </a:t>
            </a:r>
            <a:r>
              <a:rPr lang="en-US" sz="2400" b="1" dirty="0" err="1" smtClean="0"/>
              <a:t>Gini</a:t>
            </a:r>
            <a:r>
              <a:rPr lang="en-US" sz="2400" b="1" dirty="0" smtClean="0"/>
              <a:t> Index</a:t>
            </a:r>
            <a:r>
              <a:rPr lang="en-US" sz="2400" dirty="0" smtClean="0"/>
              <a:t>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59754" y="2659206"/>
                <a:ext cx="3356881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54" y="2659206"/>
                <a:ext cx="3356881" cy="1043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1332" y="4326747"/>
                <a:ext cx="1095793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= the probability that a sample is from group </a:t>
                </a:r>
                <a:r>
                  <a:rPr lang="en-US" sz="2400" i="1" dirty="0" smtClean="0"/>
                  <a:t>j </a:t>
                </a:r>
                <a:r>
                  <a:rPr lang="en-US" sz="2400" dirty="0" smtClean="0"/>
                  <a:t>given that it is found in node </a:t>
                </a:r>
                <a:r>
                  <a:rPr lang="en-US" sz="2400" i="1" dirty="0" smtClean="0"/>
                  <a:t>t.</a:t>
                </a:r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2" y="4326747"/>
                <a:ext cx="10957936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77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2222" y="1477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CART – Splitting Criteria</a:t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99543" y="1029718"/>
            <a:ext cx="1109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measure the decrease in impurity at each node </a:t>
            </a:r>
            <a:r>
              <a:rPr lang="en-US" sz="2400" i="1" dirty="0" smtClean="0"/>
              <a:t>t</a:t>
            </a:r>
            <a:r>
              <a:rPr lang="en-US" sz="2400" dirty="0" smtClean="0"/>
              <a:t>, for each question in the set </a:t>
            </a:r>
            <a:r>
              <a:rPr lang="en-US" sz="2400" i="1" dirty="0" smtClean="0"/>
              <a:t>Q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5694" y="1759417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94" y="1759417"/>
                <a:ext cx="497681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75475" y="2681538"/>
                <a:ext cx="6456768" cy="267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= parent node impurity</a:t>
                </a:r>
                <a:endParaRPr lang="en-US" sz="240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 smtClean="0"/>
                  <a:t>= proportion of samples answering “yes”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     (descending to left node) and “no”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     (descending to right node).</a:t>
                </a:r>
              </a:p>
              <a:p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= descendant node impurity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75" y="2681538"/>
                <a:ext cx="6456768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22" t="-1822" r="-378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5415" y="2494562"/>
            <a:ext cx="2548446" cy="3662229"/>
            <a:chOff x="7108116" y="1886673"/>
            <a:chExt cx="2548446" cy="3662229"/>
          </a:xfrm>
        </p:grpSpPr>
        <p:sp>
          <p:nvSpPr>
            <p:cNvPr id="8" name="TextBox 7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0.92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stCxn id="9" idx="0"/>
              <a:endCxn id="12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2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1</a:t>
              </a:r>
              <a:r>
                <a:rPr lang="en-US" b="1" dirty="0" smtClean="0"/>
                <a:t>&gt; 6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17871" y="4042785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0.78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r>
                <a:rPr lang="en-US" b="1" dirty="0" smtClean="0"/>
                <a:t>&gt; 3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7052" y="4902571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Elbow Connector 21"/>
            <p:cNvCxnSpPr/>
            <p:nvPr/>
          </p:nvCxnSpPr>
          <p:spPr>
            <a:xfrm rot="16200000" flipV="1">
              <a:off x="8065883" y="3885394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382506" y="4898995"/>
              <a:ext cx="66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BLUE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Elbow Connector 23"/>
            <p:cNvCxnSpPr/>
            <p:nvPr/>
          </p:nvCxnSpPr>
          <p:spPr>
            <a:xfrm rot="5400000" flipH="1" flipV="1">
              <a:off x="7337602" y="4038350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827871" y="3602564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93986" y="447647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1908" y="4489258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92168" y="3649173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54638" y="4101814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1</a:t>
              </a:r>
              <a:r>
                <a:rPr lang="en-US" b="1" dirty="0" smtClean="0"/>
                <a:t>&gt; 2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69495" y="5891605"/>
                <a:ext cx="3955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Goal is to maximize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495" y="5891605"/>
                <a:ext cx="39556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23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8046093" y="1666429"/>
            <a:ext cx="548108" cy="4776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55293" y="1146678"/>
            <a:ext cx="4072326" cy="4023062"/>
            <a:chOff x="838200" y="1690688"/>
            <a:chExt cx="4072326" cy="4023062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90688"/>
              <a:ext cx="4072326" cy="4023062"/>
              <a:chOff x="838200" y="1690688"/>
              <a:chExt cx="4072326" cy="402306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</a:t>
                    </a:r>
                    <a:endParaRPr lang="en-US" dirty="0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                                               </a:t>
                    </a:r>
                    <a:endParaRPr lang="en-US" dirty="0"/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 smtClean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2521209" y="2160891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GREEN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(0.22)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4447" y="2922264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0.65</a:t>
                </a:r>
                <a:endParaRPr lang="en-US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47" y="2922264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87251" y="3676709"/>
                <a:ext cx="2509533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251" y="3676709"/>
                <a:ext cx="2509533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46891" y="4621131"/>
                <a:ext cx="4694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0.37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91" y="4621131"/>
                <a:ext cx="469461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09" t="-1961" r="-90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777834" y="1165709"/>
            <a:ext cx="2943780" cy="2788951"/>
            <a:chOff x="6523191" y="1385953"/>
            <a:chExt cx="2943780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23191" y="3251574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 (0.00)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10 (0.92)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1 (0.08)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Q1:X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&gt; 6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293" y="1146678"/>
            <a:ext cx="4072326" cy="4042283"/>
            <a:chOff x="838200" y="1690688"/>
            <a:chExt cx="4072326" cy="4042283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90688"/>
              <a:ext cx="4072326" cy="4042283"/>
              <a:chOff x="838200" y="1690688"/>
              <a:chExt cx="4072326" cy="404228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</a:t>
                    </a:r>
                    <a:endParaRPr lang="en-US" dirty="0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                                               </a:t>
                    </a:r>
                    <a:endParaRPr lang="en-US" dirty="0"/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 smtClean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GREEN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312529" y="2179677"/>
                <a:ext cx="23167" cy="29108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73856" y="5363639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Split 1:X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 6</a:t>
                </a:r>
                <a:endParaRPr lang="en-US" dirty="0"/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(0.22)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09675" y="3068333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(0.63)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 (0.06)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5 (0.31)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0.65</a:t>
                </a:r>
                <a:endParaRPr lang="en-US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0.5</a:t>
                </a:r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1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0.15</a:t>
                </a:r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7083135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259849" y="2639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777834" y="1165709"/>
            <a:ext cx="2943780" cy="2788951"/>
            <a:chOff x="6523191" y="1385953"/>
            <a:chExt cx="2943780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23191" y="3251574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 (0.00)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10 (0.92)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1 (0.08)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Q1:X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&gt; 6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293" y="1146678"/>
            <a:ext cx="4072326" cy="4042283"/>
            <a:chOff x="838200" y="1690688"/>
            <a:chExt cx="4072326" cy="4042283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90688"/>
              <a:ext cx="4072326" cy="4042283"/>
              <a:chOff x="838200" y="1690688"/>
              <a:chExt cx="4072326" cy="404228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</a:t>
                    </a:r>
                    <a:endParaRPr lang="en-US" dirty="0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                                               </a:t>
                    </a:r>
                    <a:endParaRPr lang="en-US" dirty="0"/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 smtClean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GREEN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312529" y="2179677"/>
                <a:ext cx="23167" cy="29108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73856" y="5363639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Split 1:X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 6</a:t>
                </a:r>
                <a:endParaRPr lang="en-US" dirty="0"/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(0.22)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09675" y="3068333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(0.63)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 (0.06)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5 (0.31)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0.65</a:t>
                </a:r>
                <a:endParaRPr lang="en-US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0.5</a:t>
                </a:r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1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0.15</a:t>
                </a:r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68313" y="5999885"/>
                <a:ext cx="6932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0.41∗0.15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0.59∗0.5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13" y="5999885"/>
                <a:ext cx="6932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1264676" y="5926239"/>
            <a:ext cx="790255" cy="53718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083135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259849" y="2639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Discrimination Among Groups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5408" y="1794076"/>
            <a:ext cx="70600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Are groups different?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Multi-Response Permutation Procedures (MRPP)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Analysis of Group Similarities (ANOSIM)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Mantel’s Test (MANTEL)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67333" y="3821572"/>
            <a:ext cx="659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How do groups differ? (i.e. which variables best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distinguish among groups)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Discriminant Analysis(DA)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Classification and Regression (CART)</a:t>
            </a:r>
          </a:p>
        </p:txBody>
      </p:sp>
    </p:spTree>
    <p:extLst>
      <p:ext uri="{BB962C8B-B14F-4D97-AF65-F5344CB8AC3E}">
        <p14:creationId xmlns:p14="http://schemas.microsoft.com/office/powerpoint/2010/main" val="21131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0 (0.00)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Q2:X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&gt; 4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146678"/>
            <a:ext cx="4227619" cy="4275111"/>
            <a:chOff x="682907" y="1690688"/>
            <a:chExt cx="4227619" cy="4275111"/>
          </a:xfrm>
        </p:grpSpPr>
        <p:grpSp>
          <p:nvGrpSpPr>
            <p:cNvPr id="10" name="Group 9"/>
            <p:cNvGrpSpPr/>
            <p:nvPr/>
          </p:nvGrpSpPr>
          <p:grpSpPr>
            <a:xfrm>
              <a:off x="682907" y="1690688"/>
              <a:ext cx="4227619" cy="4275111"/>
              <a:chOff x="682907" y="1690688"/>
              <a:chExt cx="4227619" cy="427511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</a:t>
                    </a:r>
                    <a:endParaRPr lang="en-US" dirty="0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                                               </a:t>
                    </a:r>
                    <a:endParaRPr lang="en-US" dirty="0"/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 smtClean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GREEN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1412113" y="3901718"/>
                <a:ext cx="3264060" cy="356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2907" y="5596467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Split 2:X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&gt; 4</a:t>
                </a:r>
                <a:endParaRPr lang="en-US" dirty="0"/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(0.22)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(0.4)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0.65</a:t>
                </a:r>
                <a:endParaRPr lang="en-US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0.66</a:t>
                </a:r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0.48</a:t>
                </a:r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062028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271227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0 (0.00)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Q2:X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&gt; 4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146678"/>
            <a:ext cx="4227619" cy="4275111"/>
            <a:chOff x="682907" y="1690688"/>
            <a:chExt cx="4227619" cy="4275111"/>
          </a:xfrm>
        </p:grpSpPr>
        <p:grpSp>
          <p:nvGrpSpPr>
            <p:cNvPr id="10" name="Group 9"/>
            <p:cNvGrpSpPr/>
            <p:nvPr/>
          </p:nvGrpSpPr>
          <p:grpSpPr>
            <a:xfrm>
              <a:off x="682907" y="1690688"/>
              <a:ext cx="4227619" cy="4275111"/>
              <a:chOff x="682907" y="1690688"/>
              <a:chExt cx="4227619" cy="427511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</a:t>
                    </a:r>
                    <a:endParaRPr lang="en-US" dirty="0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                                               </a:t>
                    </a:r>
                    <a:endParaRPr lang="en-US" dirty="0"/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 smtClean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GREEN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1412113" y="3901718"/>
                <a:ext cx="3264060" cy="356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2907" y="5596467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Split 2:X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&gt; 4</a:t>
                </a:r>
                <a:endParaRPr lang="en-US" dirty="0"/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(0.22)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(0.4)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0.65</a:t>
                </a:r>
                <a:endParaRPr lang="en-US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0.66</a:t>
                </a:r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0.48</a:t>
                </a:r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28609" y="6020958"/>
                <a:ext cx="713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0.44∗0.48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0.56∗0.66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09" y="6020958"/>
                <a:ext cx="71311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1383741" y="5956235"/>
            <a:ext cx="776051" cy="53718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62028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71227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0 (0.00)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Q2:X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&gt; 4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146678"/>
            <a:ext cx="4227619" cy="4275111"/>
            <a:chOff x="682907" y="1690688"/>
            <a:chExt cx="4227619" cy="4275111"/>
          </a:xfrm>
        </p:grpSpPr>
        <p:grpSp>
          <p:nvGrpSpPr>
            <p:cNvPr id="10" name="Group 9"/>
            <p:cNvGrpSpPr/>
            <p:nvPr/>
          </p:nvGrpSpPr>
          <p:grpSpPr>
            <a:xfrm>
              <a:off x="682907" y="1690688"/>
              <a:ext cx="4227619" cy="4275111"/>
              <a:chOff x="682907" y="1690688"/>
              <a:chExt cx="4227619" cy="427511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</a:t>
                    </a:r>
                    <a:endParaRPr lang="en-US" dirty="0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                                               </a:t>
                    </a:r>
                    <a:endParaRPr lang="en-US" dirty="0"/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 smtClean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GREEN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1412113" y="3901718"/>
                <a:ext cx="3264060" cy="356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2907" y="5596467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Split 2:X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&gt; 4</a:t>
                </a:r>
                <a:endParaRPr lang="en-US" dirty="0"/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(0.22)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(0.4)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0.65</a:t>
                </a:r>
                <a:endParaRPr lang="en-US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0.66</a:t>
                </a:r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0.48</a:t>
                </a:r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0.44∗0.48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0.56∗0.66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0.41∗0.15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0.59∗0.5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253146" y="4795125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Split 1 or 2?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– Splitting Criteria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0 (0.00)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Q2:X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&gt; 4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146678"/>
            <a:ext cx="4227619" cy="4275111"/>
            <a:chOff x="682907" y="1690688"/>
            <a:chExt cx="4227619" cy="4275111"/>
          </a:xfrm>
        </p:grpSpPr>
        <p:grpSp>
          <p:nvGrpSpPr>
            <p:cNvPr id="10" name="Group 9"/>
            <p:cNvGrpSpPr/>
            <p:nvPr/>
          </p:nvGrpSpPr>
          <p:grpSpPr>
            <a:xfrm>
              <a:off x="682907" y="1690688"/>
              <a:ext cx="4227619" cy="4275111"/>
              <a:chOff x="682907" y="1690688"/>
              <a:chExt cx="4227619" cy="427511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</a:t>
                    </a:r>
                    <a:endParaRPr lang="en-US" dirty="0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                                                 </a:t>
                    </a:r>
                    <a:endParaRPr lang="en-US" dirty="0"/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r>
                    <a:rPr lang="en-US" b="1" baseline="-25000" dirty="0" smtClean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GREEN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1412113" y="3901718"/>
                <a:ext cx="3264060" cy="356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2907" y="5596467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Split 2:X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&gt; 4</a:t>
                </a:r>
                <a:endParaRPr lang="en-US" dirty="0"/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(0.22)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6 (0.4)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0.65</a:t>
                </a:r>
                <a:endParaRPr lang="en-US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0.66</a:t>
                </a:r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= 0.48</a:t>
                </a:r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0.44∗0.48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0.56∗0.66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0.41∗0.15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0.59∗0.5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1120354" y="5583742"/>
            <a:ext cx="790255" cy="537180"/>
          </a:xfrm>
          <a:prstGeom prst="rect">
            <a:avLst/>
          </a:prstGeom>
          <a:noFill/>
          <a:ln w="111125">
            <a:solidFill>
              <a:srgbClr val="FF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253146" y="4795125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Split 1 or 2?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94" y="692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</a:t>
            </a:r>
            <a:r>
              <a:rPr lang="en-US" dirty="0" smtClean="0"/>
              <a:t>– Assigning Classes/Groups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5409" y="1483037"/>
            <a:ext cx="949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node is classified as belonging to the group that has the highest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probability of membership (i.e., the group that minimizes the probability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of misclassification).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6953" y="3397522"/>
            <a:ext cx="3259686" cy="2325234"/>
            <a:chOff x="596953" y="3918382"/>
            <a:chExt cx="3259686" cy="2325234"/>
          </a:xfrm>
        </p:grpSpPr>
        <p:grpSp>
          <p:nvGrpSpPr>
            <p:cNvPr id="4" name="Group 3"/>
            <p:cNvGrpSpPr/>
            <p:nvPr/>
          </p:nvGrpSpPr>
          <p:grpSpPr>
            <a:xfrm>
              <a:off x="596953" y="3918382"/>
              <a:ext cx="2943780" cy="2288231"/>
              <a:chOff x="6523191" y="1886673"/>
              <a:chExt cx="2943780" cy="22882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523191" y="3251574"/>
                <a:ext cx="10278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0 (0.00)</a:t>
                </a:r>
              </a:p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10 (0.92)</a:t>
                </a:r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1 (0.08)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785432" y="2821458"/>
                <a:ext cx="504825" cy="4119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791450" y="1886673"/>
                <a:ext cx="548108" cy="4776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Elbow Connector 7"/>
              <p:cNvCxnSpPr>
                <a:stCxn id="6" idx="0"/>
                <a:endCxn id="7" idx="2"/>
              </p:cNvCxnSpPr>
              <p:nvPr/>
            </p:nvCxnSpPr>
            <p:spPr>
              <a:xfrm rot="5400000" flipH="1" flipV="1">
                <a:off x="7066672" y="2096681"/>
                <a:ext cx="695950" cy="753605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8962146" y="2855746"/>
                <a:ext cx="504825" cy="4119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Elbow Connector 9"/>
              <p:cNvCxnSpPr>
                <a:stCxn id="9" idx="0"/>
                <a:endCxn id="7" idx="6"/>
              </p:cNvCxnSpPr>
              <p:nvPr/>
            </p:nvCxnSpPr>
            <p:spPr>
              <a:xfrm rot="16200000" flipV="1">
                <a:off x="8411940" y="2053126"/>
                <a:ext cx="730238" cy="875001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635409" y="4329321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 (0.37)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11 (0.41)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6 (0.22)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8794" y="5320286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 (0.63)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1 (0.06)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5 (0.31)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60211" y="3276600"/>
                <a:ext cx="7289560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max </a:t>
                </a:r>
                <a:r>
                  <a:rPr lang="en-US" sz="2400" i="1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: Equals the proportion of samples from the </a:t>
                </a:r>
              </a:p>
              <a:p>
                <a:r>
                  <a:rPr lang="en-US" sz="2400" i="1" dirty="0"/>
                  <a:t> </a:t>
                </a:r>
                <a:r>
                  <a:rPr lang="en-US" sz="2400" i="1" dirty="0" smtClean="0"/>
                  <a:t>                     </a:t>
                </a:r>
                <a:r>
                  <a:rPr lang="en-US" sz="2400" dirty="0" smtClean="0"/>
                  <a:t>largest group when priors are proportional.</a:t>
                </a:r>
              </a:p>
              <a:p>
                <a:endParaRPr lang="en-US" sz="2400" i="1" dirty="0"/>
              </a:p>
              <a:p>
                <a:r>
                  <a:rPr lang="en-US" sz="2400" i="1" dirty="0" smtClean="0"/>
                  <a:t>Probability of misclassification at a given node:</a:t>
                </a:r>
              </a:p>
              <a:p>
                <a:r>
                  <a:rPr lang="en-US" sz="2400" i="1" dirty="0"/>
                  <a:t> </a:t>
                </a:r>
                <a:r>
                  <a:rPr lang="en-US" sz="2400" i="1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400" i="1" dirty="0" smtClean="0"/>
              </a:p>
              <a:p>
                <a:endParaRPr lang="en-US" sz="2400" i="1" dirty="0" smtClean="0"/>
              </a:p>
              <a:p>
                <a:r>
                  <a:rPr lang="en-US" sz="2400" i="1" dirty="0" smtClean="0"/>
                  <a:t>Overall tree misclassification rate (</a:t>
                </a:r>
                <a:r>
                  <a:rPr lang="en-US" sz="2400" b="1" i="1" dirty="0" smtClean="0"/>
                  <a:t>Relative error</a:t>
                </a:r>
                <a:r>
                  <a:rPr lang="en-US" sz="2400" i="1" dirty="0" smtClean="0"/>
                  <a:t>):</a:t>
                </a:r>
              </a:p>
              <a:p>
                <a:r>
                  <a:rPr lang="en-US" sz="2400" i="1" dirty="0"/>
                  <a:t> </a:t>
                </a:r>
                <a:r>
                  <a:rPr lang="en-US" sz="2400" i="1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400" i="1" dirty="0" smtClean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11" y="3276600"/>
                <a:ext cx="728956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339" t="-1288" b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2006" y="6093311"/>
                <a:ext cx="51291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(0.08*0.41)+ (0.37*0.59) = 0.25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6" y="6093311"/>
                <a:ext cx="512916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8" t="-10667" r="-9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92171" y="3921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98610" y="39655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37096" y="6093311"/>
            <a:ext cx="724071" cy="46166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16" y="1935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Assigning Classes/Groups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10038" y="1690688"/>
            <a:ext cx="4200524" cy="4776787"/>
            <a:chOff x="7108116" y="1886673"/>
            <a:chExt cx="3107504" cy="3647004"/>
          </a:xfrm>
        </p:grpSpPr>
        <p:sp>
          <p:nvSpPr>
            <p:cNvPr id="4" name="TextBox 3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0.92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stCxn id="5" idx="0"/>
              <a:endCxn id="6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6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1</a:t>
              </a:r>
              <a:r>
                <a:rPr lang="en-US" b="1" dirty="0" smtClean="0"/>
                <a:t>&gt; 6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0.78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Elbow Connector 10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r>
                <a:rPr lang="en-US" b="1" dirty="0" smtClean="0"/>
                <a:t>&gt; 3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2506" y="3577077"/>
              <a:ext cx="1833114" cy="1956600"/>
              <a:chOff x="7258221" y="3602564"/>
              <a:chExt cx="1833114" cy="19566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8252644" y="4912833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Elbow Connector 17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258221" y="4887410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&gt; 2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9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CART- Pruning Trees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7437" y="1128073"/>
            <a:ext cx="94358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theory you could end up with one sample in each leaf on a tree.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However, this is a case of </a:t>
            </a:r>
            <a:r>
              <a:rPr lang="en-US" sz="2400" b="1" dirty="0" smtClean="0"/>
              <a:t>over parameterization </a:t>
            </a:r>
            <a:r>
              <a:rPr lang="en-US" sz="2400" dirty="0" smtClean="0"/>
              <a:t>and even though they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have</a:t>
            </a:r>
            <a:r>
              <a:rPr lang="en-US" sz="2400" dirty="0"/>
              <a:t> </a:t>
            </a:r>
            <a:r>
              <a:rPr lang="en-US" sz="2400" dirty="0" smtClean="0"/>
              <a:t>a lower misclassification rate, these </a:t>
            </a:r>
            <a:r>
              <a:rPr lang="en-US" sz="2400" b="1" dirty="0" smtClean="0"/>
              <a:t>trees preform poorly when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confronted with new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solve this problem, we </a:t>
            </a:r>
            <a:r>
              <a:rPr lang="en-US" sz="2400" b="1" dirty="0" smtClean="0"/>
              <a:t>prune</a:t>
            </a:r>
            <a:r>
              <a:rPr lang="en-US" sz="2400" dirty="0" smtClean="0"/>
              <a:t> the tree to smaller tree that more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accurately predicts the classification of new data.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17" y="4209786"/>
            <a:ext cx="2402966" cy="25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40" y="873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CART- Pruning </a:t>
            </a:r>
            <a:r>
              <a:rPr lang="en-US" dirty="0" smtClean="0"/>
              <a:t>Trees</a:t>
            </a:r>
            <a:br>
              <a:rPr lang="en-US" dirty="0" smtClean="0"/>
            </a:br>
            <a:r>
              <a:rPr lang="en-US" sz="3200" i="1" dirty="0" smtClean="0"/>
              <a:t>Minimum Cost-Complexity Pruning</a:t>
            </a:r>
            <a:endParaRPr lang="en-US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657" y="1643606"/>
            <a:ext cx="10568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Attempts to </a:t>
            </a:r>
            <a:r>
              <a:rPr lang="en-US" sz="2400" b="1" dirty="0" smtClean="0"/>
              <a:t>balance the cost of misclassifying known samples </a:t>
            </a:r>
            <a:r>
              <a:rPr lang="en-US" sz="2400" dirty="0" smtClean="0"/>
              <a:t>(i.e. removing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branches) and the cost of misclassifying </a:t>
            </a:r>
            <a:r>
              <a:rPr lang="en-US" sz="2400" b="1" dirty="0" smtClean="0"/>
              <a:t>unknown samples</a:t>
            </a:r>
            <a:r>
              <a:rPr lang="en-US" sz="2400" dirty="0" smtClean="0"/>
              <a:t> (i.e. having too many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branches).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Goal is to </a:t>
            </a:r>
            <a:r>
              <a:rPr lang="en-US" sz="2400" b="1" dirty="0" smtClean="0"/>
              <a:t>remove branches </a:t>
            </a:r>
            <a:r>
              <a:rPr lang="en-US" sz="2400" dirty="0" smtClean="0"/>
              <a:t>that </a:t>
            </a:r>
            <a:r>
              <a:rPr lang="en-US" sz="2400" b="1" dirty="0" smtClean="0"/>
              <a:t>contribute little </a:t>
            </a:r>
            <a:r>
              <a:rPr lang="en-US" sz="2400" dirty="0" smtClean="0"/>
              <a:t>to the overall </a:t>
            </a:r>
            <a:r>
              <a:rPr lang="en-US" sz="2400" b="1" dirty="0" smtClean="0"/>
              <a:t>classification rate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of a tree.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17" y="4209786"/>
            <a:ext cx="2402966" cy="25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CART- Pruning </a:t>
            </a:r>
            <a:r>
              <a:rPr lang="en-US" dirty="0" smtClean="0"/>
              <a:t>Trees</a:t>
            </a:r>
            <a:br>
              <a:rPr lang="en-US" dirty="0" smtClean="0"/>
            </a:br>
            <a:r>
              <a:rPr lang="en-US" sz="3200" i="1" dirty="0" smtClean="0"/>
              <a:t>Minimum Cost-Complexity Pruning</a:t>
            </a:r>
            <a:endParaRPr lang="en-US" sz="32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026027" y="1774308"/>
            <a:ext cx="7877156" cy="635585"/>
            <a:chOff x="1026027" y="1774308"/>
            <a:chExt cx="7877156" cy="635585"/>
          </a:xfrm>
        </p:grpSpPr>
        <p:sp>
          <p:nvSpPr>
            <p:cNvPr id="5" name="TextBox 4"/>
            <p:cNvSpPr txBox="1"/>
            <p:nvPr/>
          </p:nvSpPr>
          <p:spPr>
            <a:xfrm>
              <a:off x="1026027" y="1886673"/>
              <a:ext cx="78771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Cost-complexity measure</a:t>
              </a:r>
              <a:r>
                <a:rPr lang="en-US" sz="2400" i="1" dirty="0" smtClean="0"/>
                <a:t>:        </a:t>
              </a:r>
              <a:r>
                <a:rPr lang="en-US" sz="2800" i="1" dirty="0" smtClean="0"/>
                <a:t>R</a:t>
              </a:r>
              <a:r>
                <a:rPr lang="el-GR" sz="2800" i="1" baseline="-25000" dirty="0" smtClean="0"/>
                <a:t>α</a:t>
              </a:r>
              <a:r>
                <a:rPr lang="en-US" sz="2800" i="1" dirty="0" smtClean="0"/>
                <a:t> (T) = R(T</a:t>
              </a:r>
              <a:r>
                <a:rPr lang="en-US" sz="2800" i="1" dirty="0"/>
                <a:t>)</a:t>
              </a:r>
              <a:r>
                <a:rPr lang="en-US" sz="2800" i="1" dirty="0" smtClean="0"/>
                <a:t> + </a:t>
              </a:r>
              <a:r>
                <a:rPr lang="el-GR" sz="2800" i="1" dirty="0" smtClean="0"/>
                <a:t>α|</a:t>
              </a:r>
              <a:r>
                <a:rPr lang="en-US" sz="2800" i="1" dirty="0" smtClean="0"/>
                <a:t>T</a:t>
              </a:r>
              <a:r>
                <a:rPr lang="el-GR" sz="2800" i="1" dirty="0" smtClean="0"/>
                <a:t>|</a:t>
              </a:r>
              <a:r>
                <a:rPr lang="en-US" sz="2800" i="1" dirty="0" smtClean="0"/>
                <a:t> </a:t>
              </a:r>
              <a:r>
                <a:rPr lang="en-US" sz="2400" i="1" dirty="0" smtClean="0"/>
                <a:t>               </a:t>
              </a:r>
              <a:endParaRPr lang="en-US" sz="2400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53898" y="177430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186180" y="2907268"/>
            <a:ext cx="62469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R(T</a:t>
            </a:r>
            <a:r>
              <a:rPr lang="en-US" sz="2800" b="1" i="1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smtClean="0"/>
              <a:t> </a:t>
            </a:r>
            <a:r>
              <a:rPr lang="en-US" sz="2800" dirty="0" smtClean="0"/>
              <a:t>Overall misclassification cost (rate)</a:t>
            </a:r>
          </a:p>
          <a:p>
            <a:r>
              <a:rPr lang="en-US" sz="2800" i="1" dirty="0" smtClean="0"/>
              <a:t> 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228753" y="3611846"/>
            <a:ext cx="564160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  </a:t>
            </a:r>
            <a:r>
              <a:rPr lang="el-GR" sz="2800" b="1" i="1" dirty="0" smtClean="0"/>
              <a:t>α</a:t>
            </a:r>
            <a:r>
              <a:rPr lang="en-US" sz="2800" i="1" dirty="0" smtClean="0"/>
              <a:t> =   </a:t>
            </a:r>
            <a:r>
              <a:rPr lang="en-US" sz="2800" dirty="0" smtClean="0"/>
              <a:t>Complexity parameter</a:t>
            </a:r>
          </a:p>
          <a:p>
            <a:endParaRPr lang="en-US" sz="2800" dirty="0" smtClean="0"/>
          </a:p>
          <a:p>
            <a:r>
              <a:rPr lang="el-GR" sz="2800" b="1" i="1" dirty="0" smtClean="0"/>
              <a:t>|</a:t>
            </a:r>
            <a:r>
              <a:rPr lang="en-US" sz="2800" b="1" i="1" dirty="0" smtClean="0"/>
              <a:t>T</a:t>
            </a:r>
            <a:r>
              <a:rPr lang="el-GR" sz="2800" b="1" i="1" dirty="0" smtClean="0"/>
              <a:t>|</a:t>
            </a:r>
            <a:r>
              <a:rPr lang="en-US" sz="2800" b="1" i="1" dirty="0" smtClean="0"/>
              <a:t> </a:t>
            </a:r>
            <a:r>
              <a:rPr lang="en-US" sz="2800" dirty="0" smtClean="0"/>
              <a:t>=   Complexity = # terminal nodes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443851" y="43812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~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54654" y="2800245"/>
            <a:ext cx="3389084" cy="2975524"/>
            <a:chOff x="749666" y="3332679"/>
            <a:chExt cx="2572268" cy="2421473"/>
          </a:xfrm>
        </p:grpSpPr>
        <p:grpSp>
          <p:nvGrpSpPr>
            <p:cNvPr id="20" name="Group 19"/>
            <p:cNvGrpSpPr/>
            <p:nvPr/>
          </p:nvGrpSpPr>
          <p:grpSpPr>
            <a:xfrm>
              <a:off x="749666" y="3332679"/>
              <a:ext cx="2572268" cy="2421473"/>
              <a:chOff x="124174" y="3761772"/>
              <a:chExt cx="2572268" cy="242147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838200" y="3761772"/>
                <a:ext cx="0" cy="18635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838200" y="5623937"/>
                <a:ext cx="1858242" cy="13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902825" y="3877519"/>
                <a:ext cx="1689904" cy="1678329"/>
              </a:xfrm>
              <a:custGeom>
                <a:avLst/>
                <a:gdLst>
                  <a:gd name="connsiteX0" fmla="*/ 0 w 1689904"/>
                  <a:gd name="connsiteY0" fmla="*/ 0 h 1678329"/>
                  <a:gd name="connsiteX1" fmla="*/ 532436 w 1689904"/>
                  <a:gd name="connsiteY1" fmla="*/ 1342663 h 1678329"/>
                  <a:gd name="connsiteX2" fmla="*/ 1689904 w 1689904"/>
                  <a:gd name="connsiteY2" fmla="*/ 1678329 h 1678329"/>
                  <a:gd name="connsiteX3" fmla="*/ 1689904 w 1689904"/>
                  <a:gd name="connsiteY3" fmla="*/ 1678329 h 1678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9904" h="1678329">
                    <a:moveTo>
                      <a:pt x="0" y="0"/>
                    </a:moveTo>
                    <a:cubicBezTo>
                      <a:pt x="125392" y="531471"/>
                      <a:pt x="250785" y="1062942"/>
                      <a:pt x="532436" y="1342663"/>
                    </a:cubicBezTo>
                    <a:cubicBezTo>
                      <a:pt x="814087" y="1622384"/>
                      <a:pt x="1689904" y="1678329"/>
                      <a:pt x="1689904" y="1678329"/>
                    </a:cubicBezTo>
                    <a:lnTo>
                      <a:pt x="1689904" y="1678329"/>
                    </a:lnTo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4174" y="4566403"/>
                <a:ext cx="542872" cy="300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R</a:t>
                </a:r>
                <a:r>
                  <a:rPr lang="el-GR" b="1" i="1" baseline="-25000" dirty="0"/>
                  <a:t>α</a:t>
                </a:r>
                <a:r>
                  <a:rPr lang="en-US" b="1" i="1" dirty="0"/>
                  <a:t> (T)</a:t>
                </a:r>
                <a:endParaRPr lang="en-US" b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7536" y="5813913"/>
                <a:ext cx="569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b="1" i="1" dirty="0"/>
                  <a:t>|</a:t>
                </a:r>
                <a:r>
                  <a:rPr lang="en-US" b="1" i="1" dirty="0"/>
                  <a:t>T</a:t>
                </a:r>
                <a:r>
                  <a:rPr lang="el-GR" b="1" i="1" dirty="0"/>
                  <a:t>|</a:t>
                </a:r>
                <a:r>
                  <a:rPr lang="en-US" b="1" i="1" dirty="0"/>
                  <a:t> 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113750" y="523513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2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CART- Pruning </a:t>
            </a:r>
            <a:r>
              <a:rPr lang="en-US" dirty="0" smtClean="0"/>
              <a:t>Trees</a:t>
            </a:r>
            <a:br>
              <a:rPr lang="en-US" dirty="0" smtClean="0"/>
            </a:br>
            <a:r>
              <a:rPr lang="en-US" sz="3200" i="1" dirty="0" smtClean="0"/>
              <a:t>Cross-Validation</a:t>
            </a: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59841" y="1563367"/>
            <a:ext cx="1102975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V-fold Cross Validation:</a:t>
            </a:r>
          </a:p>
          <a:p>
            <a:endParaRPr lang="en-US" sz="2400" b="1" dirty="0"/>
          </a:p>
          <a:p>
            <a:r>
              <a:rPr lang="en-US" sz="2400" dirty="0" smtClean="0"/>
              <a:t>1) Divided data into </a:t>
            </a:r>
            <a:r>
              <a:rPr lang="en-US" sz="2400" i="1" dirty="0" smtClean="0"/>
              <a:t>V</a:t>
            </a:r>
            <a:r>
              <a:rPr lang="en-US" sz="2400" dirty="0" smtClean="0"/>
              <a:t> mutually exclusive subsets of approximately the same size.</a:t>
            </a:r>
          </a:p>
          <a:p>
            <a:endParaRPr lang="en-US" sz="2400" dirty="0"/>
          </a:p>
          <a:p>
            <a:r>
              <a:rPr lang="en-US" sz="2400" dirty="0" smtClean="0"/>
              <a:t>2) Drop out one subset (i.e. testing data) at a time and build a tree from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remaining subsets (i.e., training data), and use the tree on the testing data.</a:t>
            </a:r>
          </a:p>
          <a:p>
            <a:endParaRPr lang="en-US" sz="2400" dirty="0"/>
          </a:p>
          <a:p>
            <a:r>
              <a:rPr lang="en-US" sz="2400" dirty="0" smtClean="0"/>
              <a:t>3) Calculate the estimated error (i.e., misclassification) for each subset and sum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error over all subsets.</a:t>
            </a:r>
          </a:p>
          <a:p>
            <a:endParaRPr lang="en-US" sz="2400" dirty="0"/>
          </a:p>
          <a:p>
            <a:r>
              <a:rPr lang="en-US" sz="2400" dirty="0" smtClean="0"/>
              <a:t>4) Repeat steps 2-3 for trees of each size</a:t>
            </a:r>
          </a:p>
          <a:p>
            <a:endParaRPr lang="en-US" sz="2400" dirty="0"/>
          </a:p>
          <a:p>
            <a:r>
              <a:rPr lang="en-US" sz="2400" dirty="0" smtClean="0"/>
              <a:t>5) Select the trees size with the minimum estimated error  (i.e., least misclassifications)</a:t>
            </a:r>
          </a:p>
        </p:txBody>
      </p:sp>
    </p:spTree>
    <p:extLst>
      <p:ext uri="{BB962C8B-B14F-4D97-AF65-F5344CB8AC3E}">
        <p14:creationId xmlns:p14="http://schemas.microsoft.com/office/powerpoint/2010/main" val="39432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8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Classification and Regression Trees (CART)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7333" y="778558"/>
            <a:ext cx="767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Nonparametric </a:t>
            </a:r>
            <a:r>
              <a:rPr lang="en-US" sz="2000" dirty="0" smtClean="0"/>
              <a:t>procedure for exploration, description, and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prediction of grouped data.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be used with </a:t>
            </a:r>
            <a:r>
              <a:rPr lang="en-US" sz="2000" b="1" dirty="0" smtClean="0"/>
              <a:t>categorical response</a:t>
            </a:r>
            <a:r>
              <a:rPr lang="en-US" sz="2000" dirty="0" smtClean="0"/>
              <a:t> variable (</a:t>
            </a:r>
            <a:r>
              <a:rPr lang="en-US" sz="2000" b="1" dirty="0" smtClean="0"/>
              <a:t>Classification Tree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or </a:t>
            </a:r>
            <a:r>
              <a:rPr lang="en-US" sz="2000" b="1" dirty="0" smtClean="0"/>
              <a:t>continuous response </a:t>
            </a:r>
            <a:r>
              <a:rPr lang="en-US" sz="2000" dirty="0" smtClean="0"/>
              <a:t>variable (</a:t>
            </a:r>
            <a:r>
              <a:rPr lang="en-US" sz="2000" b="1" dirty="0" smtClean="0"/>
              <a:t>Regression Tree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Employs </a:t>
            </a:r>
            <a:r>
              <a:rPr lang="en-US" sz="2000" b="1" dirty="0" smtClean="0"/>
              <a:t>recursive partitioning </a:t>
            </a:r>
            <a:r>
              <a:rPr lang="en-US" sz="2000" dirty="0" smtClean="0"/>
              <a:t>of multivariate space so that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samples within each partition become more and more homogenous.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062650" y="3107140"/>
            <a:ext cx="3764957" cy="3714750"/>
            <a:chOff x="7178305" y="2892088"/>
            <a:chExt cx="4082828" cy="4023062"/>
          </a:xfrm>
        </p:grpSpPr>
        <p:grpSp>
          <p:nvGrpSpPr>
            <p:cNvPr id="4" name="Group 3"/>
            <p:cNvGrpSpPr/>
            <p:nvPr/>
          </p:nvGrpSpPr>
          <p:grpSpPr>
            <a:xfrm>
              <a:off x="7315952" y="2892088"/>
              <a:ext cx="3945181" cy="4023062"/>
              <a:chOff x="3373392" y="1212986"/>
              <a:chExt cx="5120640" cy="51044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212986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500647" y="227531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223682" y="4397534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5095185" y="420881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6376082" y="355450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9632704" y="3283136"/>
              <a:ext cx="14656" cy="300191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766613" y="4826546"/>
              <a:ext cx="1861064" cy="1263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336915" y="3262424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</a:t>
              </a:r>
              <a:r>
                <a:rPr lang="en-US" sz="3200" baseline="-25000" dirty="0" smtClean="0"/>
                <a:t>3</a:t>
              </a:r>
              <a:endParaRPr lang="en-US" sz="32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01782" y="3253042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</a:t>
              </a:r>
              <a:r>
                <a:rPr lang="en-US" sz="3200" baseline="-25000" dirty="0" smtClean="0"/>
                <a:t>5</a:t>
              </a:r>
              <a:endParaRPr lang="en-US" sz="3200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62039" y="5196132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</a:t>
              </a:r>
              <a:r>
                <a:rPr lang="en-US" sz="3200" baseline="-25000" dirty="0"/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90209" y="6440830"/>
              <a:ext cx="4374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7144237" y="4599428"/>
              <a:ext cx="4374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endParaRPr lang="en-US" b="1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0853115" y="4611248"/>
              <a:ext cx="115728" cy="1183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696755" y="3386368"/>
            <a:ext cx="2826897" cy="2993384"/>
            <a:chOff x="1687230" y="3283136"/>
            <a:chExt cx="2826897" cy="2993384"/>
          </a:xfrm>
        </p:grpSpPr>
        <p:sp>
          <p:nvSpPr>
            <p:cNvPr id="31" name="Oval 30"/>
            <p:cNvSpPr/>
            <p:nvPr/>
          </p:nvSpPr>
          <p:spPr>
            <a:xfrm>
              <a:off x="3171463" y="3366063"/>
              <a:ext cx="601884" cy="557822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687230" y="3283136"/>
              <a:ext cx="2826897" cy="2993384"/>
              <a:chOff x="1687230" y="3283136"/>
              <a:chExt cx="2826897" cy="299338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2377265" y="4879464"/>
                <a:ext cx="9494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/>
                  <a:t>2</a:t>
                </a:r>
                <a:r>
                  <a:rPr lang="en-US" b="1" baseline="-25000" dirty="0" smtClean="0"/>
                  <a:t> </a:t>
                </a:r>
                <a:r>
                  <a:rPr lang="en-US" b="1" dirty="0" smtClean="0"/>
                  <a:t>&lt; 5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163112" y="4021010"/>
                <a:ext cx="11815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 </a:t>
                </a:r>
                <a:r>
                  <a:rPr lang="en-US" b="1" dirty="0" smtClean="0"/>
                  <a:t>&lt; 6</a:t>
                </a:r>
                <a:endParaRPr lang="en-US" b="1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1687230" y="3283136"/>
                <a:ext cx="2826897" cy="2993384"/>
                <a:chOff x="1687230" y="3283136"/>
                <a:chExt cx="2826897" cy="2993384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2926146" y="3881228"/>
                  <a:ext cx="400465" cy="3603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/>
                <p:cNvGrpSpPr/>
                <p:nvPr/>
              </p:nvGrpSpPr>
              <p:grpSpPr>
                <a:xfrm>
                  <a:off x="1687230" y="3283136"/>
                  <a:ext cx="2826897" cy="2993384"/>
                  <a:chOff x="1687230" y="3283136"/>
                  <a:chExt cx="2826897" cy="2993384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687230" y="3283136"/>
                    <a:ext cx="2826897" cy="2638178"/>
                    <a:chOff x="1687230" y="3283136"/>
                    <a:chExt cx="2826897" cy="2638178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2467337" y="4211353"/>
                      <a:ext cx="601884" cy="557822"/>
                    </a:xfrm>
                    <a:prstGeom prst="ellipse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276418" y="3283136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baseline="-25000" dirty="0"/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549145" y="4176315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/>
                        <a:t>2</a:t>
                      </a: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3884490" y="429064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989272" y="432376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baseline="-25000" dirty="0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687230" y="52417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792012" y="52053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/>
                        <a:t>4</a:t>
                      </a: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3078123" y="52552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182905" y="52188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baseline="-25000" dirty="0"/>
                    </a:p>
                  </p:txBody>
                </p: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H="1">
                      <a:off x="2023005" y="4735365"/>
                      <a:ext cx="526140" cy="415617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>
                      <a:off x="2888477" y="4733784"/>
                      <a:ext cx="456989" cy="448691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>
                      <a:stCxn id="31" idx="5"/>
                      <a:endCxn id="36" idx="0"/>
                    </p:cNvCxnSpPr>
                    <p:nvPr/>
                  </p:nvCxnSpPr>
                  <p:spPr>
                    <a:xfrm>
                      <a:off x="3685203" y="3842194"/>
                      <a:ext cx="514106" cy="448452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405113" y="3692086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yes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691617" y="4399618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yes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3973889" y="3647997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no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072374" y="4446872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no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4071594" y="5029649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Oval 79"/>
                  <p:cNvSpPr>
                    <a:spLocks noChangeAspect="1"/>
                  </p:cNvSpPr>
                  <p:nvPr/>
                </p:nvSpPr>
                <p:spPr>
                  <a:xfrm>
                    <a:off x="3248345" y="6041103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/>
                  <p:cNvSpPr>
                    <a:spLocks noChangeAspect="1"/>
                  </p:cNvSpPr>
                  <p:nvPr/>
                </p:nvSpPr>
                <p:spPr>
                  <a:xfrm>
                    <a:off x="1873782" y="6041103"/>
                    <a:ext cx="230128" cy="2354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005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04" y="2304514"/>
            <a:ext cx="5831591" cy="4364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75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CART- Pruning Trees</a:t>
            </a:r>
            <a:br>
              <a:rPr lang="en-US" dirty="0"/>
            </a:br>
            <a:r>
              <a:rPr lang="en-US" sz="3200" i="1" dirty="0"/>
              <a:t>Cross-Validation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5098" y="888742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1-SE Rule</a:t>
            </a: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22339" y="1473517"/>
            <a:ext cx="8563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criterion stating that the “best” tree is the smallest tree within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1 standard error of the minimum.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80262" y="4096309"/>
            <a:ext cx="514350" cy="111442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CART Example: Iris Morphology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2563695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2205037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0346" y="4419201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versicolor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98641" y="4419201"/>
            <a:ext cx="96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virginica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2510987"/>
            <a:ext cx="2857982" cy="19005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03232" y="4421321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7178" y="2141317"/>
            <a:ext cx="707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Iris data set contains 150 samples, 50 of each species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526"/>
              </p:ext>
            </p:extLst>
          </p:nvPr>
        </p:nvGraphicFramePr>
        <p:xfrm>
          <a:off x="1220346" y="2897047"/>
          <a:ext cx="10133454" cy="3560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351"/>
                <a:gridCol w="2157199"/>
                <a:gridCol w="1736203"/>
                <a:gridCol w="1608416"/>
                <a:gridCol w="1838620"/>
                <a:gridCol w="1459665"/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</a:rPr>
                        <a:t>Sample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Sepal.Length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Sepal.Width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Species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versi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</a:rPr>
                        <a:t>150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CART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49775" y="2430684"/>
            <a:ext cx="7077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Iris data set contains 150 samples, 50 of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a training data set of 75 samples (~25 of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Prior probabilities ~ 0.33 for each species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229" y="166602"/>
            <a:ext cx="7235215" cy="72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54" y="1442301"/>
            <a:ext cx="6174642" cy="46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-2618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040742" y="3557734"/>
            <a:ext cx="514350" cy="111442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229" y="166602"/>
            <a:ext cx="7235215" cy="7212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3" y="455029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476" y="88221"/>
            <a:ext cx="7203513" cy="71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CART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87884"/>
              </p:ext>
            </p:extLst>
          </p:nvPr>
        </p:nvGraphicFramePr>
        <p:xfrm>
          <a:off x="3262858" y="2770208"/>
          <a:ext cx="5671592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898"/>
                <a:gridCol w="1417898"/>
                <a:gridCol w="1417898"/>
                <a:gridCol w="141789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versicolor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virginica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setosa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versicolor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virginica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7760" y="4791919"/>
            <a:ext cx="372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 rate= 0.973</a:t>
            </a:r>
          </a:p>
          <a:p>
            <a:r>
              <a:rPr lang="en-US" sz="2400" dirty="0" smtClean="0"/>
              <a:t>Misclassification rate= 0.027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30278" y="1446835"/>
            <a:ext cx="540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Predicting the species of the </a:t>
            </a:r>
            <a:r>
              <a:rPr lang="en-US" sz="2400" b="1" dirty="0" smtClean="0"/>
              <a:t>testing data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4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Discrimination: CART vs 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499" y="1482344"/>
            <a:ext cx="109576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CART is </a:t>
            </a:r>
            <a:r>
              <a:rPr lang="en-US" sz="2400" b="1" dirty="0" smtClean="0"/>
              <a:t>non-parametric</a:t>
            </a:r>
            <a:r>
              <a:rPr lang="en-US" sz="2400" dirty="0" smtClean="0"/>
              <a:t> and as a result does not have nearly the assumptions of 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Good for life sciences (especially ecology), because our data often does not meet</a:t>
            </a:r>
          </a:p>
          <a:p>
            <a:r>
              <a:rPr lang="en-US" sz="2400" dirty="0" smtClean="0"/>
              <a:t>     these assumptions.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Bad, because the lack of theoretical underpinnings does not allow for an explicit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test of theory (e.g. no MANOVA for CART).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your data meets the assumptions, use DA. If not, use CART. It’s a good idea to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try both and compare.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7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and Regression Trees (CART)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1657" y="2007597"/>
            <a:ext cx="69951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Requires specification of the following three elements: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set of questions formulated as: </a:t>
            </a:r>
            <a:r>
              <a:rPr lang="en-US" sz="2400" b="1" dirty="0" smtClean="0"/>
              <a:t>Is </a:t>
            </a:r>
            <a:r>
              <a:rPr lang="en-US" sz="2400" b="1" i="1" dirty="0" err="1" smtClean="0"/>
              <a:t>x</a:t>
            </a:r>
            <a:r>
              <a:rPr lang="en-US" sz="2400" b="1" i="1" baseline="-25000" dirty="0" err="1" smtClean="0"/>
              <a:t>m</a:t>
            </a:r>
            <a:r>
              <a:rPr lang="en-US" sz="2400" b="1" i="1" dirty="0" smtClean="0"/>
              <a:t> ≤ c</a:t>
            </a:r>
            <a:r>
              <a:rPr lang="en-US" sz="2400" b="1" dirty="0" smtClean="0"/>
              <a:t>?</a:t>
            </a:r>
          </a:p>
          <a:p>
            <a:r>
              <a:rPr lang="en-US" sz="2400" b="1" i="1" dirty="0"/>
              <a:t> </a:t>
            </a:r>
            <a:r>
              <a:rPr lang="en-US" sz="2400" b="1" i="1" dirty="0" smtClean="0"/>
              <a:t>     </a:t>
            </a:r>
            <a:r>
              <a:rPr lang="en-US" sz="2400" dirty="0" smtClean="0"/>
              <a:t>where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 is value of variable </a:t>
            </a:r>
            <a:r>
              <a:rPr lang="en-US" sz="2400" i="1" dirty="0" smtClean="0"/>
              <a:t>m</a:t>
            </a:r>
            <a:r>
              <a:rPr lang="en-US" sz="2400" dirty="0" smtClean="0"/>
              <a:t> and </a:t>
            </a:r>
            <a:r>
              <a:rPr lang="en-US" sz="2400" i="1" dirty="0" smtClean="0"/>
              <a:t>c </a:t>
            </a:r>
            <a:r>
              <a:rPr lang="en-US" sz="2400" dirty="0" smtClean="0"/>
              <a:t>is a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critical value.</a:t>
            </a:r>
          </a:p>
          <a:p>
            <a:endParaRPr lang="en-US" sz="2400" b="1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 rule for selecting the </a:t>
            </a:r>
            <a:r>
              <a:rPr lang="en-US" sz="2400" b="1" dirty="0" smtClean="0"/>
              <a:t>best split </a:t>
            </a:r>
            <a:r>
              <a:rPr lang="en-US" sz="2400" dirty="0" smtClean="0"/>
              <a:t>at any node.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 criterion for choosing the </a:t>
            </a:r>
            <a:r>
              <a:rPr lang="en-US" sz="2400" b="1" dirty="0" smtClean="0"/>
              <a:t>right-sized tree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541337" y="2323963"/>
            <a:ext cx="2826897" cy="2993384"/>
            <a:chOff x="1687230" y="3283136"/>
            <a:chExt cx="2826897" cy="2993384"/>
          </a:xfrm>
        </p:grpSpPr>
        <p:sp>
          <p:nvSpPr>
            <p:cNvPr id="96" name="Oval 95"/>
            <p:cNvSpPr/>
            <p:nvPr/>
          </p:nvSpPr>
          <p:spPr>
            <a:xfrm>
              <a:off x="3171463" y="3366063"/>
              <a:ext cx="601884" cy="557822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687230" y="3283136"/>
              <a:ext cx="2826897" cy="2993384"/>
              <a:chOff x="1687230" y="3283136"/>
              <a:chExt cx="2826897" cy="299338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2377265" y="4879464"/>
                <a:ext cx="9494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/>
                  <a:t>2</a:t>
                </a:r>
                <a:r>
                  <a:rPr lang="en-US" b="1" baseline="-25000" dirty="0" smtClean="0"/>
                  <a:t> </a:t>
                </a:r>
                <a:r>
                  <a:rPr lang="en-US" b="1" dirty="0" smtClean="0"/>
                  <a:t>&lt; 5</a:t>
                </a:r>
                <a:endParaRPr lang="en-US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63112" y="4021010"/>
                <a:ext cx="11815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 </a:t>
                </a:r>
                <a:r>
                  <a:rPr lang="en-US" b="1" dirty="0" smtClean="0"/>
                  <a:t>&lt; 6</a:t>
                </a:r>
                <a:endParaRPr lang="en-US" b="1" dirty="0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687230" y="3283136"/>
                <a:ext cx="2826897" cy="2993384"/>
                <a:chOff x="1687230" y="3283136"/>
                <a:chExt cx="2826897" cy="2993384"/>
              </a:xfrm>
            </p:grpSpPr>
            <p:cxnSp>
              <p:nvCxnSpPr>
                <p:cNvPr id="101" name="Straight Arrow Connector 100"/>
                <p:cNvCxnSpPr/>
                <p:nvPr/>
              </p:nvCxnSpPr>
              <p:spPr>
                <a:xfrm flipH="1">
                  <a:off x="2926146" y="3881228"/>
                  <a:ext cx="400465" cy="3603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Group 101"/>
                <p:cNvGrpSpPr/>
                <p:nvPr/>
              </p:nvGrpSpPr>
              <p:grpSpPr>
                <a:xfrm>
                  <a:off x="1687230" y="3283136"/>
                  <a:ext cx="2826897" cy="2993384"/>
                  <a:chOff x="1687230" y="3283136"/>
                  <a:chExt cx="2826897" cy="2993384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87230" y="3283136"/>
                    <a:ext cx="2826897" cy="2638178"/>
                    <a:chOff x="1687230" y="3283136"/>
                    <a:chExt cx="2826897" cy="2638178"/>
                  </a:xfrm>
                </p:grpSpPr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2467337" y="4211353"/>
                      <a:ext cx="601884" cy="557822"/>
                    </a:xfrm>
                    <a:prstGeom prst="ellipse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3276418" y="3283136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baseline="-25000" dirty="0"/>
                    </a:p>
                  </p:txBody>
                </p: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2549145" y="4176315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/>
                        <a:t>2</a:t>
                      </a: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3884490" y="429064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3989272" y="432376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baseline="-25000" dirty="0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1687230" y="52417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1792012" y="52053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/>
                        <a:t>4</a:t>
                      </a:r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078123" y="52552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3182905" y="52188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baseline="-25000" dirty="0"/>
                    </a:p>
                  </p:txBody>
                </p:sp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2023005" y="4735365"/>
                      <a:ext cx="526140" cy="415617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>
                      <a:off x="2888477" y="4733784"/>
                      <a:ext cx="456989" cy="448691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/>
                    <p:cNvCxnSpPr>
                      <a:stCxn id="96" idx="5"/>
                      <a:endCxn id="114" idx="0"/>
                    </p:cNvCxnSpPr>
                    <p:nvPr/>
                  </p:nvCxnSpPr>
                  <p:spPr>
                    <a:xfrm>
                      <a:off x="3685203" y="3842194"/>
                      <a:ext cx="514106" cy="448452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405113" y="3692086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yes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691617" y="4399618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yes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973889" y="3647997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no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072374" y="4446872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no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8" name="Oval 107"/>
                  <p:cNvSpPr>
                    <a:spLocks noChangeAspect="1"/>
                  </p:cNvSpPr>
                  <p:nvPr/>
                </p:nvSpPr>
                <p:spPr>
                  <a:xfrm>
                    <a:off x="4071594" y="5029649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Oval 108"/>
                  <p:cNvSpPr>
                    <a:spLocks noChangeAspect="1"/>
                  </p:cNvSpPr>
                  <p:nvPr/>
                </p:nvSpPr>
                <p:spPr>
                  <a:xfrm>
                    <a:off x="3248345" y="6041103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Oval 109"/>
                  <p:cNvSpPr>
                    <a:spLocks noChangeAspect="1"/>
                  </p:cNvSpPr>
                  <p:nvPr/>
                </p:nvSpPr>
                <p:spPr>
                  <a:xfrm>
                    <a:off x="1873782" y="6041103"/>
                    <a:ext cx="230128" cy="2354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966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6472" y="2134750"/>
            <a:ext cx="63868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categorical </a:t>
            </a:r>
            <a:r>
              <a:rPr lang="en-US" sz="2400" b="1" dirty="0"/>
              <a:t>grouping variable </a:t>
            </a:r>
            <a:r>
              <a:rPr lang="en-US" sz="2400" dirty="0"/>
              <a:t>and 2 or </a:t>
            </a:r>
            <a:r>
              <a:rPr lang="en-US" sz="2400" dirty="0" smtClean="0"/>
              <a:t>more continuous</a:t>
            </a:r>
            <a:r>
              <a:rPr lang="en-US" sz="2400" dirty="0"/>
              <a:t>, categorical and/or </a:t>
            </a:r>
            <a:r>
              <a:rPr lang="en-US" sz="2400" dirty="0" smtClean="0"/>
              <a:t>count discriminating variables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Groups must be </a:t>
            </a:r>
            <a:r>
              <a:rPr lang="en-US" sz="2400" b="1" dirty="0"/>
              <a:t>mutually exclusive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Doesn’t have many of the assumptions of DA…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2500" y="53874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Classification and Regression Trees (CART)</a:t>
            </a:r>
            <a:br>
              <a:rPr lang="en-US" dirty="0" smtClean="0"/>
            </a:br>
            <a:r>
              <a:rPr lang="en-US" sz="3600" i="1" dirty="0" smtClean="0"/>
              <a:t>Data Set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693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and Regression Trees (CART)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034" y="1690688"/>
            <a:ext cx="79846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Flexibility of CART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be applied to </a:t>
            </a:r>
            <a:r>
              <a:rPr lang="en-US" sz="2400" b="1" dirty="0" smtClean="0"/>
              <a:t>any type and structure </a:t>
            </a:r>
            <a:r>
              <a:rPr lang="en-US" sz="2400" dirty="0" smtClean="0"/>
              <a:t>of data,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including mixed data.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handle </a:t>
            </a:r>
            <a:r>
              <a:rPr lang="en-US" sz="2400" b="1" dirty="0" smtClean="0"/>
              <a:t>missing data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Robust to outliers </a:t>
            </a:r>
            <a:r>
              <a:rPr lang="en-US" sz="2400" dirty="0" smtClean="0"/>
              <a:t>and misclassified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a standard data set (i.e. all variables are measured for all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samples) invariant to all monotonic transformations (i.e. no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need to transform continuous data).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1337" y="2323963"/>
            <a:ext cx="2826897" cy="2993384"/>
            <a:chOff x="1687230" y="3283136"/>
            <a:chExt cx="2826897" cy="2993384"/>
          </a:xfrm>
        </p:grpSpPr>
        <p:sp>
          <p:nvSpPr>
            <p:cNvPr id="6" name="Oval 5"/>
            <p:cNvSpPr/>
            <p:nvPr/>
          </p:nvSpPr>
          <p:spPr>
            <a:xfrm>
              <a:off x="3171463" y="3366063"/>
              <a:ext cx="601884" cy="557822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87230" y="3283136"/>
              <a:ext cx="2826897" cy="2993384"/>
              <a:chOff x="1687230" y="3283136"/>
              <a:chExt cx="2826897" cy="299338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77265" y="4879464"/>
                <a:ext cx="9494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/>
                  <a:t>2</a:t>
                </a:r>
                <a:r>
                  <a:rPr lang="en-US" b="1" baseline="-25000" dirty="0" smtClean="0"/>
                  <a:t> </a:t>
                </a:r>
                <a:r>
                  <a:rPr lang="en-US" b="1" dirty="0" smtClean="0"/>
                  <a:t>&lt; 5</a:t>
                </a: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63112" y="4021010"/>
                <a:ext cx="11815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 </a:t>
                </a:r>
                <a:r>
                  <a:rPr lang="en-US" b="1" dirty="0" smtClean="0"/>
                  <a:t>&lt; 6</a:t>
                </a:r>
                <a:endParaRPr lang="en-US" b="1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687230" y="3283136"/>
                <a:ext cx="2826897" cy="2993384"/>
                <a:chOff x="1687230" y="3283136"/>
                <a:chExt cx="2826897" cy="2993384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2926146" y="3881228"/>
                  <a:ext cx="400465" cy="3603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1687230" y="3283136"/>
                  <a:ext cx="2826897" cy="2993384"/>
                  <a:chOff x="1687230" y="3283136"/>
                  <a:chExt cx="2826897" cy="2993384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687230" y="3283136"/>
                    <a:ext cx="2826897" cy="2638178"/>
                    <a:chOff x="1687230" y="3283136"/>
                    <a:chExt cx="2826897" cy="2638178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2467337" y="4211353"/>
                      <a:ext cx="601884" cy="557822"/>
                    </a:xfrm>
                    <a:prstGeom prst="ellipse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276418" y="3283136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baseline="-25000" dirty="0"/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2549145" y="4176315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/>
                        <a:t>2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884490" y="429064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989272" y="432376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baseline="-25000" dirty="0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687230" y="52417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792012" y="52053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/>
                        <a:t>4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078123" y="52552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182905" y="52188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/>
                        <a:t>t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baseline="-25000" dirty="0"/>
                    </a:p>
                  </p:txBody>
                </p: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H="1">
                      <a:off x="2023005" y="4735365"/>
                      <a:ext cx="526140" cy="415617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2888477" y="4733784"/>
                      <a:ext cx="456989" cy="448691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/>
                    <p:cNvCxnSpPr>
                      <a:stCxn id="6" idx="5"/>
                      <a:endCxn id="24" idx="0"/>
                    </p:cNvCxnSpPr>
                    <p:nvPr/>
                  </p:nvCxnSpPr>
                  <p:spPr>
                    <a:xfrm>
                      <a:off x="3685203" y="3842194"/>
                      <a:ext cx="514106" cy="448452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13" y="3692086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yes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91617" y="4399618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yes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73889" y="3647997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no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072374" y="4446872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no</a:t>
                    </a:r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4071594" y="5029649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3248345" y="6041103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1873782" y="6041103"/>
                    <a:ext cx="230128" cy="2354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485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CART – Growing Trees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</a:t>
                </a: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                                          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223682" y="4397534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1046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376082" y="355450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endParaRPr 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119691" y="298533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0.41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86625" y="2575593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28657" y="2720441"/>
            <a:ext cx="82180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12641" y="257205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42925" y="218983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CART – Growing Trees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678965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</a:t>
                </a: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                                          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7494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endParaRPr 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108116" y="3193676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0.92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75050" y="2783939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91450" y="1886673"/>
            <a:ext cx="548108" cy="477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34" idx="0"/>
            <a:endCxn id="40" idx="2"/>
          </p:cNvCxnSpPr>
          <p:nvPr/>
        </p:nvCxnSpPr>
        <p:spPr>
          <a:xfrm rot="5400000" flipH="1" flipV="1">
            <a:off x="7330241" y="2322731"/>
            <a:ext cx="658431" cy="2639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37212" y="3207479"/>
            <a:ext cx="83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0.75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04146" y="2797742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6" idx="0"/>
            <a:endCxn id="40" idx="6"/>
          </p:cNvCxnSpPr>
          <p:nvPr/>
        </p:nvCxnSpPr>
        <p:spPr>
          <a:xfrm rot="16200000" flipV="1">
            <a:off x="8161942" y="2303124"/>
            <a:ext cx="672234" cy="3170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45101" y="2374203"/>
            <a:ext cx="8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&gt; 6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1: X</a:t>
            </a:r>
            <a:r>
              <a:rPr lang="en-US" baseline="-25000" dirty="0" smtClean="0"/>
              <a:t>1</a:t>
            </a:r>
            <a:r>
              <a:rPr lang="en-US" dirty="0" smtClean="0"/>
              <a:t>&gt; 6</a:t>
            </a:r>
            <a:endParaRPr lang="en-US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CART – Growing Trees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</a:t>
                </a: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                                          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33707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r>
                <a:rPr lang="en-US" b="1" baseline="-25000" dirty="0" smtClean="0"/>
                <a:t>2</a:t>
              </a:r>
              <a:endParaRPr 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108116" y="3193676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0.92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75050" y="2783939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956797" y="2987573"/>
            <a:ext cx="115131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8113" y="2720441"/>
            <a:ext cx="101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Terminal</a:t>
            </a:r>
          </a:p>
          <a:p>
            <a:pPr algn="ctr"/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91450" y="1886673"/>
            <a:ext cx="548108" cy="477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34" idx="0"/>
            <a:endCxn id="40" idx="2"/>
          </p:cNvCxnSpPr>
          <p:nvPr/>
        </p:nvCxnSpPr>
        <p:spPr>
          <a:xfrm rot="5400000" flipH="1" flipV="1">
            <a:off x="7330241" y="2322731"/>
            <a:ext cx="658431" cy="2639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40" idx="6"/>
          </p:cNvCxnSpPr>
          <p:nvPr/>
        </p:nvCxnSpPr>
        <p:spPr>
          <a:xfrm rot="16200000" flipV="1">
            <a:off x="8161942" y="2303124"/>
            <a:ext cx="672234" cy="3170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45101" y="2374203"/>
            <a:ext cx="8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&gt; 6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1380466" y="4207532"/>
            <a:ext cx="1932063" cy="5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59368" y="4100965"/>
            <a:ext cx="83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0.78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84805" y="3633048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51" idx="0"/>
          </p:cNvCxnSpPr>
          <p:nvPr/>
        </p:nvCxnSpPr>
        <p:spPr>
          <a:xfrm rot="16200000" flipV="1">
            <a:off x="8631112" y="3026941"/>
            <a:ext cx="629316" cy="5828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932486" y="4065926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Blue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0.57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47640" y="3641105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stCxn id="63" idx="0"/>
          </p:cNvCxnSpPr>
          <p:nvPr/>
        </p:nvCxnSpPr>
        <p:spPr>
          <a:xfrm rot="5400000" flipH="1" flipV="1">
            <a:off x="7902831" y="3179897"/>
            <a:ext cx="658431" cy="2639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382506" y="2675601"/>
            <a:ext cx="548108" cy="477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320176" y="3207745"/>
            <a:ext cx="8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&gt; 3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87936" y="4747296"/>
            <a:ext cx="609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1: X</a:t>
            </a:r>
            <a:r>
              <a:rPr lang="en-US" baseline="-25000" dirty="0" smtClean="0"/>
              <a:t>1</a:t>
            </a:r>
            <a:r>
              <a:rPr lang="en-US" dirty="0" smtClean="0"/>
              <a:t>&gt; 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485" y="4022866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2: X</a:t>
            </a:r>
            <a:r>
              <a:rPr lang="en-US" baseline="-25000" dirty="0" smtClean="0"/>
              <a:t>2</a:t>
            </a:r>
            <a:r>
              <a:rPr lang="en-US" dirty="0" smtClean="0"/>
              <a:t>&gt;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1879</Words>
  <Application>Microsoft Office PowerPoint</Application>
  <PresentationFormat>Widescreen</PresentationFormat>
  <Paragraphs>629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Classification and Regression (CART)</vt:lpstr>
      <vt:lpstr>Discrimination Among Groups</vt:lpstr>
      <vt:lpstr>Classification and Regression Trees (CART)</vt:lpstr>
      <vt:lpstr>Classification and Regression Trees (CART)</vt:lpstr>
      <vt:lpstr>Classification and Regression Trees (CART) Data Set</vt:lpstr>
      <vt:lpstr>Classification and Regression Trees (CART)</vt:lpstr>
      <vt:lpstr>CART – Growing Trees</vt:lpstr>
      <vt:lpstr>CART – Growing Trees</vt:lpstr>
      <vt:lpstr>CART – Growing Trees</vt:lpstr>
      <vt:lpstr>CART – Growing Trees</vt:lpstr>
      <vt:lpstr>CART – Growing Trees</vt:lpstr>
      <vt:lpstr>CART – Growing Trees</vt:lpstr>
      <vt:lpstr>CART – Splitting Criteria the set of questions, Q</vt:lpstr>
      <vt:lpstr>PowerPoint Presentation</vt:lpstr>
      <vt:lpstr>PowerPoint Presentation</vt:lpstr>
      <vt:lpstr>PowerPoint Presentation</vt:lpstr>
      <vt:lpstr>CART – Splitting Criteria</vt:lpstr>
      <vt:lpstr>CART – Splitting Criteria</vt:lpstr>
      <vt:lpstr>CART – Splitting Criteria</vt:lpstr>
      <vt:lpstr>CART – Splitting Criteria</vt:lpstr>
      <vt:lpstr>CART – Splitting Criteria</vt:lpstr>
      <vt:lpstr>CART – Splitting Criteria</vt:lpstr>
      <vt:lpstr>CART – Splitting Criteria</vt:lpstr>
      <vt:lpstr>CART – Assigning Classes/Groups</vt:lpstr>
      <vt:lpstr>CART – Assigning Classes/Groups</vt:lpstr>
      <vt:lpstr>CART- Pruning Trees</vt:lpstr>
      <vt:lpstr>CART- Pruning Trees Minimum Cost-Complexity Pruning</vt:lpstr>
      <vt:lpstr>CART- Pruning Trees Minimum Cost-Complexity Pruning</vt:lpstr>
      <vt:lpstr>CART- Pruning Trees Cross-Validation</vt:lpstr>
      <vt:lpstr>CART- Pruning Trees Cross-Validation</vt:lpstr>
      <vt:lpstr>CART Example: Iris Morphology</vt:lpstr>
      <vt:lpstr>DA Example: Iris Morphology</vt:lpstr>
      <vt:lpstr>CART Example: Iris Morphology</vt:lpstr>
      <vt:lpstr>CART Example: Iris Morphology</vt:lpstr>
      <vt:lpstr>CART Example: Iris Morphology</vt:lpstr>
      <vt:lpstr>CART Example: Iris Morphology</vt:lpstr>
      <vt:lpstr>CART Example: Iris Morphology</vt:lpstr>
      <vt:lpstr>CART Example: Iris Morphology</vt:lpstr>
      <vt:lpstr>Discrimination: CART vs DA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213</cp:revision>
  <dcterms:created xsi:type="dcterms:W3CDTF">2014-02-27T15:36:51Z</dcterms:created>
  <dcterms:modified xsi:type="dcterms:W3CDTF">2016-10-18T14:05:15Z</dcterms:modified>
</cp:coreProperties>
</file>