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67" r:id="rId4"/>
    <p:sldId id="268" r:id="rId5"/>
    <p:sldId id="271" r:id="rId6"/>
    <p:sldId id="269" r:id="rId7"/>
    <p:sldId id="270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2T18:58:1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B8BA-95F1-4D47-AC96-2F38D6792E2D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2A66-1920-BA49-B765-0129B5E4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Explain hypothetical scenario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with zero-sum competition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By definition means community function is more stable than species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2A66-1920-BA49-B765-0129B5E4B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5DC-CBE6-364E-BB32-8E5EB72B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AB25-3C05-974B-B534-2DC03AF20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B158-998D-264B-91ED-E533FEB9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111A-1102-874A-B6E3-E7C3C2DA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5E34-CEEA-D84E-89C1-E5BBD10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C17F-D054-C348-928F-BCEC854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AE3FD-75A3-7943-9309-A127AE94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1ADA-8748-3B43-B162-0F8DC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22F-3E24-DB48-9012-CBA757E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E9EE-473B-8348-BFA7-E6E1AEDD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C17FE-AF14-1946-993E-55828032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906C-8AE5-F24B-8732-ADA61C81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E0B8-727F-4C47-8A3D-D3559857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2675-D2B7-0544-BBBD-E149867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956C-991A-0341-998E-67204E60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8BF-2A93-D541-A97B-ED239C93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F4B0-843C-A145-9F96-281E0FED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6DE-6585-FB44-A41E-0F70987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C8E5-4249-7149-9B1A-593D62DB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B773-7F99-0C4C-9768-B4C39C4C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922-8E64-D24E-BE20-DE23820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E5E5-F092-9847-84F6-BABD6997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CCAE-546C-2C4A-B049-C796D05E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F1AA-C565-C44C-BD70-FA0EF56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7788-D91D-4641-AE9A-84B018C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A53C-16DF-B642-AD70-D4373C13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FDAF-577F-7443-B366-389AF6F4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E51-B941-AB40-B1BB-DE87E94A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EC4D8-A84F-524D-A045-7105F112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A48E-035A-9944-ACFA-CAF81DDE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4330-6DE4-6F40-9551-A074811B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58F-658D-0743-86B7-F2B636D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B1D7-A583-3743-A3F4-E191D56D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AC67-E009-F94C-A6BA-96246CBC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98CF-64FC-B947-81EF-8B3C9CBD3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4E0F8-29EC-7243-B730-71E193CD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B7097-7CB7-5349-86B9-C7A58CF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483F-1531-E74B-8BA4-4E0DD110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2A4DA-01C4-CE49-9C43-9C09F4C2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7AA-5159-1043-900E-4842B7D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F186-4A38-6045-850D-6C8CCC4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FFAE-1F7E-1843-AA57-95CDEB7D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F7E-72BA-5B49-859C-49086F7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0D8A-33E4-DB46-A25A-135492E0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61548-E7D2-144C-83AB-2D734D1F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0D-B8B4-E143-A3F6-F629FF9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09CF-46AC-0045-9489-D5FADBC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5DA5-073B-6F42-AEF4-792F4F84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8E5D-B4A3-1A46-A249-9261514B6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F434-4A20-3A43-A45F-8C337A93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0242-D4FA-3A4C-B792-C2E6015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2B49-55E0-5D4A-A57F-9F5D7C4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D45-C0FD-2A4C-AE7E-F826402E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66D0-21D6-DC42-986A-0A7AB0F4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BD79-8E89-554E-A0E6-14F39705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A437A-B1CE-4949-83CB-ED0E1B69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6C0-1F7D-924A-9B47-9DA382B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3F33-2E19-BE43-B01E-4A43B4C1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53E41-692E-FD4E-A115-C55CC27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B767-1F9A-9B47-A695-9C9D5931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2577-2517-A249-AECD-B528DDAA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54BD-40FC-9849-AA78-262AC8CFDD0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212A-539F-9C44-A2B9-A02B428F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6221-497A-9145-BE73-7E802753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1542-09C8-0F40-AEEC-8FEE9F190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6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tiff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5.tiff"/><Relationship Id="rId4" Type="http://schemas.openxmlformats.org/officeDocument/2006/relationships/image" Target="../media/image10.svg"/><Relationship Id="rId9" Type="http://schemas.openxmlformats.org/officeDocument/2006/relationships/image" Target="../media/image19.tiff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tif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6.tiff"/><Relationship Id="rId10" Type="http://schemas.openxmlformats.org/officeDocument/2006/relationships/image" Target="../media/image13.png"/><Relationship Id="rId4" Type="http://schemas.openxmlformats.org/officeDocument/2006/relationships/image" Target="../media/image25.tiff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tif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6.tiff"/><Relationship Id="rId10" Type="http://schemas.openxmlformats.org/officeDocument/2006/relationships/image" Target="../media/image13.png"/><Relationship Id="rId4" Type="http://schemas.openxmlformats.org/officeDocument/2006/relationships/image" Target="../media/image25.tiff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9.tif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image" Target="../media/image27.tif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7586B-65B9-3B4A-A7E2-ED8B495B6893}"/>
              </a:ext>
            </a:extLst>
          </p:cNvPr>
          <p:cNvSpPr/>
          <p:nvPr/>
        </p:nvSpPr>
        <p:spPr>
          <a:xfrm>
            <a:off x="4329046" y="3009729"/>
            <a:ext cx="2684745" cy="2587710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B15A0F-6EE0-9047-8831-2B2F4D1099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302" y="5820197"/>
            <a:ext cx="1049208" cy="466621"/>
          </a:xfrm>
          <a:prstGeom prst="rect">
            <a:avLst/>
          </a:prstGeom>
        </p:spPr>
      </p:pic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5D3A954-1CF9-3F4E-AA3C-36B28482D2D9}"/>
              </a:ext>
            </a:extLst>
          </p:cNvPr>
          <p:cNvSpPr/>
          <p:nvPr/>
        </p:nvSpPr>
        <p:spPr>
          <a:xfrm>
            <a:off x="5251301" y="573402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E30D8-0C88-6F44-9FE4-675C269D51AA}"/>
              </a:ext>
            </a:extLst>
          </p:cNvPr>
          <p:cNvSpPr txBox="1"/>
          <p:nvPr/>
        </p:nvSpPr>
        <p:spPr>
          <a:xfrm>
            <a:off x="5491209" y="4641610"/>
            <a:ext cx="136132" cy="27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BC89493-BD8F-0840-93AA-A65960915E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135" y="4485707"/>
            <a:ext cx="319424" cy="2623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EC28F50-C71E-2943-966B-014B25BF55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3738" y="4887044"/>
            <a:ext cx="319424" cy="2623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CF798E-384F-7B49-AC2A-F70A7773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013" y="4747195"/>
            <a:ext cx="319424" cy="2623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278EF3B-CDA0-AF4B-BA6A-5778C9AB6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94" y="3878997"/>
            <a:ext cx="319424" cy="2623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E702333-210C-B243-BB4A-D3BAF48A8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527" y="3643424"/>
            <a:ext cx="319424" cy="2623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82743F-998B-3B43-BFDE-4B1B9B498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64" y="3796482"/>
            <a:ext cx="319424" cy="2623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72BB68-B3F3-FB4F-848D-300AC98DD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7600" y="3578093"/>
            <a:ext cx="319424" cy="2623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8EC34C-5174-BE4B-A8A2-6D748AD0EF1C}"/>
              </a:ext>
            </a:extLst>
          </p:cNvPr>
          <p:cNvGrpSpPr/>
          <p:nvPr/>
        </p:nvGrpSpPr>
        <p:grpSpPr>
          <a:xfrm>
            <a:off x="1098396" y="2992528"/>
            <a:ext cx="2856242" cy="2604911"/>
            <a:chOff x="2135660" y="3222925"/>
            <a:chExt cx="2856242" cy="26049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43E11-A497-4245-A93F-AA5DBEAE17B5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2370A3-3877-6749-ABAD-B3EF6CEA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0B9D1D-5873-9A47-AEBD-2550D43C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109" y="4741251"/>
              <a:ext cx="319424" cy="2614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36769B-CA7D-6C44-B164-52B4DE9D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ED3E45-3BB3-4E4F-8D9A-DFBBD78A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7E6363-3680-6649-8F08-C937B279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F13605-796E-7445-89B1-EA1B858E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332D3C-DA53-2E47-A961-49931A28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D1A6BA-E909-5640-A502-F9016E2E7811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AF515AE-3499-304A-B5BB-DA78C81E0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514" y="4810861"/>
              <a:ext cx="319424" cy="26148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C083FBB-E26A-464C-9DC2-9966A7EA3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B0D0D186-CEF7-CF47-9353-BBE38ED4D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0896" y="4238691"/>
            <a:ext cx="319424" cy="2623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F148EB-BABC-CA45-8899-3574496CC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849" y="4481967"/>
            <a:ext cx="319424" cy="2623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29CA65-5525-BE47-A5FF-93EE99CE3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815" y="4965651"/>
            <a:ext cx="319424" cy="2623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757" y="3312789"/>
            <a:ext cx="319424" cy="26237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9F1F79F-2D57-F54B-8209-667D1B1B4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434" y="4145956"/>
            <a:ext cx="319424" cy="2623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0" y="5738339"/>
            <a:ext cx="1049208" cy="466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D3B84-7CFB-F54D-9E6F-D05462539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987" y="2833043"/>
            <a:ext cx="2987154" cy="29871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97F0FC9-7E0A-514A-BE93-6017087D9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020" y="5743143"/>
            <a:ext cx="1049208" cy="4666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12C9DD-A8C0-4A41-A69B-C1D9E2C0E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8877" y="5825457"/>
            <a:ext cx="1049208" cy="466621"/>
          </a:xfrm>
          <a:prstGeom prst="rect">
            <a:avLst/>
          </a:prstGeom>
        </p:spPr>
      </p:pic>
      <p:sp>
        <p:nvSpPr>
          <p:cNvPr id="47" name="&quot;No&quot; Symbol 46">
            <a:extLst>
              <a:ext uri="{FF2B5EF4-FFF2-40B4-BE49-F238E27FC236}">
                <a16:creationId xmlns:a16="http://schemas.microsoft.com/office/drawing/2014/main" id="{5B26877F-734A-C74F-B57D-E96B03DE6A0F}"/>
              </a:ext>
            </a:extLst>
          </p:cNvPr>
          <p:cNvSpPr/>
          <p:nvPr/>
        </p:nvSpPr>
        <p:spPr>
          <a:xfrm>
            <a:off x="9468876" y="5739289"/>
            <a:ext cx="703783" cy="628294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C559583-3207-6F4C-9738-68025D1C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34" y="859068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Energetic</a:t>
            </a:r>
            <a:r>
              <a:rPr lang="en-US" sz="2800" b="1" dirty="0"/>
              <a:t> compensation: </a:t>
            </a:r>
            <a:r>
              <a:rPr lang="en-US" sz="2800" dirty="0"/>
              <a:t>decreases in abundance of one species are offset by increases from others, so total energy flux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119254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2BE77AC4-5A50-9043-A861-2553F90C3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4985" y="2635187"/>
            <a:ext cx="758262" cy="622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F8032-7450-BC49-A597-85A441A90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347" y="2231392"/>
            <a:ext cx="2490653" cy="11076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620A41C-E9F9-D445-8160-D0EFE23F2D57}"/>
              </a:ext>
            </a:extLst>
          </p:cNvPr>
          <p:cNvSpPr/>
          <p:nvPr/>
        </p:nvSpPr>
        <p:spPr>
          <a:xfrm>
            <a:off x="3359485" y="3428999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10935F-F9D8-7649-BF56-9FC467193DB5}"/>
              </a:ext>
            </a:extLst>
          </p:cNvPr>
          <p:cNvSpPr/>
          <p:nvPr/>
        </p:nvSpPr>
        <p:spPr>
          <a:xfrm>
            <a:off x="4695905" y="3429000"/>
            <a:ext cx="4258288" cy="327130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Cloud With Lightning And Rain outline">
            <a:extLst>
              <a:ext uri="{FF2B5EF4-FFF2-40B4-BE49-F238E27FC236}">
                <a16:creationId xmlns:a16="http://schemas.microsoft.com/office/drawing/2014/main" id="{830E4DE3-A7C1-7B4E-BB7E-5016E6887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7882" y="4118841"/>
            <a:ext cx="914400" cy="914400"/>
          </a:xfrm>
          <a:prstGeom prst="rect">
            <a:avLst/>
          </a:prstGeom>
        </p:spPr>
      </p:pic>
      <p:pic>
        <p:nvPicPr>
          <p:cNvPr id="72" name="Graphic 71" descr="Partial sun outline">
            <a:extLst>
              <a:ext uri="{FF2B5EF4-FFF2-40B4-BE49-F238E27FC236}">
                <a16:creationId xmlns:a16="http://schemas.microsoft.com/office/drawing/2014/main" id="{72E310E1-839A-E649-AA3B-9A4EBF00D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9203" y="3916316"/>
            <a:ext cx="914400" cy="914400"/>
          </a:xfrm>
          <a:prstGeom prst="rect">
            <a:avLst/>
          </a:prstGeom>
        </p:spPr>
      </p:pic>
      <p:pic>
        <p:nvPicPr>
          <p:cNvPr id="74" name="Graphic 73" descr="Cactus outline">
            <a:extLst>
              <a:ext uri="{FF2B5EF4-FFF2-40B4-BE49-F238E27FC236}">
                <a16:creationId xmlns:a16="http://schemas.microsoft.com/office/drawing/2014/main" id="{CB189AA5-6BE2-9C43-AEAE-99F8113C8A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5896" y="5067185"/>
            <a:ext cx="914400" cy="914400"/>
          </a:xfrm>
          <a:prstGeom prst="rect">
            <a:avLst/>
          </a:prstGeom>
        </p:spPr>
      </p:pic>
      <p:pic>
        <p:nvPicPr>
          <p:cNvPr id="77" name="Graphic 76" descr="Dim (Medium Sun) outline">
            <a:extLst>
              <a:ext uri="{FF2B5EF4-FFF2-40B4-BE49-F238E27FC236}">
                <a16:creationId xmlns:a16="http://schemas.microsoft.com/office/drawing/2014/main" id="{DD46BB26-C657-A548-B49C-E77802EA9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9659" y="4118841"/>
            <a:ext cx="914400" cy="914400"/>
          </a:xfrm>
          <a:prstGeom prst="rect">
            <a:avLst/>
          </a:prstGeom>
        </p:spPr>
      </p:pic>
      <p:pic>
        <p:nvPicPr>
          <p:cNvPr id="79" name="Graphic 78" descr="Sunflower with solid fill">
            <a:extLst>
              <a:ext uri="{FF2B5EF4-FFF2-40B4-BE49-F238E27FC236}">
                <a16:creationId xmlns:a16="http://schemas.microsoft.com/office/drawing/2014/main" id="{F3726994-B4F0-754F-80E5-452F0C17B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5250" y="5260243"/>
            <a:ext cx="914400" cy="914400"/>
          </a:xfrm>
          <a:prstGeom prst="rect">
            <a:avLst/>
          </a:prstGeom>
        </p:spPr>
      </p:pic>
      <p:pic>
        <p:nvPicPr>
          <p:cNvPr id="81" name="Graphic 80" descr="Sunflower outline">
            <a:extLst>
              <a:ext uri="{FF2B5EF4-FFF2-40B4-BE49-F238E27FC236}">
                <a16:creationId xmlns:a16="http://schemas.microsoft.com/office/drawing/2014/main" id="{7511D465-22B4-D149-A3E4-57B33B389B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74268" y="5287916"/>
            <a:ext cx="914400" cy="914400"/>
          </a:xfrm>
          <a:prstGeom prst="rect">
            <a:avLst/>
          </a:prstGeom>
        </p:spPr>
      </p:pic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89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Species are not identical </a:t>
            </a:r>
            <a:r>
              <a:rPr lang="en-US" sz="2800" dirty="0"/>
              <a:t>but have </a:t>
            </a:r>
            <a:r>
              <a:rPr lang="en-US" sz="2800" b="1" dirty="0"/>
              <a:t>overlapping resource use and </a:t>
            </a:r>
            <a:r>
              <a:rPr lang="en-US" sz="2800" dirty="0"/>
              <a:t> </a:t>
            </a:r>
            <a:r>
              <a:rPr lang="en-US" sz="2800" b="1" dirty="0"/>
              <a:t>environmental requirements.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21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9895"/>
            <a:ext cx="10764795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Changing conditions </a:t>
            </a:r>
            <a:r>
              <a:rPr lang="en-US" sz="2800" dirty="0"/>
              <a:t>can modulate the potential for compensation.</a:t>
            </a:r>
            <a:endParaRPr lang="en-US" sz="2800" b="1" dirty="0"/>
          </a:p>
        </p:txBody>
      </p:sp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1188" y="1962762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0494" y="2031705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3246" y="2038891"/>
            <a:ext cx="914400" cy="914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B036ADD-CFAF-E54A-BEC8-84378462F2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96" y="2816723"/>
            <a:ext cx="2056049" cy="9144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D2EA1DB-0263-1849-97F1-FE47B87835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60" y="4548357"/>
            <a:ext cx="758262" cy="62283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192E8E60-D349-5242-9F46-B9E9ABBA6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4343" y="2939927"/>
            <a:ext cx="791196" cy="791196"/>
          </a:xfrm>
          <a:prstGeom prst="rect">
            <a:avLst/>
          </a:prstGeom>
        </p:spPr>
      </p:pic>
      <p:pic>
        <p:nvPicPr>
          <p:cNvPr id="90" name="Graphic 89" descr="Checkmark with solid fill">
            <a:extLst>
              <a:ext uri="{FF2B5EF4-FFF2-40B4-BE49-F238E27FC236}">
                <a16:creationId xmlns:a16="http://schemas.microsoft.com/office/drawing/2014/main" id="{4FA7C0D5-E334-DD40-ADB8-E5E6BA0C42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790" y="2946105"/>
            <a:ext cx="791196" cy="791196"/>
          </a:xfrm>
          <a:prstGeom prst="rect">
            <a:avLst/>
          </a:prstGeom>
        </p:spPr>
      </p:pic>
      <p:pic>
        <p:nvPicPr>
          <p:cNvPr id="91" name="Graphic 90" descr="Checkmark with solid fill">
            <a:extLst>
              <a:ext uri="{FF2B5EF4-FFF2-40B4-BE49-F238E27FC236}">
                <a16:creationId xmlns:a16="http://schemas.microsoft.com/office/drawing/2014/main" id="{DEF78CE3-D51B-2A48-B962-2D2AE124A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4354" y="4380000"/>
            <a:ext cx="791196" cy="791196"/>
          </a:xfrm>
          <a:prstGeom prst="rect">
            <a:avLst/>
          </a:prstGeom>
        </p:spPr>
      </p:pic>
      <p:pic>
        <p:nvPicPr>
          <p:cNvPr id="92" name="Graphic 91" descr="Checkmark with solid fill">
            <a:extLst>
              <a:ext uri="{FF2B5EF4-FFF2-40B4-BE49-F238E27FC236}">
                <a16:creationId xmlns:a16="http://schemas.microsoft.com/office/drawing/2014/main" id="{F4C62F02-346E-5842-BAE9-C4992F89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0184" y="4380000"/>
            <a:ext cx="791196" cy="79119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330BB54-D568-A84F-A940-BC7292FC16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204" y="2816723"/>
            <a:ext cx="2056049" cy="9144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7C28F25-ADD3-DF45-9258-6BF9C6B25C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768" y="4548357"/>
            <a:ext cx="758262" cy="622839"/>
          </a:xfrm>
          <a:prstGeom prst="rect">
            <a:avLst/>
          </a:prstGeom>
        </p:spPr>
      </p:pic>
      <p:pic>
        <p:nvPicPr>
          <p:cNvPr id="95" name="Graphic 94" descr="Checkmark with solid fill">
            <a:extLst>
              <a:ext uri="{FF2B5EF4-FFF2-40B4-BE49-F238E27FC236}">
                <a16:creationId xmlns:a16="http://schemas.microsoft.com/office/drawing/2014/main" id="{B4B3851C-E4B8-C845-ABFB-4540D92DE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05251" y="2939927"/>
            <a:ext cx="791196" cy="791196"/>
          </a:xfrm>
          <a:prstGeom prst="rect">
            <a:avLst/>
          </a:prstGeom>
        </p:spPr>
      </p:pic>
      <p:pic>
        <p:nvPicPr>
          <p:cNvPr id="96" name="Graphic 95" descr="Checkmark with solid fill">
            <a:extLst>
              <a:ext uri="{FF2B5EF4-FFF2-40B4-BE49-F238E27FC236}">
                <a16:creationId xmlns:a16="http://schemas.microsoft.com/office/drawing/2014/main" id="{CC8A4401-71CF-2D49-A638-77FA2D137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13698" y="2946105"/>
            <a:ext cx="791196" cy="791196"/>
          </a:xfrm>
          <a:prstGeom prst="rect">
            <a:avLst/>
          </a:prstGeom>
        </p:spPr>
      </p:pic>
      <p:pic>
        <p:nvPicPr>
          <p:cNvPr id="98" name="Graphic 97" descr="Checkmark with solid fill">
            <a:extLst>
              <a:ext uri="{FF2B5EF4-FFF2-40B4-BE49-F238E27FC236}">
                <a16:creationId xmlns:a16="http://schemas.microsoft.com/office/drawing/2014/main" id="{E5701311-0CC7-954E-9C25-52CE60B85D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1092" y="4380000"/>
            <a:ext cx="791196" cy="791196"/>
          </a:xfrm>
          <a:prstGeom prst="rect">
            <a:avLst/>
          </a:prstGeom>
        </p:spPr>
      </p:pic>
      <p:pic>
        <p:nvPicPr>
          <p:cNvPr id="99" name="Graphic 98" descr="Close with solid fill">
            <a:extLst>
              <a:ext uri="{FF2B5EF4-FFF2-40B4-BE49-F238E27FC236}">
                <a16:creationId xmlns:a16="http://schemas.microsoft.com/office/drawing/2014/main" id="{C33D1F17-3FA2-1E44-87D0-D9CC4D1C0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9170" y="425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9895"/>
            <a:ext cx="10764795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Changing conditions </a:t>
            </a:r>
            <a:r>
              <a:rPr lang="en-US" sz="2800" dirty="0"/>
              <a:t>can modulate the the potential for compensation.</a:t>
            </a:r>
            <a:endParaRPr lang="en-US" sz="28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69892-7C21-4048-9408-2473BD547DEB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8256B4-64AB-9443-8C98-0DC1A1F9F8C2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AB641-2B4B-DB40-98FB-FB6508A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45095973-3349-0B4A-9636-5525975D125B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584D8-D45C-BF45-AC18-92F8B690611A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85844E-56B5-A64B-A05C-80D97661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F99028-6BA4-7D42-91A2-1860F6FC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62F10F-D5AB-EF4E-BAFB-0F1EFC0F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2EC8-B969-BC43-92A4-659A064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6194" y="3878997"/>
              <a:ext cx="319424" cy="26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6B4ABC-910B-C743-B97D-05E5A975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5527" y="3643424"/>
              <a:ext cx="319424" cy="26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172061-7E3A-DA41-8392-0899E108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564" y="3796482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2A3C01-E3D8-5843-B615-1BB71C17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00" y="3578093"/>
              <a:ext cx="319424" cy="26237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9C639E-D7C6-5743-A5F0-0DC54238C846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47D80C-84F8-F548-A6C1-2684EFA261C9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216E3D6-86D4-9C49-9BAA-83BFD5D22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5E13AFA-F2EB-024C-955E-DDBC67E72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75109" y="474125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86BAA3F-7760-1C4C-B4E7-2C4A51828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9EB356E-612C-5D42-9A28-569CD414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C3A732A-7FA4-3F4E-AE05-732B69F45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605D9A5-8A69-E44F-ABB9-FAE49B86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0358F1B-8355-6E45-922B-363022232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E84B7A-15F2-C14F-BBE3-E42EE4FE4BA9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3E63D49-0863-AA4B-9C00-5D95731A0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60514" y="481086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05BCCC6-FF44-2E4C-9BCD-85B534E6E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8C11A2-776C-1F48-992A-4B8E3B62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0896" y="4238691"/>
              <a:ext cx="319424" cy="2623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E3E7AF-A61B-6946-9A5C-AED1F7C4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930CE5C-71BB-2847-99CC-1BC87635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F3A225-AEBE-9B4F-A7D7-4FD86BF3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57" y="3312789"/>
              <a:ext cx="319424" cy="26237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3C977E-77F5-D844-9890-049026E7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1434" y="4145956"/>
              <a:ext cx="319424" cy="2623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544F967-6A45-8C48-A579-5BAFEDEF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26110-5E5B-2C43-854E-BF520692CAEB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531817-97AB-3B45-AB38-7F57B9AD1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87CF6909-BC0E-9A4E-AA7C-50AC28C073E8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E65E38-90D6-644E-98B1-2D9EFEC5D1F6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1ABFDD8-ECB3-8844-A23F-7F42D73285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277" y="4403640"/>
            <a:ext cx="276315" cy="2442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AB2CBC-54B3-694E-A028-813CEB795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A7E3D3-5B2D-7B4A-B105-C668F992E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38F79DF-E768-4347-B486-507D731FC32C}"/>
              </a:ext>
            </a:extLst>
          </p:cNvPr>
          <p:cNvGrpSpPr/>
          <p:nvPr/>
        </p:nvGrpSpPr>
        <p:grpSpPr>
          <a:xfrm>
            <a:off x="6721455" y="3013521"/>
            <a:ext cx="2470763" cy="2425118"/>
            <a:chOff x="2135660" y="3222925"/>
            <a:chExt cx="2856242" cy="260491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29402-D29F-6D46-B2B5-F12C837E390D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C7DD382-F2F4-CA48-B90E-03358404B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B39C6B8-C9F2-AB4C-9E23-D30007B4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109" y="4741251"/>
              <a:ext cx="319424" cy="26148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CC1D3A8-0083-E340-86DC-A37A81784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ED600E6-137D-9048-A4CA-01E8EE91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9C86292-F716-4745-8741-247F12D6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6DEAC7F-93B7-5547-99BB-21B658F8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397042D-BC97-6742-9819-B3DC033C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4DA16D-1315-614B-8176-3A983BA833BC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94DAD70-F694-CA4D-B379-1532EA25C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514" y="4810861"/>
              <a:ext cx="319424" cy="26148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8D32659-8744-0C4E-8331-BE8D03A6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82592E01-6B73-154B-BB2D-3B4B90735E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370" y="4400158"/>
            <a:ext cx="276315" cy="2442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D913A9-4754-994C-80F5-355CA162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BEE6A0-A4EC-8146-8A0A-EA24D35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6730" y="1947409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3670" y="2025527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9628" y="2025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>
            <a:extLst>
              <a:ext uri="{FF2B5EF4-FFF2-40B4-BE49-F238E27FC236}">
                <a16:creationId xmlns:a16="http://schemas.microsoft.com/office/drawing/2014/main" id="{A5E71482-A16D-2C4A-9D7B-130A385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9895"/>
            <a:ext cx="10764795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Changing conditions </a:t>
            </a:r>
            <a:r>
              <a:rPr lang="en-US" sz="2800" dirty="0"/>
              <a:t>can modulate the the potential for compensation.</a:t>
            </a:r>
            <a:endParaRPr lang="en-US" sz="28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69892-7C21-4048-9408-2473BD547DEB}"/>
              </a:ext>
            </a:extLst>
          </p:cNvPr>
          <p:cNvGrpSpPr/>
          <p:nvPr/>
        </p:nvGrpSpPr>
        <p:grpSpPr>
          <a:xfrm>
            <a:off x="838200" y="2982072"/>
            <a:ext cx="5117053" cy="3137209"/>
            <a:chOff x="1098396" y="2992528"/>
            <a:chExt cx="5915395" cy="33697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8256B4-64AB-9443-8C98-0DC1A1F9F8C2}"/>
                </a:ext>
              </a:extLst>
            </p:cNvPr>
            <p:cNvSpPr/>
            <p:nvPr/>
          </p:nvSpPr>
          <p:spPr>
            <a:xfrm>
              <a:off x="4329046" y="3009729"/>
              <a:ext cx="2684745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AB641-2B4B-DB40-98FB-FB6508A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1302" y="5820197"/>
              <a:ext cx="1049208" cy="466621"/>
            </a:xfrm>
            <a:prstGeom prst="rect">
              <a:avLst/>
            </a:prstGeom>
          </p:spPr>
        </p:pic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45095973-3349-0B4A-9636-5525975D125B}"/>
                </a:ext>
              </a:extLst>
            </p:cNvPr>
            <p:cNvSpPr/>
            <p:nvPr/>
          </p:nvSpPr>
          <p:spPr>
            <a:xfrm>
              <a:off x="5251301" y="5734029"/>
              <a:ext cx="703783" cy="628294"/>
            </a:xfrm>
            <a:prstGeom prst="noSmoking">
              <a:avLst>
                <a:gd name="adj" fmla="val 93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584D8-D45C-BF45-AC18-92F8B690611A}"/>
                </a:ext>
              </a:extLst>
            </p:cNvPr>
            <p:cNvSpPr txBox="1"/>
            <p:nvPr/>
          </p:nvSpPr>
          <p:spPr>
            <a:xfrm>
              <a:off x="5491209" y="4641610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85844E-56B5-A64B-A05C-80D97661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6135" y="4485707"/>
              <a:ext cx="319424" cy="26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F99028-6BA4-7D42-91A2-1860F6FC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3738" y="4887044"/>
              <a:ext cx="319424" cy="2623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62F10F-D5AB-EF4E-BAFB-0F1EFC0F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4013" y="4747195"/>
              <a:ext cx="319424" cy="2623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2EC8-B969-BC43-92A4-659A064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6194" y="3878997"/>
              <a:ext cx="319424" cy="2623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6B4ABC-910B-C743-B97D-05E5A975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5527" y="3643424"/>
              <a:ext cx="319424" cy="2623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172061-7E3A-DA41-8392-0899E108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564" y="3796482"/>
              <a:ext cx="319424" cy="26237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12A3C01-E3D8-5843-B615-1BB71C17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7600" y="3578093"/>
              <a:ext cx="319424" cy="26237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9C639E-D7C6-5743-A5F0-0DC54238C846}"/>
                </a:ext>
              </a:extLst>
            </p:cNvPr>
            <p:cNvGrpSpPr/>
            <p:nvPr/>
          </p:nvGrpSpPr>
          <p:grpSpPr>
            <a:xfrm>
              <a:off x="1098396" y="2992528"/>
              <a:ext cx="2856242" cy="2604911"/>
              <a:chOff x="2135660" y="3222925"/>
              <a:chExt cx="2856242" cy="260491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47D80C-84F8-F548-A6C1-2684EFA261C9}"/>
                  </a:ext>
                </a:extLst>
              </p:cNvPr>
              <p:cNvSpPr/>
              <p:nvPr/>
            </p:nvSpPr>
            <p:spPr>
              <a:xfrm>
                <a:off x="2135660" y="3222925"/>
                <a:ext cx="2856242" cy="2587710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216E3D6-86D4-9C49-9BAA-83BFD5D22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7155" y="3306491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5E13AFA-F2EB-024C-955E-DDBC67E72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75109" y="474125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86BAA3F-7760-1C4C-B4E7-2C4A51828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73154" y="3930873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9EB356E-612C-5D42-9A28-569CD4145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0987" y="3437887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C3A732A-7FA4-3F4E-AE05-732B69F45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45824" y="4180368"/>
                <a:ext cx="1082337" cy="509934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605D9A5-8A69-E44F-ABB9-FAE49B86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52711" y="5142588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0358F1B-8355-6E45-922B-363022232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2987" y="5002739"/>
                <a:ext cx="319424" cy="26148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E84B7A-15F2-C14F-BBE3-E42EE4FE4BA9}"/>
                  </a:ext>
                </a:extLst>
              </p:cNvPr>
              <p:cNvSpPr txBox="1"/>
              <p:nvPr/>
            </p:nvSpPr>
            <p:spPr>
              <a:xfrm>
                <a:off x="3009833" y="5555667"/>
                <a:ext cx="136132" cy="272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3E63D49-0863-AA4B-9C00-5D95731A0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60514" y="4810861"/>
                <a:ext cx="319424" cy="26148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05BCCC6-FF44-2E4C-9BCD-85B534E6E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74037" y="5202735"/>
                <a:ext cx="319424" cy="261487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8C11A2-776C-1F48-992A-4B8E3B62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0896" y="4238691"/>
              <a:ext cx="319424" cy="2623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E3E7AF-A61B-6946-9A5C-AED1F7C40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7849" y="4481967"/>
              <a:ext cx="319424" cy="26237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930CE5C-71BB-2847-99CC-1BC87635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4815" y="4965651"/>
              <a:ext cx="319424" cy="2623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F3A225-AEBE-9B4F-A7D7-4FD86BF3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57" y="3312789"/>
              <a:ext cx="319424" cy="26237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3C977E-77F5-D844-9890-049026E7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1434" y="4145956"/>
              <a:ext cx="319424" cy="2623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544F967-6A45-8C48-A579-5BAFEDEF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1130" y="5738339"/>
              <a:ext cx="1049208" cy="466621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26110-5E5B-2C43-854E-BF520692CAEB}"/>
              </a:ext>
            </a:extLst>
          </p:cNvPr>
          <p:cNvSpPr/>
          <p:nvPr/>
        </p:nvSpPr>
        <p:spPr>
          <a:xfrm>
            <a:off x="9516096" y="3029535"/>
            <a:ext cx="2322412" cy="2409104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531817-97AB-3B45-AB38-7F57B9AD18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3885" y="5646022"/>
            <a:ext cx="907607" cy="434414"/>
          </a:xfrm>
          <a:prstGeom prst="rect">
            <a:avLst/>
          </a:prstGeom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87CF6909-BC0E-9A4E-AA7C-50AC28C073E8}"/>
              </a:ext>
            </a:extLst>
          </p:cNvPr>
          <p:cNvSpPr/>
          <p:nvPr/>
        </p:nvSpPr>
        <p:spPr>
          <a:xfrm>
            <a:off x="10313884" y="5565801"/>
            <a:ext cx="608800" cy="584929"/>
          </a:xfrm>
          <a:prstGeom prst="noSmoking">
            <a:avLst>
              <a:gd name="adj" fmla="val 9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E65E38-90D6-644E-98B1-2D9EFEC5D1F6}"/>
              </a:ext>
            </a:extLst>
          </p:cNvPr>
          <p:cNvSpPr txBox="1"/>
          <p:nvPr/>
        </p:nvSpPr>
        <p:spPr>
          <a:xfrm>
            <a:off x="10521414" y="4548782"/>
            <a:ext cx="117760" cy="25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1ABFDD8-ECB3-8844-A23F-7F42D73285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277" y="4403640"/>
            <a:ext cx="276315" cy="2442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AB2CBC-54B3-694E-A028-813CEB795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886" y="4777276"/>
            <a:ext cx="276315" cy="2442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A7E3D3-5B2D-7B4A-B105-C668F992E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62" y="4647079"/>
            <a:ext cx="276315" cy="24426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38F79DF-E768-4347-B486-507D731FC32C}"/>
              </a:ext>
            </a:extLst>
          </p:cNvPr>
          <p:cNvGrpSpPr/>
          <p:nvPr/>
        </p:nvGrpSpPr>
        <p:grpSpPr>
          <a:xfrm>
            <a:off x="6721455" y="3013521"/>
            <a:ext cx="2470763" cy="2425118"/>
            <a:chOff x="2135660" y="3222925"/>
            <a:chExt cx="2856242" cy="260491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29402-D29F-6D46-B2B5-F12C837E390D}"/>
                </a:ext>
              </a:extLst>
            </p:cNvPr>
            <p:cNvSpPr/>
            <p:nvPr/>
          </p:nvSpPr>
          <p:spPr>
            <a:xfrm>
              <a:off x="2135660" y="3222925"/>
              <a:ext cx="2856242" cy="2587710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C7DD382-F2F4-CA48-B90E-03358404B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7155" y="3306491"/>
              <a:ext cx="1082337" cy="50993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B39C6B8-C9F2-AB4C-9E23-D30007B4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5109" y="4741251"/>
              <a:ext cx="319424" cy="26148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CC1D3A8-0083-E340-86DC-A37A81784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154" y="3930873"/>
              <a:ext cx="1082337" cy="50993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ED600E6-137D-9048-A4CA-01E8EE91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987" y="3437887"/>
              <a:ext cx="1082337" cy="509934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9C86292-F716-4745-8741-247F12D6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5824" y="4180368"/>
              <a:ext cx="1082337" cy="509934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6DEAC7F-93B7-5547-99BB-21B658F8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2711" y="5142588"/>
              <a:ext cx="319424" cy="26148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397042D-BC97-6742-9819-B3DC033C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92987" y="5002739"/>
              <a:ext cx="319424" cy="26148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4DA16D-1315-614B-8176-3A983BA833BC}"/>
                </a:ext>
              </a:extLst>
            </p:cNvPr>
            <p:cNvSpPr txBox="1"/>
            <p:nvPr/>
          </p:nvSpPr>
          <p:spPr>
            <a:xfrm>
              <a:off x="3009833" y="5555667"/>
              <a:ext cx="136132" cy="27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94DAD70-F694-CA4D-B379-1532EA25C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514" y="4810861"/>
              <a:ext cx="319424" cy="26148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8D32659-8744-0C4E-8331-BE8D03A6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4037" y="5202735"/>
              <a:ext cx="319424" cy="261487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82592E01-6B73-154B-BB2D-3B4B90735E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5370" y="4400158"/>
            <a:ext cx="276315" cy="2442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D913A9-4754-994C-80F5-355CA162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4727" y="4850457"/>
            <a:ext cx="276315" cy="2442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BEE6A0-A4EC-8146-8A0A-EA24D35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3462" y="5569814"/>
            <a:ext cx="907607" cy="434414"/>
          </a:xfrm>
          <a:prstGeom prst="rect">
            <a:avLst/>
          </a:prstGeom>
        </p:spPr>
      </p:pic>
      <p:pic>
        <p:nvPicPr>
          <p:cNvPr id="82" name="Graphic 81" descr="Partial sun outline">
            <a:extLst>
              <a:ext uri="{FF2B5EF4-FFF2-40B4-BE49-F238E27FC236}">
                <a16:creationId xmlns:a16="http://schemas.microsoft.com/office/drawing/2014/main" id="{5699771B-A78F-B441-A47F-E94CC83A3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4354" y="1936620"/>
            <a:ext cx="914400" cy="914400"/>
          </a:xfrm>
          <a:prstGeom prst="rect">
            <a:avLst/>
          </a:prstGeom>
        </p:spPr>
      </p:pic>
      <p:pic>
        <p:nvPicPr>
          <p:cNvPr id="83" name="Graphic 82" descr="Cactus outline">
            <a:extLst>
              <a:ext uri="{FF2B5EF4-FFF2-40B4-BE49-F238E27FC236}">
                <a16:creationId xmlns:a16="http://schemas.microsoft.com/office/drawing/2014/main" id="{169D9F6A-5A57-8F4C-A693-7E5291172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6730" y="1947409"/>
            <a:ext cx="914400" cy="914400"/>
          </a:xfrm>
          <a:prstGeom prst="rect">
            <a:avLst/>
          </a:prstGeom>
        </p:spPr>
      </p:pic>
      <p:pic>
        <p:nvPicPr>
          <p:cNvPr id="85" name="Graphic 84" descr="Cactus outline">
            <a:extLst>
              <a:ext uri="{FF2B5EF4-FFF2-40B4-BE49-F238E27FC236}">
                <a16:creationId xmlns:a16="http://schemas.microsoft.com/office/drawing/2014/main" id="{45305E78-CDBD-6942-B9FD-B70E5F831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3670" y="2025527"/>
            <a:ext cx="914400" cy="914400"/>
          </a:xfrm>
          <a:prstGeom prst="rect">
            <a:avLst/>
          </a:prstGeom>
        </p:spPr>
      </p:pic>
      <p:pic>
        <p:nvPicPr>
          <p:cNvPr id="86" name="Graphic 85" descr="Dim (Medium Sun) outline">
            <a:extLst>
              <a:ext uri="{FF2B5EF4-FFF2-40B4-BE49-F238E27FC236}">
                <a16:creationId xmlns:a16="http://schemas.microsoft.com/office/drawing/2014/main" id="{18C9DBE6-6ABA-E746-A42A-EDBD5F15A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9628" y="2025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9DE6-E596-8045-9939-9E3A78FF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2EC1-2A7A-D643-9964-65556ADC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DEFD921-2F88-FB4F-817F-C6D48C8DBE41}"/>
              </a:ext>
            </a:extLst>
          </p:cNvPr>
          <p:cNvGrpSpPr/>
          <p:nvPr/>
        </p:nvGrpSpPr>
        <p:grpSpPr>
          <a:xfrm>
            <a:off x="4911334" y="38150"/>
            <a:ext cx="360" cy="360"/>
            <a:chOff x="4911334" y="381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6519F-A49F-F341-92B9-7D5BC71C6B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14:cNvPr>
                <p14:cNvContentPartPr/>
                <p14:nvPr/>
              </p14:nvContentPartPr>
              <p14:xfrm>
                <a:off x="4911334" y="3815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B326BC-3C25-5D43-9FDF-21E251F74B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334" y="2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AF95FFE-D030-5942-A5B2-EFE48797E9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1" y="827903"/>
            <a:ext cx="2972739" cy="1400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2AA9EC9-DDED-AB49-88C7-8B87E33FC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12" y="2438080"/>
            <a:ext cx="1720604" cy="103741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E5D6AA-849E-CD4F-A202-A96355EDC1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916" y="2774864"/>
            <a:ext cx="877327" cy="7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155</Words>
  <Application>Microsoft Macintosh PowerPoint</Application>
  <PresentationFormat>Widescreen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Energetic compensation: decreases in abundance of one species are offset by increases from others, so total energy flux is maintained.</vt:lpstr>
      <vt:lpstr>Species are not identical but have overlapping resource use and  environmental requirements. </vt:lpstr>
      <vt:lpstr>Changing conditions can modulate the potential for compensation.</vt:lpstr>
      <vt:lpstr>Changing conditions can modulate the the potential for compensation.</vt:lpstr>
      <vt:lpstr>Changing conditions can modulate the the potential for compensation.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12</cp:revision>
  <dcterms:created xsi:type="dcterms:W3CDTF">2021-06-22T18:48:54Z</dcterms:created>
  <dcterms:modified xsi:type="dcterms:W3CDTF">2021-06-22T20:58:52Z</dcterms:modified>
</cp:coreProperties>
</file>