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7" r:id="rId4"/>
    <p:sldId id="259" r:id="rId5"/>
    <p:sldId id="261" r:id="rId6"/>
    <p:sldId id="260" r:id="rId7"/>
    <p:sldId id="262" r:id="rId8"/>
    <p:sldId id="263" r:id="rId9"/>
    <p:sldId id="264" r:id="rId10"/>
    <p:sldId id="272"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2"/>
    <p:restoredTop sz="96327"/>
  </p:normalViewPr>
  <p:slideViewPr>
    <p:cSldViewPr snapToGrid="0" snapToObjects="1">
      <p:cViewPr varScale="1">
        <p:scale>
          <a:sx n="112" d="100"/>
          <a:sy n="112" d="100"/>
        </p:scale>
        <p:origin x="224" y="1352"/>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50" b="0" i="0">
                <a:latin typeface="Helvetica Light" panose="020B0403020202020204" pitchFamily="34" charset="0"/>
              </a:defRPr>
            </a:lvl1pPr>
          </a:lstStyle>
          <a:p>
            <a:endParaRPr lang="en-US" sz="1050">
              <a:latin typeface="Helvetica Light" panose="020B0403020202020204" pitchFamily="34"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50" b="0" i="0">
                <a:latin typeface="Helvetica Light" panose="020B0403020202020204" pitchFamily="34" charset="0"/>
              </a:defRPr>
            </a:lvl1pPr>
          </a:lstStyle>
          <a:p>
            <a:fld id="{019DD578-F4A9-054D-8A17-9071F0B54C2D}" type="datetimeFigureOut">
              <a:rPr lang="en-US" smtClean="0"/>
              <a:pPr/>
              <a:t>4/13/21</a:t>
            </a:fld>
            <a:endParaRPr lang="en-US">
              <a:latin typeface="Helvetica Light" panose="020B0403020202020204" pitchFamily="34"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50" b="0" i="0">
                <a:latin typeface="Helvetica Light" panose="020B0403020202020204" pitchFamily="34" charset="0"/>
              </a:defRPr>
            </a:lvl1pPr>
          </a:lstStyle>
          <a:p>
            <a:endParaRPr lang="en-US" sz="1050">
              <a:latin typeface="Helvetica Light" panose="020B0403020202020204" pitchFamily="34"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50" b="0" i="0">
                <a:latin typeface="Helvetica Light" panose="020B0403020202020204" pitchFamily="34" charset="0"/>
              </a:defRPr>
            </a:lvl1pPr>
          </a:lstStyle>
          <a:p>
            <a:fld id="{619BB24C-F20B-5049-8E78-98CAE157634C}" type="slidenum">
              <a:rPr lang="en-US" smtClean="0"/>
              <a:pPr/>
              <a:t>‹#›</a:t>
            </a:fld>
            <a:endParaRPr lang="en-US">
              <a:latin typeface="Helvetica Light" panose="020B0403020202020204" pitchFamily="34" charset="0"/>
            </a:endParaRPr>
          </a:p>
        </p:txBody>
      </p:sp>
    </p:spTree>
    <p:extLst>
      <p:ext uri="{BB962C8B-B14F-4D97-AF65-F5344CB8AC3E}">
        <p14:creationId xmlns:p14="http://schemas.microsoft.com/office/powerpoint/2010/main" val="3685720123"/>
      </p:ext>
    </p:extLst>
  </p:cSld>
  <p:clrMap bg1="lt1" tx1="dk1" bg2="lt2" tx2="dk2" accent1="accent1" accent2="accent2" accent3="accent3" accent4="accent4" accent5="accent5" accent6="accent6" hlink="hlink" folHlink="folHlink"/>
  <p:notesStyle>
    <a:lvl1pPr marL="0" algn="l" defTabSz="914400" rtl="0" eaLnBrk="1" latinLnBrk="0" hangingPunct="1">
      <a:defRPr sz="1050" b="0" i="0" kern="1200">
        <a:solidFill>
          <a:schemeClr val="tx1"/>
        </a:solidFill>
        <a:latin typeface="Helvetica Light" panose="020B0403020202020204" pitchFamily="34" charset="0"/>
        <a:ea typeface="+mn-ea"/>
        <a:cs typeface="+mn-cs"/>
      </a:defRPr>
    </a:lvl1pPr>
    <a:lvl2pPr marL="457200" algn="l" defTabSz="914400" rtl="0" eaLnBrk="1" latinLnBrk="0" hangingPunct="1">
      <a:defRPr sz="1050" b="0" i="0" kern="1200">
        <a:solidFill>
          <a:schemeClr val="tx1"/>
        </a:solidFill>
        <a:latin typeface="Helvetica Light" panose="020B0403020202020204" pitchFamily="34" charset="0"/>
        <a:ea typeface="+mn-ea"/>
        <a:cs typeface="+mn-cs"/>
      </a:defRPr>
    </a:lvl2pPr>
    <a:lvl3pPr marL="914400" algn="l" defTabSz="914400" rtl="0" eaLnBrk="1" latinLnBrk="0" hangingPunct="1">
      <a:defRPr sz="1050" b="0" i="0" kern="1200">
        <a:solidFill>
          <a:schemeClr val="tx1"/>
        </a:solidFill>
        <a:latin typeface="Helvetica Light" panose="020B0403020202020204" pitchFamily="34" charset="0"/>
        <a:ea typeface="+mn-ea"/>
        <a:cs typeface="+mn-cs"/>
      </a:defRPr>
    </a:lvl3pPr>
    <a:lvl4pPr marL="1371600" algn="l" defTabSz="914400" rtl="0" eaLnBrk="1" latinLnBrk="0" hangingPunct="1">
      <a:defRPr sz="1050" b="0" i="0" kern="1200">
        <a:solidFill>
          <a:schemeClr val="tx1"/>
        </a:solidFill>
        <a:latin typeface="Helvetica Light" panose="020B0403020202020204" pitchFamily="34" charset="0"/>
        <a:ea typeface="+mn-ea"/>
        <a:cs typeface="+mn-cs"/>
      </a:defRPr>
    </a:lvl4pPr>
    <a:lvl5pPr marL="1828800" algn="l" defTabSz="914400" rtl="0" eaLnBrk="1" latinLnBrk="0" hangingPunct="1">
      <a:defRPr sz="1050" b="0" i="0" kern="1200">
        <a:solidFill>
          <a:schemeClr val="tx1"/>
        </a:solidFill>
        <a:latin typeface="Helvetica Light" panose="020B0403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4ED9-DDA4-8A4E-B0B4-2801D566E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1D910-D5C9-014A-A329-E3CBC0ED5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245BE-14D0-F24A-B78B-89AE54A3B9CA}"/>
              </a:ext>
            </a:extLst>
          </p:cNvPr>
          <p:cNvSpPr>
            <a:spLocks noGrp="1"/>
          </p:cNvSpPr>
          <p:nvPr>
            <p:ph type="dt" sz="half" idx="10"/>
          </p:nvPr>
        </p:nvSpPr>
        <p:spPr/>
        <p:txBody>
          <a:bodyPr/>
          <a:lstStyle/>
          <a:p>
            <a:fld id="{3A898231-2D74-0349-9AAC-971D3A5B13C4}" type="datetimeFigureOut">
              <a:rPr lang="en-US" smtClean="0"/>
              <a:t>4/13/21</a:t>
            </a:fld>
            <a:endParaRPr lang="en-US"/>
          </a:p>
        </p:txBody>
      </p:sp>
      <p:sp>
        <p:nvSpPr>
          <p:cNvPr id="5" name="Footer Placeholder 4">
            <a:extLst>
              <a:ext uri="{FF2B5EF4-FFF2-40B4-BE49-F238E27FC236}">
                <a16:creationId xmlns:a16="http://schemas.microsoft.com/office/drawing/2014/main" id="{C5E457BE-DF48-A044-82F8-A9027FDD5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74746-2286-D441-993A-6FBE61969DAB}"/>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348550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A2D2-C1B1-8C48-888F-DEDCF2E7C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B4BBF2-E015-2744-903C-B7CD1A341B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0343D-91AB-914B-807A-83A128E064AF}"/>
              </a:ext>
            </a:extLst>
          </p:cNvPr>
          <p:cNvSpPr>
            <a:spLocks noGrp="1"/>
          </p:cNvSpPr>
          <p:nvPr>
            <p:ph type="dt" sz="half" idx="10"/>
          </p:nvPr>
        </p:nvSpPr>
        <p:spPr/>
        <p:txBody>
          <a:bodyPr/>
          <a:lstStyle/>
          <a:p>
            <a:fld id="{3A898231-2D74-0349-9AAC-971D3A5B13C4}" type="datetimeFigureOut">
              <a:rPr lang="en-US" smtClean="0"/>
              <a:t>4/13/21</a:t>
            </a:fld>
            <a:endParaRPr lang="en-US"/>
          </a:p>
        </p:txBody>
      </p:sp>
      <p:sp>
        <p:nvSpPr>
          <p:cNvPr id="5" name="Footer Placeholder 4">
            <a:extLst>
              <a:ext uri="{FF2B5EF4-FFF2-40B4-BE49-F238E27FC236}">
                <a16:creationId xmlns:a16="http://schemas.microsoft.com/office/drawing/2014/main" id="{D830E586-A05D-B847-9703-E1B29C719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7A35-7C96-EC46-A834-4AB201CD32BF}"/>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241207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F9FB7-7BE6-6E44-8249-9BD4E87C9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EAD85-AEDA-D342-B2E1-DC49DAEFB7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D2AD8-8B0C-BF41-A2CE-722A571F4A23}"/>
              </a:ext>
            </a:extLst>
          </p:cNvPr>
          <p:cNvSpPr>
            <a:spLocks noGrp="1"/>
          </p:cNvSpPr>
          <p:nvPr>
            <p:ph type="dt" sz="half" idx="10"/>
          </p:nvPr>
        </p:nvSpPr>
        <p:spPr/>
        <p:txBody>
          <a:bodyPr/>
          <a:lstStyle/>
          <a:p>
            <a:fld id="{3A898231-2D74-0349-9AAC-971D3A5B13C4}" type="datetimeFigureOut">
              <a:rPr lang="en-US" smtClean="0"/>
              <a:t>4/13/21</a:t>
            </a:fld>
            <a:endParaRPr lang="en-US"/>
          </a:p>
        </p:txBody>
      </p:sp>
      <p:sp>
        <p:nvSpPr>
          <p:cNvPr id="5" name="Footer Placeholder 4">
            <a:extLst>
              <a:ext uri="{FF2B5EF4-FFF2-40B4-BE49-F238E27FC236}">
                <a16:creationId xmlns:a16="http://schemas.microsoft.com/office/drawing/2014/main" id="{938B3AD3-1BFC-894B-9DBF-9DDEA4D3C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8679C-EB04-9B42-897E-91657712B78D}"/>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265880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08D0-60ED-364A-884C-0CB98B5658AC}"/>
              </a:ext>
            </a:extLst>
          </p:cNvPr>
          <p:cNvSpPr>
            <a:spLocks noGrp="1"/>
          </p:cNvSpPr>
          <p:nvPr>
            <p:ph type="title"/>
          </p:nvPr>
        </p:nvSpPr>
        <p:spPr/>
        <p:txBody>
          <a:bodyPr/>
          <a:lstStyle>
            <a:lvl1pPr>
              <a:defRPr sz="3200" b="0" i="0">
                <a:latin typeface="Helvetica Light" panose="020B040302020202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FA0CBF-6555-2444-949F-ED2C3ADDDFD7}"/>
              </a:ext>
            </a:extLst>
          </p:cNvPr>
          <p:cNvSpPr>
            <a:spLocks noGrp="1"/>
          </p:cNvSpPr>
          <p:nvPr>
            <p:ph idx="1"/>
          </p:nvPr>
        </p:nvSpPr>
        <p:spPr/>
        <p:txBody>
          <a:bodyPr/>
          <a:lstStyle>
            <a:lvl1pPr>
              <a:defRPr sz="1800" b="0" i="0">
                <a:latin typeface="Helvetica Light" panose="020B0403020202020204" pitchFamily="34" charset="0"/>
              </a:defRPr>
            </a:lvl1pPr>
            <a:lvl2pPr>
              <a:defRPr sz="1600" b="0" i="0">
                <a:latin typeface="Helvetica Light" panose="020B0403020202020204" pitchFamily="34" charset="0"/>
              </a:defRPr>
            </a:lvl2pPr>
            <a:lvl3pPr>
              <a:defRPr sz="1400" b="0" i="0">
                <a:latin typeface="Helvetica Light" panose="020B0403020202020204" pitchFamily="34" charset="0"/>
              </a:defRPr>
            </a:lvl3pPr>
            <a:lvl4pPr>
              <a:defRPr sz="1200" b="0" i="0">
                <a:latin typeface="Helvetica Light" panose="020B0403020202020204" pitchFamily="34" charset="0"/>
              </a:defRPr>
            </a:lvl4pPr>
            <a:lvl5pPr>
              <a:defRPr sz="1200" b="0" i="0">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B106FCF-AD8A-714C-978D-3DAAEB00F9BF}"/>
              </a:ext>
            </a:extLst>
          </p:cNvPr>
          <p:cNvSpPr>
            <a:spLocks noGrp="1"/>
          </p:cNvSpPr>
          <p:nvPr>
            <p:ph type="dt" sz="half" idx="10"/>
          </p:nvPr>
        </p:nvSpPr>
        <p:spPr/>
        <p:txBody>
          <a:bodyPr/>
          <a:lstStyle>
            <a:lvl1pPr>
              <a:defRPr sz="1000" b="0" i="0">
                <a:latin typeface="Helvetica Light" panose="020B0403020202020204" pitchFamily="34" charset="0"/>
              </a:defRPr>
            </a:lvl1pPr>
          </a:lstStyle>
          <a:p>
            <a:fld id="{3A898231-2D74-0349-9AAC-971D3A5B13C4}" type="datetimeFigureOut">
              <a:rPr lang="en-US" smtClean="0"/>
              <a:pPr/>
              <a:t>4/13/21</a:t>
            </a:fld>
            <a:endParaRPr lang="en-US" sz="1000">
              <a:latin typeface="Helvetica Light" panose="020B0403020202020204" pitchFamily="34" charset="0"/>
            </a:endParaRPr>
          </a:p>
        </p:txBody>
      </p:sp>
      <p:sp>
        <p:nvSpPr>
          <p:cNvPr id="5" name="Footer Placeholder 4">
            <a:extLst>
              <a:ext uri="{FF2B5EF4-FFF2-40B4-BE49-F238E27FC236}">
                <a16:creationId xmlns:a16="http://schemas.microsoft.com/office/drawing/2014/main" id="{C7C19230-BD33-FF45-9C82-313C26296493}"/>
              </a:ext>
            </a:extLst>
          </p:cNvPr>
          <p:cNvSpPr>
            <a:spLocks noGrp="1"/>
          </p:cNvSpPr>
          <p:nvPr>
            <p:ph type="ftr" sz="quarter" idx="11"/>
          </p:nvPr>
        </p:nvSpPr>
        <p:spPr/>
        <p:txBody>
          <a:bodyPr/>
          <a:lstStyle>
            <a:lvl1pPr>
              <a:defRPr sz="1000" b="0" i="0">
                <a:latin typeface="Helvetica Light" panose="020B0403020202020204" pitchFamily="34" charset="0"/>
              </a:defRPr>
            </a:lvl1pPr>
          </a:lstStyle>
          <a:p>
            <a:endParaRPr lang="en-US" sz="1000">
              <a:latin typeface="Helvetica Light" panose="020B0403020202020204" pitchFamily="34" charset="0"/>
            </a:endParaRPr>
          </a:p>
        </p:txBody>
      </p:sp>
      <p:sp>
        <p:nvSpPr>
          <p:cNvPr id="6" name="Slide Number Placeholder 5">
            <a:extLst>
              <a:ext uri="{FF2B5EF4-FFF2-40B4-BE49-F238E27FC236}">
                <a16:creationId xmlns:a16="http://schemas.microsoft.com/office/drawing/2014/main" id="{DCA57F60-7DBD-9041-AC4C-29E75E366355}"/>
              </a:ext>
            </a:extLst>
          </p:cNvPr>
          <p:cNvSpPr>
            <a:spLocks noGrp="1"/>
          </p:cNvSpPr>
          <p:nvPr>
            <p:ph type="sldNum" sz="quarter" idx="12"/>
          </p:nvPr>
        </p:nvSpPr>
        <p:spPr/>
        <p:txBody>
          <a:bodyPr/>
          <a:lstStyle>
            <a:lvl1pPr>
              <a:defRPr sz="1000" b="0" i="0">
                <a:latin typeface="Helvetica Light" panose="020B0403020202020204" pitchFamily="34" charset="0"/>
              </a:defRPr>
            </a:lvl1pPr>
          </a:lstStyle>
          <a:p>
            <a:fld id="{FB811FF9-7C9C-0842-A352-EDF2714F71A0}" type="slidenum">
              <a:rPr lang="en-US" smtClean="0"/>
              <a:pPr/>
              <a:t>‹#›</a:t>
            </a:fld>
            <a:endParaRPr lang="en-US" sz="1000">
              <a:latin typeface="Helvetica Light" panose="020B0403020202020204" pitchFamily="34" charset="0"/>
            </a:endParaRPr>
          </a:p>
        </p:txBody>
      </p:sp>
    </p:spTree>
    <p:extLst>
      <p:ext uri="{BB962C8B-B14F-4D97-AF65-F5344CB8AC3E}">
        <p14:creationId xmlns:p14="http://schemas.microsoft.com/office/powerpoint/2010/main" val="107147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EA02-EEA6-3340-BA65-A0285EF7D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B66AEDC-919A-4640-86B5-9A4F7FA90F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97AB94-5798-AD47-AD81-FB28BC34DAD6}"/>
              </a:ext>
            </a:extLst>
          </p:cNvPr>
          <p:cNvSpPr>
            <a:spLocks noGrp="1"/>
          </p:cNvSpPr>
          <p:nvPr>
            <p:ph type="dt" sz="half" idx="10"/>
          </p:nvPr>
        </p:nvSpPr>
        <p:spPr/>
        <p:txBody>
          <a:bodyPr/>
          <a:lstStyle/>
          <a:p>
            <a:fld id="{3A898231-2D74-0349-9AAC-971D3A5B13C4}" type="datetimeFigureOut">
              <a:rPr lang="en-US" smtClean="0"/>
              <a:t>4/13/21</a:t>
            </a:fld>
            <a:endParaRPr lang="en-US"/>
          </a:p>
        </p:txBody>
      </p:sp>
      <p:sp>
        <p:nvSpPr>
          <p:cNvPr id="5" name="Footer Placeholder 4">
            <a:extLst>
              <a:ext uri="{FF2B5EF4-FFF2-40B4-BE49-F238E27FC236}">
                <a16:creationId xmlns:a16="http://schemas.microsoft.com/office/drawing/2014/main" id="{23F7E70A-A1AC-3E48-B1D7-4F42634A6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E9F2E-CCB4-154A-8462-0A8D149FD092}"/>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182549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2CB6-F887-0C4E-9C2F-5DBBE6C5FF01}"/>
              </a:ext>
            </a:extLst>
          </p:cNvPr>
          <p:cNvSpPr>
            <a:spLocks noGrp="1"/>
          </p:cNvSpPr>
          <p:nvPr>
            <p:ph type="title"/>
          </p:nvPr>
        </p:nvSpPr>
        <p:spPr/>
        <p:txBody>
          <a:bodyPr/>
          <a:lstStyle>
            <a:lvl1pPr>
              <a:defRPr sz="3200" b="0" i="0">
                <a:latin typeface="Helvetica Light" panose="020B040302020202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AB02BC8-FFB4-F248-A509-BEF2AB81E573}"/>
              </a:ext>
            </a:extLst>
          </p:cNvPr>
          <p:cNvSpPr>
            <a:spLocks noGrp="1"/>
          </p:cNvSpPr>
          <p:nvPr>
            <p:ph sz="half" idx="1"/>
          </p:nvPr>
        </p:nvSpPr>
        <p:spPr>
          <a:xfrm>
            <a:off x="838200" y="1825625"/>
            <a:ext cx="5181600" cy="4351338"/>
          </a:xfrm>
        </p:spPr>
        <p:txBody>
          <a:bodyPr/>
          <a:lstStyle>
            <a:lvl1pPr>
              <a:defRPr sz="1800" b="0" i="0">
                <a:latin typeface="Helvetica Light" panose="020B0403020202020204" pitchFamily="34" charset="0"/>
              </a:defRPr>
            </a:lvl1pPr>
            <a:lvl2pPr>
              <a:defRPr sz="1600" b="0" i="0">
                <a:latin typeface="Helvetica Light" panose="020B0403020202020204" pitchFamily="34" charset="0"/>
              </a:defRPr>
            </a:lvl2pPr>
            <a:lvl3pPr>
              <a:defRPr sz="1400" b="0" i="0">
                <a:latin typeface="Helvetica Light" panose="020B0403020202020204" pitchFamily="34" charset="0"/>
              </a:defRPr>
            </a:lvl3pPr>
            <a:lvl4pPr>
              <a:defRPr sz="1200" b="0" i="0">
                <a:latin typeface="Helvetica Light" panose="020B0403020202020204" pitchFamily="34" charset="0"/>
              </a:defRPr>
            </a:lvl4pPr>
            <a:lvl5pPr>
              <a:defRPr sz="1200" b="0" i="0">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08A95C3-50D1-C34E-9DB1-98A52E058C2C}"/>
              </a:ext>
            </a:extLst>
          </p:cNvPr>
          <p:cNvSpPr>
            <a:spLocks noGrp="1"/>
          </p:cNvSpPr>
          <p:nvPr>
            <p:ph sz="half" idx="2"/>
          </p:nvPr>
        </p:nvSpPr>
        <p:spPr>
          <a:xfrm>
            <a:off x="6172200" y="1825625"/>
            <a:ext cx="5181600" cy="4351338"/>
          </a:xfrm>
        </p:spPr>
        <p:txBody>
          <a:bodyPr/>
          <a:lstStyle>
            <a:lvl1pPr>
              <a:defRPr sz="1800" b="0" i="0">
                <a:latin typeface="Helvetica Light" panose="020B0403020202020204" pitchFamily="34" charset="0"/>
              </a:defRPr>
            </a:lvl1pPr>
            <a:lvl2pPr>
              <a:defRPr sz="1600" b="0" i="0">
                <a:latin typeface="Helvetica Light" panose="020B0403020202020204" pitchFamily="34" charset="0"/>
              </a:defRPr>
            </a:lvl2pPr>
            <a:lvl3pPr>
              <a:defRPr sz="1400" b="0" i="0">
                <a:latin typeface="Helvetica Light" panose="020B0403020202020204" pitchFamily="34" charset="0"/>
              </a:defRPr>
            </a:lvl3pPr>
            <a:lvl4pPr>
              <a:defRPr sz="1200" b="0" i="0">
                <a:latin typeface="Helvetica Light" panose="020B0403020202020204" pitchFamily="34" charset="0"/>
              </a:defRPr>
            </a:lvl4pPr>
            <a:lvl5pPr>
              <a:defRPr sz="1200" b="0" i="0">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ED0622-7D85-7F45-AD83-E6D9922DFCB3}"/>
              </a:ext>
            </a:extLst>
          </p:cNvPr>
          <p:cNvSpPr>
            <a:spLocks noGrp="1"/>
          </p:cNvSpPr>
          <p:nvPr>
            <p:ph type="dt" sz="half" idx="10"/>
          </p:nvPr>
        </p:nvSpPr>
        <p:spPr/>
        <p:txBody>
          <a:bodyPr/>
          <a:lstStyle>
            <a:lvl1pPr>
              <a:defRPr sz="1000" b="0" i="0">
                <a:latin typeface="Helvetica Light" panose="020B0403020202020204" pitchFamily="34" charset="0"/>
              </a:defRPr>
            </a:lvl1pPr>
          </a:lstStyle>
          <a:p>
            <a:fld id="{3A898231-2D74-0349-9AAC-971D3A5B13C4}" type="datetimeFigureOut">
              <a:rPr lang="en-US" smtClean="0"/>
              <a:pPr/>
              <a:t>4/13/21</a:t>
            </a:fld>
            <a:endParaRPr lang="en-US" sz="1000">
              <a:latin typeface="Helvetica Light" panose="020B0403020202020204" pitchFamily="34" charset="0"/>
            </a:endParaRPr>
          </a:p>
        </p:txBody>
      </p:sp>
      <p:sp>
        <p:nvSpPr>
          <p:cNvPr id="6" name="Footer Placeholder 5">
            <a:extLst>
              <a:ext uri="{FF2B5EF4-FFF2-40B4-BE49-F238E27FC236}">
                <a16:creationId xmlns:a16="http://schemas.microsoft.com/office/drawing/2014/main" id="{F9ACF75F-BAB5-044A-BAF3-C80163D6BED5}"/>
              </a:ext>
            </a:extLst>
          </p:cNvPr>
          <p:cNvSpPr>
            <a:spLocks noGrp="1"/>
          </p:cNvSpPr>
          <p:nvPr>
            <p:ph type="ftr" sz="quarter" idx="11"/>
          </p:nvPr>
        </p:nvSpPr>
        <p:spPr/>
        <p:txBody>
          <a:bodyPr/>
          <a:lstStyle>
            <a:lvl1pPr>
              <a:defRPr sz="1000" b="0" i="0">
                <a:latin typeface="Helvetica Light" panose="020B0403020202020204" pitchFamily="34" charset="0"/>
              </a:defRPr>
            </a:lvl1pPr>
          </a:lstStyle>
          <a:p>
            <a:endParaRPr lang="en-US" sz="1000">
              <a:latin typeface="Helvetica Light" panose="020B0403020202020204" pitchFamily="34" charset="0"/>
            </a:endParaRPr>
          </a:p>
        </p:txBody>
      </p:sp>
      <p:sp>
        <p:nvSpPr>
          <p:cNvPr id="7" name="Slide Number Placeholder 6">
            <a:extLst>
              <a:ext uri="{FF2B5EF4-FFF2-40B4-BE49-F238E27FC236}">
                <a16:creationId xmlns:a16="http://schemas.microsoft.com/office/drawing/2014/main" id="{84AB0FEC-8FEB-8746-A5C5-2A9AE9C5BFFA}"/>
              </a:ext>
            </a:extLst>
          </p:cNvPr>
          <p:cNvSpPr>
            <a:spLocks noGrp="1"/>
          </p:cNvSpPr>
          <p:nvPr>
            <p:ph type="sldNum" sz="quarter" idx="12"/>
          </p:nvPr>
        </p:nvSpPr>
        <p:spPr/>
        <p:txBody>
          <a:bodyPr/>
          <a:lstStyle>
            <a:lvl1pPr>
              <a:defRPr sz="1000" b="0" i="0">
                <a:latin typeface="Helvetica Light" panose="020B0403020202020204" pitchFamily="34" charset="0"/>
              </a:defRPr>
            </a:lvl1pPr>
          </a:lstStyle>
          <a:p>
            <a:fld id="{FB811FF9-7C9C-0842-A352-EDF2714F71A0}" type="slidenum">
              <a:rPr lang="en-US" smtClean="0"/>
              <a:pPr/>
              <a:t>‹#›</a:t>
            </a:fld>
            <a:endParaRPr lang="en-US" sz="1000">
              <a:latin typeface="Helvetica Light" panose="020B0403020202020204" pitchFamily="34" charset="0"/>
            </a:endParaRPr>
          </a:p>
        </p:txBody>
      </p:sp>
    </p:spTree>
    <p:extLst>
      <p:ext uri="{BB962C8B-B14F-4D97-AF65-F5344CB8AC3E}">
        <p14:creationId xmlns:p14="http://schemas.microsoft.com/office/powerpoint/2010/main" val="2141142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BA5B-014B-474F-A319-DD5C223DAE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383974-6F1D-5F44-807A-772AC638F8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6AE99-0263-9744-BB08-418DF2534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CDE40-3D54-A149-A446-C3468623B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339FA0-8999-914B-8605-3A9794612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F14F8-67D7-AD44-842B-74F25D45E25A}"/>
              </a:ext>
            </a:extLst>
          </p:cNvPr>
          <p:cNvSpPr>
            <a:spLocks noGrp="1"/>
          </p:cNvSpPr>
          <p:nvPr>
            <p:ph type="dt" sz="half" idx="10"/>
          </p:nvPr>
        </p:nvSpPr>
        <p:spPr/>
        <p:txBody>
          <a:bodyPr/>
          <a:lstStyle/>
          <a:p>
            <a:fld id="{3A898231-2D74-0349-9AAC-971D3A5B13C4}" type="datetimeFigureOut">
              <a:rPr lang="en-US" smtClean="0"/>
              <a:t>4/13/21</a:t>
            </a:fld>
            <a:endParaRPr lang="en-US"/>
          </a:p>
        </p:txBody>
      </p:sp>
      <p:sp>
        <p:nvSpPr>
          <p:cNvPr id="8" name="Footer Placeholder 7">
            <a:extLst>
              <a:ext uri="{FF2B5EF4-FFF2-40B4-BE49-F238E27FC236}">
                <a16:creationId xmlns:a16="http://schemas.microsoft.com/office/drawing/2014/main" id="{0608C8CC-4B52-FB48-9BFD-523364D5AA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FE9D60-534B-9240-9A80-A51122FBB700}"/>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405104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E99E-B66A-D344-B7CF-72E75737A6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2F90BB-1A2C-6943-BF66-EC97E27DE35D}"/>
              </a:ext>
            </a:extLst>
          </p:cNvPr>
          <p:cNvSpPr>
            <a:spLocks noGrp="1"/>
          </p:cNvSpPr>
          <p:nvPr>
            <p:ph type="dt" sz="half" idx="10"/>
          </p:nvPr>
        </p:nvSpPr>
        <p:spPr/>
        <p:txBody>
          <a:bodyPr/>
          <a:lstStyle/>
          <a:p>
            <a:fld id="{3A898231-2D74-0349-9AAC-971D3A5B13C4}" type="datetimeFigureOut">
              <a:rPr lang="en-US" smtClean="0"/>
              <a:t>4/13/21</a:t>
            </a:fld>
            <a:endParaRPr lang="en-US"/>
          </a:p>
        </p:txBody>
      </p:sp>
      <p:sp>
        <p:nvSpPr>
          <p:cNvPr id="4" name="Footer Placeholder 3">
            <a:extLst>
              <a:ext uri="{FF2B5EF4-FFF2-40B4-BE49-F238E27FC236}">
                <a16:creationId xmlns:a16="http://schemas.microsoft.com/office/drawing/2014/main" id="{ACCF9ABC-C25F-AC42-A5C3-28ED742DEC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361EB-99DC-3240-9AE8-38213AD34AA8}"/>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319070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2104-AEEC-1440-900E-87C9FEA145D3}"/>
              </a:ext>
            </a:extLst>
          </p:cNvPr>
          <p:cNvSpPr>
            <a:spLocks noGrp="1"/>
          </p:cNvSpPr>
          <p:nvPr>
            <p:ph type="dt" sz="half" idx="10"/>
          </p:nvPr>
        </p:nvSpPr>
        <p:spPr/>
        <p:txBody>
          <a:bodyPr/>
          <a:lstStyle/>
          <a:p>
            <a:fld id="{3A898231-2D74-0349-9AAC-971D3A5B13C4}" type="datetimeFigureOut">
              <a:rPr lang="en-US" smtClean="0"/>
              <a:t>4/13/21</a:t>
            </a:fld>
            <a:endParaRPr lang="en-US"/>
          </a:p>
        </p:txBody>
      </p:sp>
      <p:sp>
        <p:nvSpPr>
          <p:cNvPr id="3" name="Footer Placeholder 2">
            <a:extLst>
              <a:ext uri="{FF2B5EF4-FFF2-40B4-BE49-F238E27FC236}">
                <a16:creationId xmlns:a16="http://schemas.microsoft.com/office/drawing/2014/main" id="{4554D809-AFFF-A941-A56D-70B713A89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A19C05-F6D8-F74F-9B8D-6D91B9A4AE8A}"/>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153429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6861-0903-8948-9FC0-0470301CE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B14391-AD6C-AF4D-B362-F237F8B92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7E5095-7526-6E4B-A61C-0507C70EC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60D91-B215-7242-A9F6-B0745CCA1966}"/>
              </a:ext>
            </a:extLst>
          </p:cNvPr>
          <p:cNvSpPr>
            <a:spLocks noGrp="1"/>
          </p:cNvSpPr>
          <p:nvPr>
            <p:ph type="dt" sz="half" idx="10"/>
          </p:nvPr>
        </p:nvSpPr>
        <p:spPr/>
        <p:txBody>
          <a:bodyPr/>
          <a:lstStyle/>
          <a:p>
            <a:fld id="{3A898231-2D74-0349-9AAC-971D3A5B13C4}" type="datetimeFigureOut">
              <a:rPr lang="en-US" smtClean="0"/>
              <a:t>4/13/21</a:t>
            </a:fld>
            <a:endParaRPr lang="en-US"/>
          </a:p>
        </p:txBody>
      </p:sp>
      <p:sp>
        <p:nvSpPr>
          <p:cNvPr id="6" name="Footer Placeholder 5">
            <a:extLst>
              <a:ext uri="{FF2B5EF4-FFF2-40B4-BE49-F238E27FC236}">
                <a16:creationId xmlns:a16="http://schemas.microsoft.com/office/drawing/2014/main" id="{78C5F3BC-0B0C-BB41-8C65-F4A14F2C9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F1115-9E98-A041-9E0B-DB9FDD7F6BB1}"/>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187837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75F9-B780-3849-9DC5-7452EEA23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9EFEE-0214-134A-A70A-717BED64C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1B7E0F-0BDE-254E-9993-05EDB554D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1AADD-DA83-EE4E-8A4C-AF247A253A27}"/>
              </a:ext>
            </a:extLst>
          </p:cNvPr>
          <p:cNvSpPr>
            <a:spLocks noGrp="1"/>
          </p:cNvSpPr>
          <p:nvPr>
            <p:ph type="dt" sz="half" idx="10"/>
          </p:nvPr>
        </p:nvSpPr>
        <p:spPr/>
        <p:txBody>
          <a:bodyPr/>
          <a:lstStyle/>
          <a:p>
            <a:fld id="{3A898231-2D74-0349-9AAC-971D3A5B13C4}" type="datetimeFigureOut">
              <a:rPr lang="en-US" smtClean="0"/>
              <a:t>4/13/21</a:t>
            </a:fld>
            <a:endParaRPr lang="en-US"/>
          </a:p>
        </p:txBody>
      </p:sp>
      <p:sp>
        <p:nvSpPr>
          <p:cNvPr id="6" name="Footer Placeholder 5">
            <a:extLst>
              <a:ext uri="{FF2B5EF4-FFF2-40B4-BE49-F238E27FC236}">
                <a16:creationId xmlns:a16="http://schemas.microsoft.com/office/drawing/2014/main" id="{C07C2955-C90B-504D-949B-605A2F556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0B039-BD1A-A843-A81E-98358C63B7A0}"/>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389668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B8743-6B37-0C43-97C3-16EA7DF45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0CAFE7-97A3-1B43-B935-01AE71DF9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875AB-A4B0-A84D-8997-22052844F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98231-2D74-0349-9AAC-971D3A5B13C4}" type="datetimeFigureOut">
              <a:rPr lang="en-US" smtClean="0"/>
              <a:t>4/13/21</a:t>
            </a:fld>
            <a:endParaRPr lang="en-US"/>
          </a:p>
        </p:txBody>
      </p:sp>
      <p:sp>
        <p:nvSpPr>
          <p:cNvPr id="5" name="Footer Placeholder 4">
            <a:extLst>
              <a:ext uri="{FF2B5EF4-FFF2-40B4-BE49-F238E27FC236}">
                <a16:creationId xmlns:a16="http://schemas.microsoft.com/office/drawing/2014/main" id="{09F41ED0-A0B7-E445-804B-73A40BF7A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E4B99-150A-3A47-8D05-6C7F695E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11FF9-7C9C-0842-A352-EDF2714F71A0}" type="slidenum">
              <a:rPr lang="en-US" smtClean="0"/>
              <a:t>‹#›</a:t>
            </a:fld>
            <a:endParaRPr lang="en-US"/>
          </a:p>
        </p:txBody>
      </p:sp>
    </p:spTree>
    <p:extLst>
      <p:ext uri="{BB962C8B-B14F-4D97-AF65-F5344CB8AC3E}">
        <p14:creationId xmlns:p14="http://schemas.microsoft.com/office/powerpoint/2010/main" val="1072336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1" name="Rectangle 1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descr="Chart&#10;&#10;Description automatically generated with medium confidence">
            <a:extLst>
              <a:ext uri="{FF2B5EF4-FFF2-40B4-BE49-F238E27FC236}">
                <a16:creationId xmlns:a16="http://schemas.microsoft.com/office/drawing/2014/main" id="{5B8CD037-F3CD-A247-8E77-119E6B4971B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467" y="1782981"/>
            <a:ext cx="6253214" cy="3126606"/>
          </a:xfrm>
          <a:prstGeom prst="rect">
            <a:avLst/>
          </a:prstGeom>
          <a:noFill/>
        </p:spPr>
      </p:pic>
      <p:sp>
        <p:nvSpPr>
          <p:cNvPr id="3" name="TextBox 2">
            <a:extLst>
              <a:ext uri="{FF2B5EF4-FFF2-40B4-BE49-F238E27FC236}">
                <a16:creationId xmlns:a16="http://schemas.microsoft.com/office/drawing/2014/main" id="{32BC9ABE-4025-EF4F-9DA9-E0E952A13529}"/>
              </a:ext>
            </a:extLst>
          </p:cNvPr>
          <p:cNvSpPr txBox="1"/>
          <p:nvPr/>
        </p:nvSpPr>
        <p:spPr>
          <a:xfrm>
            <a:off x="7544052" y="1782981"/>
            <a:ext cx="4120726" cy="4531872"/>
          </a:xfrm>
          <a:prstGeom prst="rect">
            <a:avLst/>
          </a:prstGeom>
        </p:spPr>
        <p:txBody>
          <a:bodyPr vert="horz" lIns="91440" tIns="45720" rIns="91440" bIns="45720" rtlCol="0">
            <a:normAutofit/>
          </a:bodyPr>
          <a:lstStyle/>
          <a:p>
            <a:pPr>
              <a:lnSpc>
                <a:spcPct val="90000"/>
              </a:lnSpc>
              <a:spcAft>
                <a:spcPts val="600"/>
              </a:spcAft>
            </a:pPr>
            <a:r>
              <a:rPr lang="en-US" sz="1900" dirty="0">
                <a:latin typeface="Helvetica Light" panose="020B0403020202020204" pitchFamily="34" charset="0"/>
              </a:rPr>
              <a:t>Takeaways –</a:t>
            </a:r>
          </a:p>
          <a:p>
            <a:pPr marL="34290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PB has declined sharply</a:t>
            </a:r>
          </a:p>
          <a:p>
            <a:pPr marL="34290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A decline to ~0 on controls</a:t>
            </a:r>
          </a:p>
          <a:p>
            <a:pPr marL="34290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Still around 25% of EE energy</a:t>
            </a:r>
          </a:p>
          <a:p>
            <a:pPr marL="57150">
              <a:lnSpc>
                <a:spcPct val="90000"/>
              </a:lnSpc>
              <a:spcAft>
                <a:spcPts val="600"/>
              </a:spcAft>
            </a:pPr>
            <a:endParaRPr lang="en-US" sz="1900" dirty="0">
              <a:latin typeface="Helvetica Light" panose="020B0403020202020204" pitchFamily="34" charset="0"/>
            </a:endParaRPr>
          </a:p>
          <a:p>
            <a:pPr marL="57150">
              <a:lnSpc>
                <a:spcPct val="90000"/>
              </a:lnSpc>
              <a:spcAft>
                <a:spcPts val="600"/>
              </a:spcAft>
            </a:pPr>
            <a:r>
              <a:rPr lang="en-US" sz="1900" dirty="0">
                <a:latin typeface="Helvetica Light" panose="020B0403020202020204" pitchFamily="34" charset="0"/>
              </a:rPr>
              <a:t>Methods -</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Treatment-level means</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All plot types, only CC and EE shown</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PB energy / total treatment energy</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Quasibinomial GLM, ~ </a:t>
            </a:r>
            <a:r>
              <a:rPr lang="en-US" sz="1900" dirty="0" err="1">
                <a:latin typeface="Helvetica Light" panose="020B0403020202020204" pitchFamily="34" charset="0"/>
              </a:rPr>
              <a:t>timeperiod</a:t>
            </a:r>
            <a:endParaRPr lang="en-US" sz="1900" dirty="0">
              <a:latin typeface="Helvetica Light" panose="020B0403020202020204" pitchFamily="34" charset="0"/>
            </a:endParaRPr>
          </a:p>
          <a:p>
            <a:pPr>
              <a:lnSpc>
                <a:spcPct val="90000"/>
              </a:lnSpc>
              <a:spcAft>
                <a:spcPts val="600"/>
              </a:spcAft>
            </a:pPr>
            <a:endParaRPr lang="en-US" sz="1900" dirty="0">
              <a:latin typeface="Helvetica Light" panose="020B0403020202020204" pitchFamily="34" charset="0"/>
            </a:endParaRPr>
          </a:p>
          <a:p>
            <a:pPr indent="-228600">
              <a:lnSpc>
                <a:spcPct val="90000"/>
              </a:lnSpc>
              <a:spcAft>
                <a:spcPts val="600"/>
              </a:spcAft>
              <a:buFont typeface="Arial" panose="020B0604020202020204" pitchFamily="34" charset="0"/>
              <a:buChar char="•"/>
            </a:pPr>
            <a:endParaRPr lang="en-US" sz="1900" dirty="0">
              <a:latin typeface="Helvetica Light" panose="020B0403020202020204" pitchFamily="34" charset="0"/>
            </a:endParaRPr>
          </a:p>
          <a:p>
            <a:pPr marL="285750" indent="-228600">
              <a:lnSpc>
                <a:spcPct val="90000"/>
              </a:lnSpc>
              <a:spcAft>
                <a:spcPts val="600"/>
              </a:spcAft>
              <a:buFont typeface="Arial" panose="020B0604020202020204" pitchFamily="34" charset="0"/>
              <a:buChar char="•"/>
            </a:pPr>
            <a:endParaRPr lang="en-US" sz="1900" dirty="0">
              <a:latin typeface="Helvetica Light" panose="020B0403020202020204" pitchFamily="34" charset="0"/>
            </a:endParaRPr>
          </a:p>
        </p:txBody>
      </p:sp>
      <p:grpSp>
        <p:nvGrpSpPr>
          <p:cNvPr id="14" name="Group 1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5" name="Isosceles Triangle 1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597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A03C-DD53-4244-9EC3-EC9C2DC242A7}"/>
              </a:ext>
            </a:extLst>
          </p:cNvPr>
          <p:cNvSpPr>
            <a:spLocks noGrp="1"/>
          </p:cNvSpPr>
          <p:nvPr>
            <p:ph type="title"/>
          </p:nvPr>
        </p:nvSpPr>
        <p:spPr/>
        <p:txBody>
          <a:bodyPr/>
          <a:lstStyle/>
          <a:p>
            <a:r>
              <a:rPr lang="en-US" dirty="0"/>
              <a:t>Plots showing CE, EC results</a:t>
            </a:r>
          </a:p>
        </p:txBody>
      </p:sp>
    </p:spTree>
    <p:extLst>
      <p:ext uri="{BB962C8B-B14F-4D97-AF65-F5344CB8AC3E}">
        <p14:creationId xmlns:p14="http://schemas.microsoft.com/office/powerpoint/2010/main" val="191165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CD037-F3CD-A247-8E77-119E6B4971B8}"/>
              </a:ext>
            </a:extLst>
          </p:cNvPr>
          <p:cNvPicPr/>
          <p:nvPr/>
        </p:nvPicPr>
        <p:blipFill>
          <a:blip r:embed="rId2"/>
          <a:srcRect/>
          <a:stretch/>
        </p:blipFill>
        <p:spPr bwMode="auto">
          <a:xfrm>
            <a:off x="643468" y="1782981"/>
            <a:ext cx="6253212" cy="3126606"/>
          </a:xfrm>
          <a:prstGeom prst="rect">
            <a:avLst/>
          </a:prstGeom>
          <a:noFill/>
        </p:spPr>
      </p:pic>
      <p:sp>
        <p:nvSpPr>
          <p:cNvPr id="3" name="TextBox 2">
            <a:extLst>
              <a:ext uri="{FF2B5EF4-FFF2-40B4-BE49-F238E27FC236}">
                <a16:creationId xmlns:a16="http://schemas.microsoft.com/office/drawing/2014/main" id="{32BC9ABE-4025-EF4F-9DA9-E0E952A13529}"/>
              </a:ext>
            </a:extLst>
          </p:cNvPr>
          <p:cNvSpPr txBox="1"/>
          <p:nvPr/>
        </p:nvSpPr>
        <p:spPr>
          <a:xfrm>
            <a:off x="7544052" y="1782981"/>
            <a:ext cx="4120726" cy="4531872"/>
          </a:xfrm>
          <a:prstGeom prst="rect">
            <a:avLst/>
          </a:prstGeom>
        </p:spPr>
        <p:txBody>
          <a:bodyPr vert="horz" lIns="91440" tIns="45720" rIns="91440" bIns="45720" rtlCol="0">
            <a:normAutofit/>
          </a:bodyPr>
          <a:lstStyle/>
          <a:p>
            <a:pPr>
              <a:lnSpc>
                <a:spcPct val="90000"/>
              </a:lnSpc>
              <a:spcAft>
                <a:spcPts val="600"/>
              </a:spcAft>
            </a:pPr>
            <a:r>
              <a:rPr lang="en-US" sz="1900" dirty="0">
                <a:latin typeface="Helvetica Light" panose="020B0403020202020204" pitchFamily="34" charset="0"/>
              </a:rPr>
              <a:t>Takeaways –</a:t>
            </a:r>
          </a:p>
          <a:p>
            <a:pPr marL="34290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PB is higher on CE plots than CC plots all the way to the switch</a:t>
            </a:r>
          </a:p>
          <a:p>
            <a:pPr marL="34290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Post switch, it is lower on CE plots than EE plots</a:t>
            </a:r>
          </a:p>
          <a:p>
            <a:pPr marL="57150">
              <a:lnSpc>
                <a:spcPct val="90000"/>
              </a:lnSpc>
              <a:spcAft>
                <a:spcPts val="600"/>
              </a:spcAft>
            </a:pPr>
            <a:endParaRPr lang="en-US" sz="1900" dirty="0">
              <a:latin typeface="Helvetica Light" panose="020B0403020202020204" pitchFamily="34" charset="0"/>
            </a:endParaRPr>
          </a:p>
          <a:p>
            <a:pPr marL="57150">
              <a:lnSpc>
                <a:spcPct val="90000"/>
              </a:lnSpc>
              <a:spcAft>
                <a:spcPts val="600"/>
              </a:spcAft>
            </a:pPr>
            <a:r>
              <a:rPr lang="en-US" sz="1900" dirty="0">
                <a:latin typeface="Helvetica Light" panose="020B0403020202020204" pitchFamily="34" charset="0"/>
              </a:rPr>
              <a:t>Methods -</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Treatment-level means</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All plot types</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PB energy / total treatment energy</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Quasibinomial GLM, ~ </a:t>
            </a:r>
            <a:r>
              <a:rPr lang="en-US" sz="1900" dirty="0" err="1">
                <a:latin typeface="Helvetica Light" panose="020B0403020202020204" pitchFamily="34" charset="0"/>
              </a:rPr>
              <a:t>timeperiod</a:t>
            </a:r>
            <a:endParaRPr lang="en-US" sz="1900" dirty="0">
              <a:latin typeface="Helvetica Light" panose="020B0403020202020204" pitchFamily="34" charset="0"/>
            </a:endParaRPr>
          </a:p>
          <a:p>
            <a:pPr>
              <a:lnSpc>
                <a:spcPct val="90000"/>
              </a:lnSpc>
              <a:spcAft>
                <a:spcPts val="600"/>
              </a:spcAft>
            </a:pPr>
            <a:endParaRPr lang="en-US" sz="1900" dirty="0">
              <a:latin typeface="Helvetica Light" panose="020B0403020202020204" pitchFamily="34" charset="0"/>
            </a:endParaRPr>
          </a:p>
          <a:p>
            <a:pPr indent="-228600">
              <a:lnSpc>
                <a:spcPct val="90000"/>
              </a:lnSpc>
              <a:spcAft>
                <a:spcPts val="600"/>
              </a:spcAft>
              <a:buFont typeface="Arial" panose="020B0604020202020204" pitchFamily="34" charset="0"/>
              <a:buChar char="•"/>
            </a:pPr>
            <a:endParaRPr lang="en-US" sz="1900" dirty="0">
              <a:latin typeface="Helvetica Light" panose="020B0403020202020204" pitchFamily="34" charset="0"/>
            </a:endParaRPr>
          </a:p>
          <a:p>
            <a:pPr marL="285750" indent="-228600">
              <a:lnSpc>
                <a:spcPct val="90000"/>
              </a:lnSpc>
              <a:spcAft>
                <a:spcPts val="600"/>
              </a:spcAft>
              <a:buFont typeface="Arial" panose="020B0604020202020204" pitchFamily="34" charset="0"/>
              <a:buChar char="•"/>
            </a:pPr>
            <a:endParaRPr lang="en-US" sz="1900" dirty="0">
              <a:latin typeface="Helvetica Light" panose="020B0403020202020204" pitchFamily="34" charset="0"/>
            </a:endParaRPr>
          </a:p>
        </p:txBody>
      </p:sp>
    </p:spTree>
    <p:extLst>
      <p:ext uri="{BB962C8B-B14F-4D97-AF65-F5344CB8AC3E}">
        <p14:creationId xmlns:p14="http://schemas.microsoft.com/office/powerpoint/2010/main" val="7106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CD037-F3CD-A247-8E77-119E6B4971B8}"/>
              </a:ext>
            </a:extLst>
          </p:cNvPr>
          <p:cNvPicPr/>
          <p:nvPr/>
        </p:nvPicPr>
        <p:blipFill>
          <a:blip r:embed="rId2"/>
          <a:srcRect/>
          <a:stretch/>
        </p:blipFill>
        <p:spPr bwMode="auto">
          <a:xfrm>
            <a:off x="643468" y="1782981"/>
            <a:ext cx="6253212" cy="3126606"/>
          </a:xfrm>
          <a:prstGeom prst="rect">
            <a:avLst/>
          </a:prstGeom>
          <a:noFill/>
        </p:spPr>
      </p:pic>
      <p:sp>
        <p:nvSpPr>
          <p:cNvPr id="3" name="TextBox 2">
            <a:extLst>
              <a:ext uri="{FF2B5EF4-FFF2-40B4-BE49-F238E27FC236}">
                <a16:creationId xmlns:a16="http://schemas.microsoft.com/office/drawing/2014/main" id="{32BC9ABE-4025-EF4F-9DA9-E0E952A13529}"/>
              </a:ext>
            </a:extLst>
          </p:cNvPr>
          <p:cNvSpPr txBox="1"/>
          <p:nvPr/>
        </p:nvSpPr>
        <p:spPr>
          <a:xfrm>
            <a:off x="7544052" y="1782981"/>
            <a:ext cx="4120726" cy="4531872"/>
          </a:xfrm>
          <a:prstGeom prst="rect">
            <a:avLst/>
          </a:prstGeom>
        </p:spPr>
        <p:txBody>
          <a:bodyPr vert="horz" lIns="91440" tIns="45720" rIns="91440" bIns="45720" rtlCol="0">
            <a:normAutofit lnSpcReduction="10000"/>
          </a:bodyPr>
          <a:lstStyle/>
          <a:p>
            <a:pPr>
              <a:lnSpc>
                <a:spcPct val="90000"/>
              </a:lnSpc>
              <a:spcAft>
                <a:spcPts val="600"/>
              </a:spcAft>
            </a:pPr>
            <a:r>
              <a:rPr lang="en-US" sz="1900" dirty="0">
                <a:latin typeface="Helvetica Light" panose="020B0403020202020204" pitchFamily="34" charset="0"/>
              </a:rPr>
              <a:t>Result</a:t>
            </a:r>
            <a:r>
              <a:rPr lang="en-US" sz="1900" dirty="0">
                <a:latin typeface="Helvetica Light" panose="020B0403020202020204" pitchFamily="34" charset="0"/>
              </a:rPr>
              <a:t> –</a:t>
            </a:r>
            <a:endParaRPr lang="en-US" sz="1900" dirty="0">
              <a:latin typeface="Helvetica Light" panose="020B0403020202020204" pitchFamily="34" charset="0"/>
            </a:endParaRPr>
          </a:p>
          <a:p>
            <a:pPr marL="40005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CE plots have more SG energy use than CC plots do before the switch. They have greater compensation than EE plots post switch.</a:t>
            </a:r>
          </a:p>
          <a:p>
            <a:pPr marL="40005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I think the CE plots are just more small-granivore-friendly than the CC plots</a:t>
            </a:r>
          </a:p>
          <a:p>
            <a:pPr marL="57150">
              <a:lnSpc>
                <a:spcPct val="90000"/>
              </a:lnSpc>
              <a:spcAft>
                <a:spcPts val="600"/>
              </a:spcAft>
            </a:pPr>
            <a:endParaRPr lang="en-US" sz="1900" dirty="0">
              <a:latin typeface="Helvetica Light" panose="020B0403020202020204" pitchFamily="34" charset="0"/>
            </a:endParaRPr>
          </a:p>
          <a:p>
            <a:pPr marL="57150">
              <a:lnSpc>
                <a:spcPct val="90000"/>
              </a:lnSpc>
              <a:spcAft>
                <a:spcPts val="600"/>
              </a:spcAft>
            </a:pPr>
            <a:r>
              <a:rPr lang="en-US" sz="1900" dirty="0">
                <a:latin typeface="Helvetica Light" panose="020B0403020202020204" pitchFamily="34" charset="0"/>
              </a:rPr>
              <a:t>Methods -</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Treatment-level means </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All plot types</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(SG_EE – SG_CC) / </a:t>
            </a:r>
            <a:r>
              <a:rPr lang="en-US" sz="1900" dirty="0" err="1">
                <a:latin typeface="Helvetica Light" panose="020B0403020202020204" pitchFamily="34" charset="0"/>
              </a:rPr>
              <a:t>Dipo_CC</a:t>
            </a:r>
            <a:endParaRPr lang="en-US" sz="1900" dirty="0">
              <a:latin typeface="Helvetica Light" panose="020B0403020202020204" pitchFamily="34" charset="0"/>
            </a:endParaRPr>
          </a:p>
          <a:p>
            <a:pPr marL="285750" indent="-228600">
              <a:lnSpc>
                <a:spcPct val="90000"/>
              </a:lnSpc>
              <a:spcAft>
                <a:spcPts val="600"/>
              </a:spcAft>
              <a:buFont typeface="Arial" panose="020B0604020202020204" pitchFamily="34" charset="0"/>
              <a:buChar char="•"/>
            </a:pPr>
            <a:r>
              <a:rPr lang="en-US" dirty="0">
                <a:latin typeface="Helvetica Light" panose="020B0403020202020204" pitchFamily="34" charset="0"/>
              </a:rPr>
              <a:t>GLS, ~ </a:t>
            </a:r>
            <a:r>
              <a:rPr lang="en-US" dirty="0" err="1">
                <a:latin typeface="Helvetica Light" panose="020B0403020202020204" pitchFamily="34" charset="0"/>
              </a:rPr>
              <a:t>timeperiod</a:t>
            </a:r>
            <a:r>
              <a:rPr lang="en-US" dirty="0">
                <a:latin typeface="Helvetica Light" panose="020B0403020202020204" pitchFamily="34" charset="0"/>
              </a:rPr>
              <a:t> + autocorrelation</a:t>
            </a:r>
            <a:endParaRPr lang="en-US" sz="1900" dirty="0">
              <a:latin typeface="Helvetica Light" panose="020B0403020202020204" pitchFamily="34" charset="0"/>
            </a:endParaRPr>
          </a:p>
          <a:p>
            <a:pPr indent="-228600">
              <a:lnSpc>
                <a:spcPct val="90000"/>
              </a:lnSpc>
              <a:spcAft>
                <a:spcPts val="600"/>
              </a:spcAft>
              <a:buFont typeface="Arial" panose="020B0604020202020204" pitchFamily="34" charset="0"/>
              <a:buChar char="•"/>
            </a:pPr>
            <a:endParaRPr lang="en-US" sz="1900" dirty="0">
              <a:latin typeface="Helvetica Light" panose="020B0403020202020204" pitchFamily="34" charset="0"/>
            </a:endParaRPr>
          </a:p>
          <a:p>
            <a:pPr marL="285750" indent="-228600">
              <a:lnSpc>
                <a:spcPct val="90000"/>
              </a:lnSpc>
              <a:spcAft>
                <a:spcPts val="600"/>
              </a:spcAft>
              <a:buFont typeface="Arial" panose="020B0604020202020204" pitchFamily="34" charset="0"/>
              <a:buChar char="•"/>
            </a:pPr>
            <a:endParaRPr lang="en-US" sz="1900" dirty="0">
              <a:latin typeface="Helvetica Light" panose="020B0403020202020204" pitchFamily="34" charset="0"/>
            </a:endParaRPr>
          </a:p>
        </p:txBody>
      </p:sp>
    </p:spTree>
    <p:extLst>
      <p:ext uri="{BB962C8B-B14F-4D97-AF65-F5344CB8AC3E}">
        <p14:creationId xmlns:p14="http://schemas.microsoft.com/office/powerpoint/2010/main" val="170614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CD037-F3CD-A247-8E77-119E6B4971B8}"/>
              </a:ext>
            </a:extLst>
          </p:cNvPr>
          <p:cNvPicPr/>
          <p:nvPr/>
        </p:nvPicPr>
        <p:blipFill>
          <a:blip r:embed="rId2"/>
          <a:srcRect/>
          <a:stretch/>
        </p:blipFill>
        <p:spPr bwMode="auto">
          <a:xfrm>
            <a:off x="643468" y="1782981"/>
            <a:ext cx="6253212" cy="3126606"/>
          </a:xfrm>
          <a:prstGeom prst="rect">
            <a:avLst/>
          </a:prstGeom>
          <a:noFill/>
        </p:spPr>
      </p:pic>
      <p:sp>
        <p:nvSpPr>
          <p:cNvPr id="3" name="TextBox 2">
            <a:extLst>
              <a:ext uri="{FF2B5EF4-FFF2-40B4-BE49-F238E27FC236}">
                <a16:creationId xmlns:a16="http://schemas.microsoft.com/office/drawing/2014/main" id="{32BC9ABE-4025-EF4F-9DA9-E0E952A13529}"/>
              </a:ext>
            </a:extLst>
          </p:cNvPr>
          <p:cNvSpPr txBox="1"/>
          <p:nvPr/>
        </p:nvSpPr>
        <p:spPr>
          <a:xfrm>
            <a:off x="7544051" y="1782980"/>
            <a:ext cx="4320599" cy="4420111"/>
          </a:xfrm>
          <a:prstGeom prst="rect">
            <a:avLst/>
          </a:prstGeom>
        </p:spPr>
        <p:txBody>
          <a:bodyPr vert="horz" lIns="91440" tIns="45720" rIns="91440" bIns="45720" rtlCol="0">
            <a:normAutofit/>
          </a:bodyPr>
          <a:lstStyle/>
          <a:p>
            <a:pPr>
              <a:lnSpc>
                <a:spcPct val="90000"/>
              </a:lnSpc>
              <a:spcAft>
                <a:spcPts val="600"/>
              </a:spcAft>
            </a:pPr>
            <a:r>
              <a:rPr lang="en-US" sz="2000" dirty="0">
                <a:latin typeface="Helvetica Light" panose="020B0403020202020204" pitchFamily="34" charset="0"/>
              </a:rPr>
              <a:t>Takeaways –</a:t>
            </a:r>
          </a:p>
          <a:p>
            <a:pPr marL="342900" indent="-342900">
              <a:lnSpc>
                <a:spcPct val="90000"/>
              </a:lnSpc>
              <a:spcAft>
                <a:spcPts val="600"/>
              </a:spcAft>
              <a:buFont typeface="Arial" panose="020B0604020202020204" pitchFamily="34" charset="0"/>
              <a:buChar char="•"/>
            </a:pPr>
            <a:r>
              <a:rPr lang="en-US" sz="2000" dirty="0">
                <a:latin typeface="Helvetica Light" panose="020B0403020202020204" pitchFamily="34" charset="0"/>
              </a:rPr>
              <a:t>CE tracks CC to switch and tracks EE post. </a:t>
            </a:r>
          </a:p>
          <a:p>
            <a:pPr marL="57150">
              <a:lnSpc>
                <a:spcPct val="90000"/>
              </a:lnSpc>
              <a:spcAft>
                <a:spcPts val="600"/>
              </a:spcAft>
            </a:pPr>
            <a:endParaRPr lang="en-US" sz="2000" dirty="0">
              <a:latin typeface="Helvetica Light" panose="020B0403020202020204" pitchFamily="34" charset="0"/>
            </a:endParaRPr>
          </a:p>
          <a:p>
            <a:pPr marL="57150">
              <a:lnSpc>
                <a:spcPct val="90000"/>
              </a:lnSpc>
              <a:spcAft>
                <a:spcPts val="600"/>
              </a:spcAft>
            </a:pPr>
            <a:r>
              <a:rPr lang="en-US" sz="2000" dirty="0">
                <a:latin typeface="Helvetica Light" panose="020B0403020202020204" pitchFamily="34" charset="0"/>
              </a:rPr>
              <a:t>Methods -</a:t>
            </a:r>
          </a:p>
          <a:p>
            <a:pPr marL="285750" indent="-228600">
              <a:lnSpc>
                <a:spcPct val="90000"/>
              </a:lnSpc>
              <a:spcAft>
                <a:spcPts val="600"/>
              </a:spcAft>
              <a:buFont typeface="Arial" panose="020B0604020202020204" pitchFamily="34" charset="0"/>
              <a:buChar char="•"/>
            </a:pPr>
            <a:r>
              <a:rPr lang="en-US" sz="2000" dirty="0">
                <a:latin typeface="Helvetica Light" panose="020B0403020202020204" pitchFamily="34" charset="0"/>
              </a:rPr>
              <a:t>Treatment-level means</a:t>
            </a:r>
          </a:p>
          <a:p>
            <a:pPr marL="285750" indent="-228600">
              <a:lnSpc>
                <a:spcPct val="90000"/>
              </a:lnSpc>
              <a:spcAft>
                <a:spcPts val="600"/>
              </a:spcAft>
              <a:buFont typeface="Arial" panose="020B0604020202020204" pitchFamily="34" charset="0"/>
              <a:buChar char="•"/>
            </a:pPr>
            <a:r>
              <a:rPr lang="en-US" sz="2000" dirty="0">
                <a:latin typeface="Helvetica Light" panose="020B0403020202020204" pitchFamily="34" charset="0"/>
              </a:rPr>
              <a:t>All plot types</a:t>
            </a:r>
          </a:p>
          <a:p>
            <a:pPr marL="285750" indent="-228600">
              <a:lnSpc>
                <a:spcPct val="90000"/>
              </a:lnSpc>
              <a:spcAft>
                <a:spcPts val="600"/>
              </a:spcAft>
              <a:buFont typeface="Arial" panose="020B0604020202020204" pitchFamily="34" charset="0"/>
              <a:buChar char="•"/>
            </a:pPr>
            <a:r>
              <a:rPr lang="en-US" sz="2000" dirty="0">
                <a:latin typeface="Helvetica Light" panose="020B0403020202020204" pitchFamily="34" charset="0"/>
              </a:rPr>
              <a:t>Total energy on EE / total energy on CC</a:t>
            </a:r>
          </a:p>
          <a:p>
            <a:pPr marL="285750" indent="-228600">
              <a:lnSpc>
                <a:spcPct val="90000"/>
              </a:lnSpc>
              <a:spcAft>
                <a:spcPts val="600"/>
              </a:spcAft>
              <a:buFont typeface="Arial" panose="020B0604020202020204" pitchFamily="34" charset="0"/>
              <a:buChar char="•"/>
            </a:pPr>
            <a:r>
              <a:rPr lang="en-US" sz="2000" dirty="0">
                <a:latin typeface="Helvetica Light" panose="020B0403020202020204" pitchFamily="34" charset="0"/>
              </a:rPr>
              <a:t>GLS, ~ </a:t>
            </a:r>
            <a:r>
              <a:rPr lang="en-US" sz="2000" dirty="0" err="1">
                <a:latin typeface="Helvetica Light" panose="020B0403020202020204" pitchFamily="34" charset="0"/>
              </a:rPr>
              <a:t>timeperiod</a:t>
            </a:r>
            <a:r>
              <a:rPr lang="en-US" sz="2000" dirty="0">
                <a:latin typeface="Helvetica Light" panose="020B0403020202020204" pitchFamily="34" charset="0"/>
              </a:rPr>
              <a:t> + autocorrelation</a:t>
            </a:r>
          </a:p>
          <a:p>
            <a:pPr marL="285750" indent="-228600">
              <a:lnSpc>
                <a:spcPct val="90000"/>
              </a:lnSpc>
              <a:spcAft>
                <a:spcPts val="600"/>
              </a:spcAft>
              <a:buFont typeface="Arial" panose="020B0604020202020204" pitchFamily="34" charset="0"/>
              <a:buChar char="•"/>
            </a:pPr>
            <a:endParaRPr lang="en-US" sz="2000" dirty="0">
              <a:latin typeface="Helvetica Light" panose="020B0403020202020204" pitchFamily="34" charset="0"/>
            </a:endParaRPr>
          </a:p>
        </p:txBody>
      </p:sp>
    </p:spTree>
    <p:extLst>
      <p:ext uri="{BB962C8B-B14F-4D97-AF65-F5344CB8AC3E}">
        <p14:creationId xmlns:p14="http://schemas.microsoft.com/office/powerpoint/2010/main" val="254398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1" name="Rectangle 1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5B8CD037-F3CD-A247-8E77-119E6B4971B8}"/>
              </a:ext>
            </a:extLst>
          </p:cNvPr>
          <p:cNvPicPr/>
          <p:nvPr/>
        </p:nvPicPr>
        <p:blipFill>
          <a:blip r:embed="rId2"/>
          <a:srcRect/>
          <a:stretch/>
        </p:blipFill>
        <p:spPr bwMode="auto">
          <a:xfrm>
            <a:off x="643468" y="1782981"/>
            <a:ext cx="6253212" cy="3126606"/>
          </a:xfrm>
          <a:prstGeom prst="rect">
            <a:avLst/>
          </a:prstGeom>
          <a:noFill/>
        </p:spPr>
      </p:pic>
      <p:sp>
        <p:nvSpPr>
          <p:cNvPr id="3" name="TextBox 2">
            <a:extLst>
              <a:ext uri="{FF2B5EF4-FFF2-40B4-BE49-F238E27FC236}">
                <a16:creationId xmlns:a16="http://schemas.microsoft.com/office/drawing/2014/main" id="{32BC9ABE-4025-EF4F-9DA9-E0E952A13529}"/>
              </a:ext>
            </a:extLst>
          </p:cNvPr>
          <p:cNvSpPr txBox="1"/>
          <p:nvPr/>
        </p:nvSpPr>
        <p:spPr>
          <a:xfrm>
            <a:off x="7544052" y="1782981"/>
            <a:ext cx="4120726" cy="4531872"/>
          </a:xfrm>
          <a:prstGeom prst="rect">
            <a:avLst/>
          </a:prstGeom>
        </p:spPr>
        <p:txBody>
          <a:bodyPr vert="horz" lIns="91440" tIns="45720" rIns="91440" bIns="45720" rtlCol="0">
            <a:normAutofit fontScale="85000" lnSpcReduction="20000"/>
          </a:bodyPr>
          <a:lstStyle/>
          <a:p>
            <a:pPr>
              <a:lnSpc>
                <a:spcPct val="90000"/>
              </a:lnSpc>
              <a:spcAft>
                <a:spcPts val="600"/>
              </a:spcAft>
            </a:pPr>
            <a:r>
              <a:rPr lang="en-US" sz="1900" dirty="0">
                <a:latin typeface="Helvetica Light" panose="020B0403020202020204" pitchFamily="34" charset="0"/>
              </a:rPr>
              <a:t>Result –</a:t>
            </a:r>
          </a:p>
          <a:p>
            <a:pPr marL="34290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Compensation has declined to comparable to pre—1996</a:t>
            </a:r>
          </a:p>
          <a:p>
            <a:pPr marL="34290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Means: .16; .52; .24; .19</a:t>
            </a:r>
          </a:p>
          <a:p>
            <a:pPr marL="342900" indent="-342900">
              <a:lnSpc>
                <a:spcPct val="90000"/>
              </a:lnSpc>
              <a:spcAft>
                <a:spcPts val="600"/>
              </a:spcAft>
              <a:buFont typeface="Arial" panose="020B0604020202020204" pitchFamily="34" charset="0"/>
              <a:buChar char="•"/>
            </a:pPr>
            <a:endParaRPr lang="en-US" sz="1900" dirty="0">
              <a:latin typeface="Helvetica Light" panose="020B0403020202020204" pitchFamily="34" charset="0"/>
            </a:endParaRPr>
          </a:p>
          <a:p>
            <a:pPr>
              <a:lnSpc>
                <a:spcPct val="90000"/>
              </a:lnSpc>
              <a:spcAft>
                <a:spcPts val="600"/>
              </a:spcAft>
            </a:pPr>
            <a:r>
              <a:rPr lang="en-US" sz="1900" dirty="0">
                <a:latin typeface="Helvetica Light" panose="020B0403020202020204" pitchFamily="34" charset="0"/>
              </a:rPr>
              <a:t>Interpretation – </a:t>
            </a:r>
          </a:p>
          <a:p>
            <a:pPr marL="34290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No other species has stepped up to compensate for PB</a:t>
            </a:r>
          </a:p>
          <a:p>
            <a:pPr marL="342900" indent="-342900">
              <a:lnSpc>
                <a:spcPct val="90000"/>
              </a:lnSpc>
              <a:spcAft>
                <a:spcPts val="600"/>
              </a:spcAft>
              <a:buFont typeface="Arial" panose="020B0604020202020204" pitchFamily="34" charset="0"/>
              <a:buChar char="•"/>
            </a:pPr>
            <a:r>
              <a:rPr lang="en-US" sz="1900" dirty="0">
                <a:latin typeface="Helvetica Light" panose="020B0403020202020204" pitchFamily="34" charset="0"/>
              </a:rPr>
              <a:t>Despite the community-wide shift favoring small granivores, there is no increase in the proportion of </a:t>
            </a:r>
            <a:r>
              <a:rPr lang="en-US" sz="1900" dirty="0" err="1">
                <a:latin typeface="Helvetica Light" panose="020B0403020202020204" pitchFamily="34" charset="0"/>
              </a:rPr>
              <a:t>Dipo</a:t>
            </a:r>
            <a:r>
              <a:rPr lang="en-US" sz="1900" dirty="0">
                <a:latin typeface="Helvetica Light" panose="020B0403020202020204" pitchFamily="34" charset="0"/>
              </a:rPr>
              <a:t> resources that they can absorb</a:t>
            </a:r>
          </a:p>
          <a:p>
            <a:pPr marL="57150">
              <a:lnSpc>
                <a:spcPct val="90000"/>
              </a:lnSpc>
              <a:spcAft>
                <a:spcPts val="600"/>
              </a:spcAft>
            </a:pPr>
            <a:endParaRPr lang="en-US" sz="1900" dirty="0">
              <a:latin typeface="Helvetica Light" panose="020B0403020202020204" pitchFamily="34" charset="0"/>
            </a:endParaRPr>
          </a:p>
          <a:p>
            <a:pPr marL="57150">
              <a:lnSpc>
                <a:spcPct val="90000"/>
              </a:lnSpc>
              <a:spcAft>
                <a:spcPts val="600"/>
              </a:spcAft>
            </a:pPr>
            <a:r>
              <a:rPr lang="en-US" sz="1900" dirty="0">
                <a:latin typeface="Helvetica Light" panose="020B0403020202020204" pitchFamily="34" charset="0"/>
              </a:rPr>
              <a:t>Methods -</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Treatment-level means </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All plot types, only EE shown</a:t>
            </a:r>
          </a:p>
          <a:p>
            <a:pPr marL="285750" indent="-228600">
              <a:lnSpc>
                <a:spcPct val="90000"/>
              </a:lnSpc>
              <a:spcAft>
                <a:spcPts val="600"/>
              </a:spcAft>
              <a:buFont typeface="Arial" panose="020B0604020202020204" pitchFamily="34" charset="0"/>
              <a:buChar char="•"/>
            </a:pPr>
            <a:r>
              <a:rPr lang="en-US" sz="1900" dirty="0">
                <a:latin typeface="Helvetica Light" panose="020B0403020202020204" pitchFamily="34" charset="0"/>
              </a:rPr>
              <a:t>(SG_EE – SG_CC) / </a:t>
            </a:r>
            <a:r>
              <a:rPr lang="en-US" sz="1900" dirty="0" err="1">
                <a:latin typeface="Helvetica Light" panose="020B0403020202020204" pitchFamily="34" charset="0"/>
              </a:rPr>
              <a:t>Dipo_CC</a:t>
            </a:r>
            <a:endParaRPr lang="en-US" sz="1900" dirty="0">
              <a:latin typeface="Helvetica Light" panose="020B0403020202020204" pitchFamily="34" charset="0"/>
            </a:endParaRPr>
          </a:p>
          <a:p>
            <a:pPr marL="285750" indent="-228600">
              <a:lnSpc>
                <a:spcPct val="90000"/>
              </a:lnSpc>
              <a:spcAft>
                <a:spcPts val="600"/>
              </a:spcAft>
              <a:buFont typeface="Arial" panose="020B0604020202020204" pitchFamily="34" charset="0"/>
              <a:buChar char="•"/>
            </a:pPr>
            <a:r>
              <a:rPr lang="en-US" dirty="0">
                <a:latin typeface="Helvetica Light" panose="020B0403020202020204" pitchFamily="34" charset="0"/>
              </a:rPr>
              <a:t>GLS, ~ </a:t>
            </a:r>
            <a:r>
              <a:rPr lang="en-US" dirty="0" err="1">
                <a:latin typeface="Helvetica Light" panose="020B0403020202020204" pitchFamily="34" charset="0"/>
              </a:rPr>
              <a:t>timeperiod</a:t>
            </a:r>
            <a:r>
              <a:rPr lang="en-US" dirty="0">
                <a:latin typeface="Helvetica Light" panose="020B0403020202020204" pitchFamily="34" charset="0"/>
              </a:rPr>
              <a:t> + autocorrelation</a:t>
            </a:r>
            <a:endParaRPr lang="en-US" sz="1900" dirty="0">
              <a:latin typeface="Helvetica Light" panose="020B0403020202020204" pitchFamily="34" charset="0"/>
            </a:endParaRPr>
          </a:p>
          <a:p>
            <a:pPr indent="-228600">
              <a:lnSpc>
                <a:spcPct val="90000"/>
              </a:lnSpc>
              <a:spcAft>
                <a:spcPts val="600"/>
              </a:spcAft>
              <a:buFont typeface="Arial" panose="020B0604020202020204" pitchFamily="34" charset="0"/>
              <a:buChar char="•"/>
            </a:pPr>
            <a:endParaRPr lang="en-US" sz="1900" dirty="0">
              <a:latin typeface="Helvetica Light" panose="020B0403020202020204" pitchFamily="34" charset="0"/>
            </a:endParaRPr>
          </a:p>
          <a:p>
            <a:pPr marL="285750" indent="-228600">
              <a:lnSpc>
                <a:spcPct val="90000"/>
              </a:lnSpc>
              <a:spcAft>
                <a:spcPts val="600"/>
              </a:spcAft>
              <a:buFont typeface="Arial" panose="020B0604020202020204" pitchFamily="34" charset="0"/>
              <a:buChar char="•"/>
            </a:pPr>
            <a:endParaRPr lang="en-US" sz="1900" dirty="0">
              <a:latin typeface="Helvetica Light" panose="020B0403020202020204" pitchFamily="34" charset="0"/>
            </a:endParaRPr>
          </a:p>
        </p:txBody>
      </p:sp>
      <p:grpSp>
        <p:nvGrpSpPr>
          <p:cNvPr id="14" name="Group 1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5" name="Isosceles Triangle 1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263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1" name="Rectangle 1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5B8CD037-F3CD-A247-8E77-119E6B4971B8}"/>
              </a:ext>
            </a:extLst>
          </p:cNvPr>
          <p:cNvPicPr/>
          <p:nvPr/>
        </p:nvPicPr>
        <p:blipFill>
          <a:blip r:embed="rId2"/>
          <a:srcRect/>
          <a:stretch/>
        </p:blipFill>
        <p:spPr bwMode="auto">
          <a:xfrm>
            <a:off x="643468" y="1782981"/>
            <a:ext cx="6253212" cy="3126606"/>
          </a:xfrm>
          <a:prstGeom prst="rect">
            <a:avLst/>
          </a:prstGeom>
          <a:noFill/>
        </p:spPr>
      </p:pic>
      <p:sp>
        <p:nvSpPr>
          <p:cNvPr id="3" name="TextBox 2">
            <a:extLst>
              <a:ext uri="{FF2B5EF4-FFF2-40B4-BE49-F238E27FC236}">
                <a16:creationId xmlns:a16="http://schemas.microsoft.com/office/drawing/2014/main" id="{32BC9ABE-4025-EF4F-9DA9-E0E952A13529}"/>
              </a:ext>
            </a:extLst>
          </p:cNvPr>
          <p:cNvSpPr txBox="1"/>
          <p:nvPr/>
        </p:nvSpPr>
        <p:spPr>
          <a:xfrm>
            <a:off x="7544051" y="1782980"/>
            <a:ext cx="4320599" cy="4420111"/>
          </a:xfrm>
          <a:prstGeom prst="rect">
            <a:avLst/>
          </a:prstGeom>
        </p:spPr>
        <p:txBody>
          <a:bodyPr vert="horz" lIns="91440" tIns="45720" rIns="91440" bIns="45720" rtlCol="0">
            <a:normAutofit fontScale="85000" lnSpcReduction="10000"/>
          </a:bodyPr>
          <a:lstStyle/>
          <a:p>
            <a:pPr>
              <a:lnSpc>
                <a:spcPct val="90000"/>
              </a:lnSpc>
              <a:spcAft>
                <a:spcPts val="600"/>
              </a:spcAft>
            </a:pPr>
            <a:r>
              <a:rPr lang="en-US" sz="2000" dirty="0">
                <a:latin typeface="Helvetica Light" panose="020B0403020202020204" pitchFamily="34" charset="0"/>
              </a:rPr>
              <a:t>Takeaways –</a:t>
            </a:r>
          </a:p>
          <a:p>
            <a:pPr marL="342900" indent="-342900">
              <a:lnSpc>
                <a:spcPct val="90000"/>
              </a:lnSpc>
              <a:spcAft>
                <a:spcPts val="600"/>
              </a:spcAft>
              <a:buFont typeface="Arial" panose="020B0604020202020204" pitchFamily="34" charset="0"/>
              <a:buChar char="•"/>
            </a:pPr>
            <a:r>
              <a:rPr lang="en-US" sz="2000" dirty="0">
                <a:latin typeface="Helvetica Light" panose="020B0403020202020204" pitchFamily="34" charset="0"/>
              </a:rPr>
              <a:t>Since 2010, a (weak) decrease in the ratio of EE to CC energy use</a:t>
            </a:r>
          </a:p>
          <a:p>
            <a:pPr marL="342900" indent="-342900">
              <a:lnSpc>
                <a:spcPct val="90000"/>
              </a:lnSpc>
              <a:spcAft>
                <a:spcPts val="600"/>
              </a:spcAft>
              <a:buFont typeface="Arial" panose="020B0604020202020204" pitchFamily="34" charset="0"/>
              <a:buChar char="•"/>
            </a:pPr>
            <a:r>
              <a:rPr lang="en-US" sz="2000" dirty="0">
                <a:latin typeface="Helvetica Light" panose="020B0403020202020204" pitchFamily="34" charset="0"/>
              </a:rPr>
              <a:t>But still (weakly, on average) greater than pre-1996</a:t>
            </a:r>
          </a:p>
          <a:p>
            <a:pPr marL="342900" indent="-342900">
              <a:lnSpc>
                <a:spcPct val="90000"/>
              </a:lnSpc>
              <a:spcAft>
                <a:spcPts val="600"/>
              </a:spcAft>
              <a:buFont typeface="Arial" panose="020B0604020202020204" pitchFamily="34" charset="0"/>
              <a:buChar char="•"/>
            </a:pPr>
            <a:r>
              <a:rPr lang="en-US" sz="2000" dirty="0">
                <a:latin typeface="Helvetica Light" panose="020B0403020202020204" pitchFamily="34" charset="0"/>
              </a:rPr>
              <a:t>Time period means: .25; .67; .52; .39</a:t>
            </a:r>
          </a:p>
          <a:p>
            <a:pPr marL="342900" indent="-342900">
              <a:lnSpc>
                <a:spcPct val="90000"/>
              </a:lnSpc>
              <a:spcAft>
                <a:spcPts val="600"/>
              </a:spcAft>
              <a:buFont typeface="Arial" panose="020B0604020202020204" pitchFamily="34" charset="0"/>
              <a:buChar char="•"/>
            </a:pPr>
            <a:r>
              <a:rPr lang="en-US" sz="2000" dirty="0">
                <a:latin typeface="Helvetica Light" panose="020B0403020202020204" pitchFamily="34" charset="0"/>
              </a:rPr>
              <a:t>Significance of contrasts depends on time period breaks</a:t>
            </a:r>
          </a:p>
          <a:p>
            <a:pPr marL="57150">
              <a:lnSpc>
                <a:spcPct val="90000"/>
              </a:lnSpc>
              <a:spcAft>
                <a:spcPts val="600"/>
              </a:spcAft>
            </a:pPr>
            <a:endParaRPr lang="en-US" sz="2000" dirty="0">
              <a:latin typeface="Helvetica Light" panose="020B0403020202020204" pitchFamily="34" charset="0"/>
            </a:endParaRPr>
          </a:p>
          <a:p>
            <a:pPr marL="57150">
              <a:lnSpc>
                <a:spcPct val="90000"/>
              </a:lnSpc>
              <a:spcAft>
                <a:spcPts val="600"/>
              </a:spcAft>
            </a:pPr>
            <a:r>
              <a:rPr lang="en-US" sz="2000" dirty="0">
                <a:latin typeface="Helvetica Light" panose="020B0403020202020204" pitchFamily="34" charset="0"/>
              </a:rPr>
              <a:t>Methods -</a:t>
            </a:r>
          </a:p>
          <a:p>
            <a:pPr marL="285750" indent="-228600">
              <a:lnSpc>
                <a:spcPct val="90000"/>
              </a:lnSpc>
              <a:spcAft>
                <a:spcPts val="600"/>
              </a:spcAft>
              <a:buFont typeface="Arial" panose="020B0604020202020204" pitchFamily="34" charset="0"/>
              <a:buChar char="•"/>
            </a:pPr>
            <a:r>
              <a:rPr lang="en-US" sz="2000" dirty="0">
                <a:latin typeface="Helvetica Light" panose="020B0403020202020204" pitchFamily="34" charset="0"/>
              </a:rPr>
              <a:t>Treatment-level means</a:t>
            </a:r>
          </a:p>
          <a:p>
            <a:pPr marL="285750" indent="-228600">
              <a:lnSpc>
                <a:spcPct val="90000"/>
              </a:lnSpc>
              <a:spcAft>
                <a:spcPts val="600"/>
              </a:spcAft>
              <a:buFont typeface="Arial" panose="020B0604020202020204" pitchFamily="34" charset="0"/>
              <a:buChar char="•"/>
            </a:pPr>
            <a:r>
              <a:rPr lang="en-US" sz="2000" dirty="0">
                <a:latin typeface="Helvetica Light" panose="020B0403020202020204" pitchFamily="34" charset="0"/>
              </a:rPr>
              <a:t>All plot types, only EE vs. CC shown</a:t>
            </a:r>
          </a:p>
          <a:p>
            <a:pPr marL="285750" indent="-228600">
              <a:lnSpc>
                <a:spcPct val="90000"/>
              </a:lnSpc>
              <a:spcAft>
                <a:spcPts val="600"/>
              </a:spcAft>
              <a:buFont typeface="Arial" panose="020B0604020202020204" pitchFamily="34" charset="0"/>
              <a:buChar char="•"/>
            </a:pPr>
            <a:r>
              <a:rPr lang="en-US" sz="2000" dirty="0">
                <a:latin typeface="Helvetica Light" panose="020B0403020202020204" pitchFamily="34" charset="0"/>
              </a:rPr>
              <a:t>Total energy on EE / total energy on CC</a:t>
            </a:r>
          </a:p>
          <a:p>
            <a:pPr marL="285750" indent="-228600">
              <a:lnSpc>
                <a:spcPct val="90000"/>
              </a:lnSpc>
              <a:spcAft>
                <a:spcPts val="600"/>
              </a:spcAft>
              <a:buFont typeface="Arial" panose="020B0604020202020204" pitchFamily="34" charset="0"/>
              <a:buChar char="•"/>
            </a:pPr>
            <a:r>
              <a:rPr lang="en-US" sz="2000" dirty="0">
                <a:latin typeface="Helvetica Light" panose="020B0403020202020204" pitchFamily="34" charset="0"/>
              </a:rPr>
              <a:t>GLS, ~ </a:t>
            </a:r>
            <a:r>
              <a:rPr lang="en-US" sz="2000" dirty="0" err="1">
                <a:latin typeface="Helvetica Light" panose="020B0403020202020204" pitchFamily="34" charset="0"/>
              </a:rPr>
              <a:t>timeperiod</a:t>
            </a:r>
            <a:r>
              <a:rPr lang="en-US" sz="2000" dirty="0">
                <a:latin typeface="Helvetica Light" panose="020B0403020202020204" pitchFamily="34" charset="0"/>
              </a:rPr>
              <a:t> + autocorrelation</a:t>
            </a:r>
          </a:p>
          <a:p>
            <a:pPr marL="285750" indent="-228600">
              <a:lnSpc>
                <a:spcPct val="90000"/>
              </a:lnSpc>
              <a:spcAft>
                <a:spcPts val="600"/>
              </a:spcAft>
              <a:buFont typeface="Arial" panose="020B0604020202020204" pitchFamily="34" charset="0"/>
              <a:buChar char="•"/>
            </a:pPr>
            <a:endParaRPr lang="en-US" sz="2000" dirty="0">
              <a:latin typeface="Helvetica Light" panose="020B0403020202020204" pitchFamily="34" charset="0"/>
            </a:endParaRPr>
          </a:p>
        </p:txBody>
      </p:sp>
      <p:grpSp>
        <p:nvGrpSpPr>
          <p:cNvPr id="14" name="Group 1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5" name="Isosceles Triangle 1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924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FD0023-00A8-8A47-A81F-374D96F4F051}"/>
              </a:ext>
            </a:extLst>
          </p:cNvPr>
          <p:cNvSpPr>
            <a:spLocks noGrp="1"/>
          </p:cNvSpPr>
          <p:nvPr>
            <p:ph type="title"/>
          </p:nvPr>
        </p:nvSpPr>
        <p:spPr/>
        <p:txBody>
          <a:bodyPr/>
          <a:lstStyle/>
          <a:p>
            <a:r>
              <a:rPr lang="en-US" dirty="0"/>
              <a:t>No change in tiny granivore compensation</a:t>
            </a:r>
          </a:p>
        </p:txBody>
      </p:sp>
      <p:sp>
        <p:nvSpPr>
          <p:cNvPr id="8" name="Content Placeholder 7">
            <a:extLst>
              <a:ext uri="{FF2B5EF4-FFF2-40B4-BE49-F238E27FC236}">
                <a16:creationId xmlns:a16="http://schemas.microsoft.com/office/drawing/2014/main" id="{413D3155-E80A-2E47-BFB7-6C820406A7FA}"/>
              </a:ext>
            </a:extLst>
          </p:cNvPr>
          <p:cNvSpPr>
            <a:spLocks noGrp="1"/>
          </p:cNvSpPr>
          <p:nvPr>
            <p:ph idx="1"/>
          </p:nvPr>
        </p:nvSpPr>
        <p:spPr/>
        <p:txBody>
          <a:bodyPr>
            <a:normAutofit/>
          </a:bodyPr>
          <a:lstStyle/>
          <a:p>
            <a:r>
              <a:rPr lang="en-US" sz="1900" dirty="0"/>
              <a:t>Despite a sitewide shift favoring small granivores, they have not increased the share of </a:t>
            </a:r>
            <a:r>
              <a:rPr lang="en-US" sz="1900" dirty="0" err="1"/>
              <a:t>Dipo</a:t>
            </a:r>
            <a:r>
              <a:rPr lang="en-US" sz="1900" dirty="0"/>
              <a:t> resources that they can access</a:t>
            </a:r>
          </a:p>
          <a:p>
            <a:r>
              <a:rPr lang="en-US" sz="1900" dirty="0"/>
              <a:t>Spatial partitioning between open vs. sheltered microhabitats?</a:t>
            </a:r>
          </a:p>
        </p:txBody>
      </p:sp>
    </p:spTree>
    <p:extLst>
      <p:ext uri="{BB962C8B-B14F-4D97-AF65-F5344CB8AC3E}">
        <p14:creationId xmlns:p14="http://schemas.microsoft.com/office/powerpoint/2010/main" val="69844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FD0023-00A8-8A47-A81F-374D96F4F051}"/>
              </a:ext>
            </a:extLst>
          </p:cNvPr>
          <p:cNvSpPr>
            <a:spLocks noGrp="1"/>
          </p:cNvSpPr>
          <p:nvPr>
            <p:ph type="title"/>
          </p:nvPr>
        </p:nvSpPr>
        <p:spPr/>
        <p:txBody>
          <a:bodyPr/>
          <a:lstStyle/>
          <a:p>
            <a:r>
              <a:rPr lang="en-US" dirty="0"/>
              <a:t>Marginal habitat for PB?</a:t>
            </a:r>
          </a:p>
        </p:txBody>
      </p:sp>
      <p:sp>
        <p:nvSpPr>
          <p:cNvPr id="8" name="Content Placeholder 7">
            <a:extLst>
              <a:ext uri="{FF2B5EF4-FFF2-40B4-BE49-F238E27FC236}">
                <a16:creationId xmlns:a16="http://schemas.microsoft.com/office/drawing/2014/main" id="{413D3155-E80A-2E47-BFB7-6C820406A7FA}"/>
              </a:ext>
            </a:extLst>
          </p:cNvPr>
          <p:cNvSpPr>
            <a:spLocks noGrp="1"/>
          </p:cNvSpPr>
          <p:nvPr>
            <p:ph idx="1"/>
          </p:nvPr>
        </p:nvSpPr>
        <p:spPr/>
        <p:txBody>
          <a:bodyPr>
            <a:normAutofit/>
          </a:bodyPr>
          <a:lstStyle/>
          <a:p>
            <a:r>
              <a:rPr lang="en-US" sz="1900" dirty="0"/>
              <a:t>PB crashed in 2010 and has not fully recovered, perhaps in an example of a community “reset” event</a:t>
            </a:r>
          </a:p>
          <a:p>
            <a:r>
              <a:rPr lang="en-US" sz="1900" b="1" dirty="0"/>
              <a:t>Combination </a:t>
            </a:r>
            <a:r>
              <a:rPr lang="en-US" sz="1900" dirty="0"/>
              <a:t>of dispersal limitation, niche tracking, and competition may explain the time lag and subsequent decline in compensation?</a:t>
            </a:r>
          </a:p>
          <a:p>
            <a:r>
              <a:rPr lang="en-US" sz="1900" dirty="0"/>
              <a:t>1996-2010: Environmental conditions at Portal overlap enough with PB’s requirements for PB to establish and persist on all plot types, and dominate exclosures</a:t>
            </a:r>
          </a:p>
          <a:p>
            <a:r>
              <a:rPr lang="en-US" sz="1900" dirty="0"/>
              <a:t>2010-2020: Environmental conditions are no longer sufficiently matched to PB’s requirements for PB to recover from a crash, even though there is a small population present</a:t>
            </a:r>
          </a:p>
          <a:p>
            <a:r>
              <a:rPr lang="en-US" sz="1900" dirty="0"/>
              <a:t>Fluctuations in the strength of competition – from </a:t>
            </a:r>
            <a:r>
              <a:rPr lang="en-US" sz="1900" dirty="0" err="1"/>
              <a:t>Dipo</a:t>
            </a:r>
            <a:r>
              <a:rPr lang="en-US" sz="1900" dirty="0"/>
              <a:t> and/or PP – may contribute to this</a:t>
            </a:r>
          </a:p>
          <a:p>
            <a:pPr lvl="1"/>
            <a:r>
              <a:rPr lang="en-US" sz="1900" dirty="0"/>
              <a:t>We can’t know if PB would be doing better under these conditions if it didn’t also have to compete with the others</a:t>
            </a:r>
          </a:p>
        </p:txBody>
      </p:sp>
    </p:spTree>
    <p:extLst>
      <p:ext uri="{BB962C8B-B14F-4D97-AF65-F5344CB8AC3E}">
        <p14:creationId xmlns:p14="http://schemas.microsoft.com/office/powerpoint/2010/main" val="198745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FD0023-00A8-8A47-A81F-374D96F4F051}"/>
              </a:ext>
            </a:extLst>
          </p:cNvPr>
          <p:cNvSpPr>
            <a:spLocks noGrp="1"/>
          </p:cNvSpPr>
          <p:nvPr>
            <p:ph type="title"/>
          </p:nvPr>
        </p:nvSpPr>
        <p:spPr/>
        <p:txBody>
          <a:bodyPr/>
          <a:lstStyle/>
          <a:p>
            <a:r>
              <a:rPr lang="en-US" dirty="0"/>
              <a:t>A role for limiting similarity limiting compensation?</a:t>
            </a:r>
          </a:p>
        </p:txBody>
      </p:sp>
      <p:sp>
        <p:nvSpPr>
          <p:cNvPr id="8" name="Content Placeholder 7">
            <a:extLst>
              <a:ext uri="{FF2B5EF4-FFF2-40B4-BE49-F238E27FC236}">
                <a16:creationId xmlns:a16="http://schemas.microsoft.com/office/drawing/2014/main" id="{413D3155-E80A-2E47-BFB7-6C820406A7FA}"/>
              </a:ext>
            </a:extLst>
          </p:cNvPr>
          <p:cNvSpPr>
            <a:spLocks noGrp="1"/>
          </p:cNvSpPr>
          <p:nvPr>
            <p:ph idx="1"/>
          </p:nvPr>
        </p:nvSpPr>
        <p:spPr/>
        <p:txBody>
          <a:bodyPr/>
          <a:lstStyle/>
          <a:p>
            <a:r>
              <a:rPr lang="en-US" dirty="0"/>
              <a:t>This is a case study, and we can’t prove anything. But.</a:t>
            </a:r>
          </a:p>
          <a:p>
            <a:r>
              <a:rPr lang="en-US" dirty="0"/>
              <a:t>The characteristics that allow PB to compensate for kangaroo rats may be related to the reasons it cannot persist at the site long-term.</a:t>
            </a:r>
          </a:p>
          <a:p>
            <a:r>
              <a:rPr lang="en-US" dirty="0"/>
              <a:t>PB occupies an intermediate zone – body size, resource use – between the ride-or-die small granivores and </a:t>
            </a:r>
            <a:r>
              <a:rPr lang="en-US" dirty="0" err="1"/>
              <a:t>krats</a:t>
            </a:r>
            <a:endParaRPr lang="en-US" dirty="0"/>
          </a:p>
          <a:p>
            <a:r>
              <a:rPr lang="en-US" dirty="0"/>
              <a:t>Short-term, this may make them susceptible to competitive exclusion</a:t>
            </a:r>
          </a:p>
          <a:p>
            <a:r>
              <a:rPr lang="en-US" dirty="0"/>
              <a:t>Evolution-term, it may contribute to Portal being marginal habitat for PB. Maybe PB evolved to more closely match habitats where kangaroo rats are less dominant and there is an open slot on the resource use axis</a:t>
            </a:r>
          </a:p>
        </p:txBody>
      </p:sp>
    </p:spTree>
    <p:extLst>
      <p:ext uri="{BB962C8B-B14F-4D97-AF65-F5344CB8AC3E}">
        <p14:creationId xmlns:p14="http://schemas.microsoft.com/office/powerpoint/2010/main" val="1753851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FD0023-00A8-8A47-A81F-374D96F4F051}"/>
              </a:ext>
            </a:extLst>
          </p:cNvPr>
          <p:cNvSpPr>
            <a:spLocks noGrp="1"/>
          </p:cNvSpPr>
          <p:nvPr>
            <p:ph type="title"/>
          </p:nvPr>
        </p:nvSpPr>
        <p:spPr/>
        <p:txBody>
          <a:bodyPr/>
          <a:lstStyle/>
          <a:p>
            <a:r>
              <a:rPr lang="en-US" dirty="0"/>
              <a:t>Implications for compensation in niche structured communities</a:t>
            </a:r>
          </a:p>
        </p:txBody>
      </p:sp>
      <p:sp>
        <p:nvSpPr>
          <p:cNvPr id="8" name="Content Placeholder 7">
            <a:extLst>
              <a:ext uri="{FF2B5EF4-FFF2-40B4-BE49-F238E27FC236}">
                <a16:creationId xmlns:a16="http://schemas.microsoft.com/office/drawing/2014/main" id="{413D3155-E80A-2E47-BFB7-6C820406A7FA}"/>
              </a:ext>
            </a:extLst>
          </p:cNvPr>
          <p:cNvSpPr>
            <a:spLocks noGrp="1"/>
          </p:cNvSpPr>
          <p:nvPr>
            <p:ph idx="1"/>
          </p:nvPr>
        </p:nvSpPr>
        <p:spPr/>
        <p:txBody>
          <a:bodyPr/>
          <a:lstStyle/>
          <a:p>
            <a:r>
              <a:rPr lang="en-US" dirty="0"/>
              <a:t>Highly dependent on the trait composition of the community </a:t>
            </a:r>
          </a:p>
          <a:p>
            <a:r>
              <a:rPr lang="en-US" dirty="0"/>
              <a:t>Fluctuations over time depending on metacommunity dynamics (dispersal) and species’ responses to environmental fluctuations</a:t>
            </a:r>
          </a:p>
          <a:p>
            <a:r>
              <a:rPr lang="en-US" dirty="0"/>
              <a:t>Limiting similarity may be a significant impediment</a:t>
            </a:r>
          </a:p>
          <a:p>
            <a:pPr lvl="1"/>
            <a:r>
              <a:rPr lang="en-US" dirty="0"/>
              <a:t>Analogs might be less likely to be present in local assemblages. This makes dispersal necessary for compensation and introduces time lags</a:t>
            </a:r>
          </a:p>
          <a:p>
            <a:pPr lvl="1"/>
            <a:r>
              <a:rPr lang="en-US" dirty="0"/>
              <a:t>If analogs are less well-adapted to the local site (than whoever they replace), compensation may be less than complete and may not be durable over time as conditions change</a:t>
            </a:r>
          </a:p>
          <a:p>
            <a:r>
              <a:rPr lang="en-US" dirty="0"/>
              <a:t>In the wild, shifts in compensation occur over long – decadal – timescales</a:t>
            </a:r>
          </a:p>
          <a:p>
            <a:r>
              <a:rPr lang="en-US" dirty="0"/>
              <a:t>And emerge from </a:t>
            </a:r>
            <a:r>
              <a:rPr lang="en-US" b="1" dirty="0"/>
              <a:t>the combination of: </a:t>
            </a:r>
            <a:r>
              <a:rPr lang="en-US" dirty="0"/>
              <a:t>local conditions + metacommunity dynamics + evolutionary constraints on the regional species pool</a:t>
            </a:r>
          </a:p>
          <a:p>
            <a:endParaRPr lang="en-US" dirty="0"/>
          </a:p>
        </p:txBody>
      </p:sp>
    </p:spTree>
    <p:extLst>
      <p:ext uri="{BB962C8B-B14F-4D97-AF65-F5344CB8AC3E}">
        <p14:creationId xmlns:p14="http://schemas.microsoft.com/office/powerpoint/2010/main" val="219673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A342-4EB7-7848-AE75-A42537868955}"/>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FBAC912B-FB42-D143-A6C9-F9F9D82E244C}"/>
              </a:ext>
            </a:extLst>
          </p:cNvPr>
          <p:cNvSpPr>
            <a:spLocks noGrp="1"/>
          </p:cNvSpPr>
          <p:nvPr>
            <p:ph idx="1"/>
          </p:nvPr>
        </p:nvSpPr>
        <p:spPr/>
        <p:txBody>
          <a:bodyPr/>
          <a:lstStyle/>
          <a:p>
            <a:r>
              <a:rPr lang="en-US" dirty="0"/>
              <a:t>The use of treatment means feels crude. </a:t>
            </a:r>
          </a:p>
          <a:p>
            <a:pPr lvl="1"/>
            <a:r>
              <a:rPr lang="en-US" dirty="0"/>
              <a:t>One can incorporate between-plot variation using GAMs, but the method is not 100%, and the additional complexity doesn’t yield different results.</a:t>
            </a:r>
          </a:p>
          <a:p>
            <a:r>
              <a:rPr lang="en-US" dirty="0"/>
              <a:t>Removed the switch from the main narrative</a:t>
            </a:r>
          </a:p>
          <a:p>
            <a:pPr lvl="1"/>
            <a:r>
              <a:rPr lang="en-US" dirty="0"/>
              <a:t>I don’t think there’s standing to really look at priority effects on CE plots</a:t>
            </a:r>
          </a:p>
          <a:p>
            <a:pPr lvl="1"/>
            <a:r>
              <a:rPr lang="en-US" dirty="0"/>
              <a:t>CE plots do not 100% match EE plots post-switch, but they also diverge from CC plots pre-switch.</a:t>
            </a:r>
          </a:p>
          <a:p>
            <a:pPr lvl="1"/>
            <a:r>
              <a:rPr lang="en-US" dirty="0"/>
              <a:t>Concern: is the switch crucial to “novelty”?</a:t>
            </a:r>
          </a:p>
          <a:p>
            <a:r>
              <a:rPr lang="en-US" dirty="0"/>
              <a:t>Switch might belong in supplement</a:t>
            </a:r>
          </a:p>
          <a:p>
            <a:pPr lvl="1"/>
            <a:r>
              <a:rPr lang="en-US" dirty="0"/>
              <a:t>EC plots match CC plots post-switch, meaning there’s not a long-term divergence in total </a:t>
            </a:r>
            <a:r>
              <a:rPr lang="en-US" b="1" dirty="0"/>
              <a:t>potential </a:t>
            </a:r>
            <a:r>
              <a:rPr lang="en-US" dirty="0"/>
              <a:t>energy use between exclosures </a:t>
            </a:r>
            <a:r>
              <a:rPr lang="en-US"/>
              <a:t>and controls</a:t>
            </a:r>
            <a:endParaRPr lang="en-US" dirty="0"/>
          </a:p>
        </p:txBody>
      </p:sp>
    </p:spTree>
    <p:extLst>
      <p:ext uri="{BB962C8B-B14F-4D97-AF65-F5344CB8AC3E}">
        <p14:creationId xmlns:p14="http://schemas.microsoft.com/office/powerpoint/2010/main" val="270316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A03C-DD53-4244-9EC3-EC9C2DC242A7}"/>
              </a:ext>
            </a:extLst>
          </p:cNvPr>
          <p:cNvSpPr>
            <a:spLocks noGrp="1"/>
          </p:cNvSpPr>
          <p:nvPr>
            <p:ph type="title"/>
          </p:nvPr>
        </p:nvSpPr>
        <p:spPr/>
        <p:txBody>
          <a:bodyPr/>
          <a:lstStyle/>
          <a:p>
            <a:r>
              <a:rPr lang="en-US" dirty="0"/>
              <a:t>Homes</a:t>
            </a:r>
          </a:p>
        </p:txBody>
      </p:sp>
      <p:sp>
        <p:nvSpPr>
          <p:cNvPr id="3" name="Content Placeholder 2">
            <a:extLst>
              <a:ext uri="{FF2B5EF4-FFF2-40B4-BE49-F238E27FC236}">
                <a16:creationId xmlns:a16="http://schemas.microsoft.com/office/drawing/2014/main" id="{573E9F64-6158-8044-971F-7424506C55EC}"/>
              </a:ext>
            </a:extLst>
          </p:cNvPr>
          <p:cNvSpPr>
            <a:spLocks noGrp="1"/>
          </p:cNvSpPr>
          <p:nvPr>
            <p:ph idx="1"/>
          </p:nvPr>
        </p:nvSpPr>
        <p:spPr/>
        <p:txBody>
          <a:bodyPr/>
          <a:lstStyle/>
          <a:p>
            <a:r>
              <a:rPr lang="en-US" dirty="0"/>
              <a:t>Report at Ecology</a:t>
            </a:r>
          </a:p>
          <a:p>
            <a:r>
              <a:rPr lang="en-US" dirty="0"/>
              <a:t>Research paper at Oikos (might be a stretch)</a:t>
            </a:r>
          </a:p>
          <a:p>
            <a:r>
              <a:rPr lang="en-US" dirty="0"/>
              <a:t>Note at </a:t>
            </a:r>
            <a:r>
              <a:rPr lang="en-US" dirty="0" err="1"/>
              <a:t>AmNat</a:t>
            </a:r>
            <a:r>
              <a:rPr lang="en-US" dirty="0"/>
              <a:t> (also a stretch)</a:t>
            </a:r>
          </a:p>
          <a:p>
            <a:pPr lvl="1"/>
            <a:r>
              <a:rPr lang="en-US" dirty="0"/>
              <a:t>Notes communicate concise points, using either data or theory. Like Major Articles, they present insights of broad general significance and interest. Notes, on average, should be no more than 3000 words of text (not including the literature cited) and have no more than three figures and/or tables in print. </a:t>
            </a:r>
          </a:p>
        </p:txBody>
      </p:sp>
    </p:spTree>
    <p:extLst>
      <p:ext uri="{BB962C8B-B14F-4D97-AF65-F5344CB8AC3E}">
        <p14:creationId xmlns:p14="http://schemas.microsoft.com/office/powerpoint/2010/main" val="4167015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9CF2BA93-2B01-9644-A47A-FE4658E82CC5}" vid="{9B75BAAA-8905-914A-B127-069C30C01F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976</Words>
  <Application>Microsoft Macintosh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 LIGHT</vt:lpstr>
      <vt:lpstr>HELVETICA LIGHT</vt:lpstr>
      <vt:lpstr>Office Theme</vt:lpstr>
      <vt:lpstr>PowerPoint Presentation</vt:lpstr>
      <vt:lpstr>PowerPoint Presentation</vt:lpstr>
      <vt:lpstr>PowerPoint Presentation</vt:lpstr>
      <vt:lpstr>No change in tiny granivore compensation</vt:lpstr>
      <vt:lpstr>Marginal habitat for PB?</vt:lpstr>
      <vt:lpstr>A role for limiting similarity limiting compensation?</vt:lpstr>
      <vt:lpstr>Implications for compensation in niche structured communities</vt:lpstr>
      <vt:lpstr>Comments</vt:lpstr>
      <vt:lpstr>Homes</vt:lpstr>
      <vt:lpstr>Plots showing CE, EC results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14</cp:revision>
  <dcterms:created xsi:type="dcterms:W3CDTF">2021-04-13T17:04:01Z</dcterms:created>
  <dcterms:modified xsi:type="dcterms:W3CDTF">2021-04-13T18:23:19Z</dcterms:modified>
</cp:coreProperties>
</file>