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6" r:id="rId2"/>
    <p:sldId id="262" r:id="rId3"/>
    <p:sldId id="283" r:id="rId4"/>
    <p:sldId id="265" r:id="rId5"/>
    <p:sldId id="267" r:id="rId6"/>
    <p:sldId id="268" r:id="rId7"/>
    <p:sldId id="269" r:id="rId8"/>
    <p:sldId id="270" r:id="rId9"/>
    <p:sldId id="271" r:id="rId10"/>
    <p:sldId id="273" r:id="rId11"/>
    <p:sldId id="275" r:id="rId12"/>
    <p:sldId id="277" r:id="rId13"/>
    <p:sldId id="274" r:id="rId14"/>
    <p:sldId id="278" r:id="rId15"/>
    <p:sldId id="279" r:id="rId16"/>
    <p:sldId id="280" r:id="rId17"/>
    <p:sldId id="282" r:id="rId18"/>
    <p:sldId id="284" r:id="rId19"/>
    <p:sldId id="285" r:id="rId20"/>
    <p:sldId id="287" r:id="rId21"/>
    <p:sldId id="288" r:id="rId22"/>
    <p:sldId id="272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8:58:1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8:58:1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B8BA-95F1-4D47-AC96-2F38D6792E2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E2A66-1920-BA49-B765-0129B5E4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A5DC-CBE6-364E-BB32-8E5EB72BA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0AB25-3C05-974B-B534-2DC03AF20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B158-998D-264B-91ED-E533FEB9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111A-1102-874A-B6E3-E7C3C2DA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5E34-CEEA-D84E-89C1-E5BBD10B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C17F-D054-C348-928F-BCEC8543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AE3FD-75A3-7943-9309-A127AE94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1ADA-8748-3B43-B162-0F8DCC0E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22F-3E24-DB48-9012-CBA757EA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E9EE-473B-8348-BFA7-E6E1AEDD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C17FE-AF14-1946-993E-558280324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2906C-8AE5-F24B-8732-ADA61C817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E0B8-727F-4C47-8A3D-D3559857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2675-D2B7-0544-BBBD-E149867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956C-991A-0341-998E-67204E60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E8BF-2A93-D541-A97B-ED239C93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F4B0-843C-A145-9F96-281E0FED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6DE-6585-FB44-A41E-0F70987F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C8E5-4249-7149-9B1A-593D62DB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B773-7F99-0C4C-9768-B4C39C4C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922-8E64-D24E-BE20-DE23820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E5E5-F092-9847-84F6-BABD6997E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CCAE-546C-2C4A-B049-C796D05E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F1AA-C565-C44C-BD70-FA0EF562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7788-D91D-4641-AE9A-84B018C2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A53C-16DF-B642-AD70-D4373C13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FDAF-577F-7443-B366-389AF6F4D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DE51-B941-AB40-B1BB-DE87E94A5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EC4D8-A84F-524D-A045-7105F112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A48E-035A-9944-ACFA-CAF81DDE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A4330-6DE4-6F40-9551-A074811B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58F-658D-0743-86B7-F2B636D1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B1D7-A583-3743-A3F4-E191D56D0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AAC67-E009-F94C-A6BA-96246CBC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398CF-64FC-B947-81EF-8B3C9CBD3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4E0F8-29EC-7243-B730-71E193CDF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B7097-7CB7-5349-86B9-C7A58CF4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C483F-1531-E74B-8BA4-4E0DD110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2A4DA-01C4-CE49-9C43-9C09F4C2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87AA-5159-1043-900E-4842B7D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DF186-4A38-6045-850D-6C8CCC4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FFAE-1F7E-1843-AA57-95CDEB7D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A0F7E-72BA-5B49-859C-49086F73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0D8A-33E4-DB46-A25A-135492E0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61548-E7D2-144C-83AB-2D734D1F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0D-B8B4-E143-A3F6-F629FF98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09CF-46AC-0045-9489-D5FADBC6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5DA5-073B-6F42-AEF4-792F4F84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8E5D-B4A3-1A46-A249-9261514B6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AF434-4A20-3A43-A45F-8C337A93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00242-D4FA-3A4C-B792-C2E60158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92B49-55E0-5D4A-A57F-9F5D7C43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9D45-C0FD-2A4C-AE7E-F826402E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066D0-21D6-DC42-986A-0A7AB0F4F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BD79-8E89-554E-A0E6-14F39705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A437A-B1CE-4949-83CB-ED0E1B69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56C0-1F7D-924A-9B47-9DA382B9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3F33-2E19-BE43-B01E-4A43B4C1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53E41-692E-FD4E-A115-C55CC277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B767-1F9A-9B47-A695-9C9D5931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2577-2517-A249-AECD-B528DDAA2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54BD-40FC-9849-AA78-262AC8CFDD06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212A-539F-9C44-A2B9-A02B428F4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6221-497A-9145-BE73-7E802753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6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tiff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tiff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8.tif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tiff"/><Relationship Id="rId5" Type="http://schemas.openxmlformats.org/officeDocument/2006/relationships/image" Target="../media/image29.tif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tiff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tiff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5.tiff"/><Relationship Id="rId4" Type="http://schemas.openxmlformats.org/officeDocument/2006/relationships/image" Target="../media/image10.svg"/><Relationship Id="rId9" Type="http://schemas.openxmlformats.org/officeDocument/2006/relationships/image" Target="../media/image19.tiff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tiff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26.tiff"/><Relationship Id="rId10" Type="http://schemas.openxmlformats.org/officeDocument/2006/relationships/image" Target="../media/image13.png"/><Relationship Id="rId4" Type="http://schemas.openxmlformats.org/officeDocument/2006/relationships/image" Target="../media/image25.tiff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tiff"/><Relationship Id="rId5" Type="http://schemas.openxmlformats.org/officeDocument/2006/relationships/image" Target="../media/image26.tiff"/><Relationship Id="rId4" Type="http://schemas.openxmlformats.org/officeDocument/2006/relationships/image" Target="../media/image2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99B95C-0171-5948-AC26-8CDDEC1D3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Energetic compensation breaks down over time in a desert rodent community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DA6AC8-3224-024A-BAE7-9697DF22D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Renata M. Diaz and S. K. Morgan Ernest</a:t>
            </a:r>
          </a:p>
          <a:p>
            <a:r>
              <a:rPr lang="en-US" dirty="0"/>
              <a:t>ESA Annual Meeting, August 2021</a:t>
            </a:r>
          </a:p>
        </p:txBody>
      </p:sp>
    </p:spTree>
    <p:extLst>
      <p:ext uri="{BB962C8B-B14F-4D97-AF65-F5344CB8AC3E}">
        <p14:creationId xmlns:p14="http://schemas.microsoft.com/office/powerpoint/2010/main" val="29366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C. </a:t>
            </a:r>
            <a:r>
              <a:rPr lang="en-US" sz="2800" i="1" dirty="0" err="1"/>
              <a:t>baileyi</a:t>
            </a:r>
            <a:r>
              <a:rPr lang="en-US" sz="2800" i="1" dirty="0"/>
              <a:t> </a:t>
            </a:r>
            <a:r>
              <a:rPr lang="en-US" sz="2800" dirty="0"/>
              <a:t>has declined following a drought in 2010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21558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Small granivores have become more abundant sitewide</a:t>
            </a:r>
          </a:p>
        </p:txBody>
      </p:sp>
    </p:spTree>
    <p:extLst>
      <p:ext uri="{BB962C8B-B14F-4D97-AF65-F5344CB8AC3E}">
        <p14:creationId xmlns:p14="http://schemas.microsoft.com/office/powerpoint/2010/main" val="98916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3">
            <a:extLst>
              <a:ext uri="{FF2B5EF4-FFF2-40B4-BE49-F238E27FC236}">
                <a16:creationId xmlns:a16="http://schemas.microsoft.com/office/drawing/2014/main" id="{292085B3-FB3F-8D4B-AA1A-422FCB6F3A6F}"/>
              </a:ext>
            </a:extLst>
          </p:cNvPr>
          <p:cNvSpPr txBox="1">
            <a:spLocks/>
          </p:cNvSpPr>
          <p:nvPr/>
        </p:nvSpPr>
        <p:spPr>
          <a:xfrm>
            <a:off x="851262" y="2103437"/>
            <a:ext cx="10764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have these changes impacted energetic compensation?</a:t>
            </a:r>
          </a:p>
        </p:txBody>
      </p:sp>
    </p:spTree>
    <p:extLst>
      <p:ext uri="{BB962C8B-B14F-4D97-AF65-F5344CB8AC3E}">
        <p14:creationId xmlns:p14="http://schemas.microsoft.com/office/powerpoint/2010/main" val="338254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Other small granivores may now be compensating, in place of </a:t>
            </a:r>
            <a:r>
              <a:rPr lang="en-US" sz="2800" i="1" dirty="0"/>
              <a:t>C. </a:t>
            </a:r>
            <a:r>
              <a:rPr lang="en-US" sz="2800" i="1" dirty="0" err="1"/>
              <a:t>baileyi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66829-47AB-8640-9EAD-5BC940FE6CCD}"/>
              </a:ext>
            </a:extLst>
          </p:cNvPr>
          <p:cNvSpPr/>
          <p:nvPr/>
        </p:nvSpPr>
        <p:spPr>
          <a:xfrm>
            <a:off x="3350427" y="3233927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EA6F4-8ECE-D541-937A-1BDF9BF268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216" y="5850414"/>
            <a:ext cx="907607" cy="434414"/>
          </a:xfrm>
          <a:prstGeom prst="rect">
            <a:avLst/>
          </a:prstGeom>
        </p:spPr>
      </p:pic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6030672C-7B73-A344-B85F-2E557DD8D488}"/>
              </a:ext>
            </a:extLst>
          </p:cNvPr>
          <p:cNvSpPr/>
          <p:nvPr/>
        </p:nvSpPr>
        <p:spPr>
          <a:xfrm>
            <a:off x="4148215" y="5770193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AB105-4847-3C4A-A763-D72DF9BEDAAB}"/>
              </a:ext>
            </a:extLst>
          </p:cNvPr>
          <p:cNvSpPr txBox="1"/>
          <p:nvPr/>
        </p:nvSpPr>
        <p:spPr>
          <a:xfrm>
            <a:off x="4355745" y="4753174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49C2D-5C0B-614D-B999-BA5B52C18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17" y="4981668"/>
            <a:ext cx="276315" cy="244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A6D28-C5FD-344F-895D-01E51AA437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593" y="4851471"/>
            <a:ext cx="276315" cy="244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744540-8E9D-1646-91F4-39C3790C11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058" y="5054849"/>
            <a:ext cx="276315" cy="244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88313-9D01-CF45-9916-5C4454253F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793" y="5774206"/>
            <a:ext cx="907607" cy="4344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F5CF3C-D33E-B346-A244-B8361328CC26}"/>
              </a:ext>
            </a:extLst>
          </p:cNvPr>
          <p:cNvSpPr txBox="1"/>
          <p:nvPr/>
        </p:nvSpPr>
        <p:spPr>
          <a:xfrm>
            <a:off x="2808514" y="6108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3824E-42FE-5347-9C58-79423BF3974D}"/>
              </a:ext>
            </a:extLst>
          </p:cNvPr>
          <p:cNvSpPr/>
          <p:nvPr/>
        </p:nvSpPr>
        <p:spPr>
          <a:xfrm>
            <a:off x="640934" y="3225355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926174-DD7C-A547-BE2A-CD14116EFD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84" y="3303153"/>
            <a:ext cx="936265" cy="474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7EDD95-E3C3-1F40-A406-3B891103C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899" y="3425480"/>
            <a:ext cx="936265" cy="474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B86EF-E766-9740-AAE8-25CFE6632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0724" y="5012521"/>
            <a:ext cx="276314" cy="243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8CEA1-F212-5242-9B14-B96098401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473" y="5141803"/>
            <a:ext cx="276314" cy="2434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F7D79D-9561-1140-AF55-6EAB53E09E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44" y="5068517"/>
            <a:ext cx="276314" cy="2434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4D7DB5-F1D5-A848-8F0C-4DF539868385}"/>
              </a:ext>
            </a:extLst>
          </p:cNvPr>
          <p:cNvSpPr txBox="1"/>
          <p:nvPr/>
        </p:nvSpPr>
        <p:spPr>
          <a:xfrm>
            <a:off x="2188279" y="2480258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1996 - 2010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5DC513-C889-AF42-92D5-F1F0C4982B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000" y="4076861"/>
            <a:ext cx="654765" cy="3947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989E63-4DAC-7D49-A782-C90D3ABED3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2647" y="3562741"/>
            <a:ext cx="654765" cy="3947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C271D3-7F00-7048-8CC4-C592293A37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4143" y="3567198"/>
            <a:ext cx="654765" cy="3947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3C9743-9F8C-2543-AB40-316DDE9362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794" y="4497806"/>
            <a:ext cx="654765" cy="3947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D21E79-1399-9B42-BC8D-8C5F315E7F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030" y="4232517"/>
            <a:ext cx="654765" cy="3947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C9C48C4-7B4D-B649-8FA9-952397BCE8FC}"/>
              </a:ext>
            </a:extLst>
          </p:cNvPr>
          <p:cNvSpPr/>
          <p:nvPr/>
        </p:nvSpPr>
        <p:spPr>
          <a:xfrm>
            <a:off x="9356460" y="3233927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AB9DA6-18E9-FC40-B46B-9BF79B27F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249" y="5850414"/>
            <a:ext cx="907607" cy="434414"/>
          </a:xfrm>
          <a:prstGeom prst="rect">
            <a:avLst/>
          </a:prstGeom>
        </p:spPr>
      </p:pic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735F3C92-7977-8044-9AA2-8F7DAB59A58E}"/>
              </a:ext>
            </a:extLst>
          </p:cNvPr>
          <p:cNvSpPr/>
          <p:nvPr/>
        </p:nvSpPr>
        <p:spPr>
          <a:xfrm>
            <a:off x="10154248" y="5770193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4F9AD-9C2D-6147-A55A-23A3C94C8C8F}"/>
              </a:ext>
            </a:extLst>
          </p:cNvPr>
          <p:cNvSpPr txBox="1"/>
          <p:nvPr/>
        </p:nvSpPr>
        <p:spPr>
          <a:xfrm>
            <a:off x="10361778" y="4753174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17E3ECE-7A2F-E346-B4AE-702237982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250" y="4981668"/>
            <a:ext cx="276315" cy="244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A27454A-AADA-B74A-91A4-AD472ABD35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626" y="4851471"/>
            <a:ext cx="276315" cy="2442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C4DCA6-6EE4-B947-9C73-A34EAE6448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5091" y="5054849"/>
            <a:ext cx="276315" cy="2442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0C7FCF-4EE5-3546-B74B-24D80813D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826" y="5774206"/>
            <a:ext cx="907607" cy="434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94E6D8D-ACCE-C944-B6E8-E4DB46AE86DB}"/>
              </a:ext>
            </a:extLst>
          </p:cNvPr>
          <p:cNvSpPr txBox="1"/>
          <p:nvPr/>
        </p:nvSpPr>
        <p:spPr>
          <a:xfrm>
            <a:off x="8814547" y="6108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9B5E30-D54D-6844-8993-34429C53AD6D}"/>
              </a:ext>
            </a:extLst>
          </p:cNvPr>
          <p:cNvSpPr/>
          <p:nvPr/>
        </p:nvSpPr>
        <p:spPr>
          <a:xfrm>
            <a:off x="6646967" y="3225355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9EF1A4-BFE1-9440-AB12-3B3DB779F4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5317" y="3303153"/>
            <a:ext cx="936265" cy="4747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9F9E141-0B32-4547-84B0-BDFF80241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932" y="3425480"/>
            <a:ext cx="936265" cy="4747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326C746-A204-B343-B302-E203B62670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757" y="5012521"/>
            <a:ext cx="276314" cy="2434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5360C1-CFC2-6247-A8C5-92DA35C8C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06" y="5141803"/>
            <a:ext cx="276314" cy="2434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CFD75B8-9BF9-6349-AFF6-4E4C64E36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9677" y="5068517"/>
            <a:ext cx="276314" cy="24343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167130-94BD-5949-8C9C-65CBF08F959A}"/>
              </a:ext>
            </a:extLst>
          </p:cNvPr>
          <p:cNvSpPr txBox="1"/>
          <p:nvPr/>
        </p:nvSpPr>
        <p:spPr>
          <a:xfrm>
            <a:off x="8194312" y="2480258"/>
            <a:ext cx="230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2010 - present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030B3EB-46F9-8C4C-9A25-0CA3FC234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856" y="4364808"/>
            <a:ext cx="276315" cy="2442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DDDF378-92CE-8A4B-9849-AAD7340EC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0658" y="4559391"/>
            <a:ext cx="276315" cy="24426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AAC05D0-FBDA-C14C-837E-53CADCA4AC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2311" y="3953366"/>
            <a:ext cx="276315" cy="24426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1C8518E-C802-C949-8A69-72A8DC4573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1886" y="4274251"/>
            <a:ext cx="276315" cy="2442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7A8E962-B57C-7C4A-BED0-878F6D8096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9162" y="3709636"/>
            <a:ext cx="276315" cy="24426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C9BACCA-D518-1945-8D92-1A358CB87C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1008" y="3919034"/>
            <a:ext cx="276315" cy="2442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459938F-BC93-AD44-988B-343D1194AF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4017" y="3573376"/>
            <a:ext cx="276315" cy="24426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77C2983-14B4-0248-8D3B-33A7600833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0356" y="3880610"/>
            <a:ext cx="276315" cy="24426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59FC739-3C39-F44A-89C8-1CA27EC2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7863" y="4623521"/>
            <a:ext cx="276315" cy="2442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94E2CE-243F-7D4A-99CB-BBA91AB4F8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713" y="4450948"/>
            <a:ext cx="276314" cy="2434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4E6226-9F8D-A443-8FC3-4AAFD051B2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5529" y="4536424"/>
            <a:ext cx="276314" cy="2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Or, compensation may have broken down.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66829-47AB-8640-9EAD-5BC940FE6CCD}"/>
              </a:ext>
            </a:extLst>
          </p:cNvPr>
          <p:cNvSpPr/>
          <p:nvPr/>
        </p:nvSpPr>
        <p:spPr>
          <a:xfrm>
            <a:off x="3350427" y="3233927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EA6F4-8ECE-D541-937A-1BDF9BF268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216" y="5850414"/>
            <a:ext cx="907607" cy="434414"/>
          </a:xfrm>
          <a:prstGeom prst="rect">
            <a:avLst/>
          </a:prstGeom>
        </p:spPr>
      </p:pic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6030672C-7B73-A344-B85F-2E557DD8D488}"/>
              </a:ext>
            </a:extLst>
          </p:cNvPr>
          <p:cNvSpPr/>
          <p:nvPr/>
        </p:nvSpPr>
        <p:spPr>
          <a:xfrm>
            <a:off x="4148215" y="5770193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AB105-4847-3C4A-A763-D72DF9BEDAAB}"/>
              </a:ext>
            </a:extLst>
          </p:cNvPr>
          <p:cNvSpPr txBox="1"/>
          <p:nvPr/>
        </p:nvSpPr>
        <p:spPr>
          <a:xfrm>
            <a:off x="4355745" y="4753174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49C2D-5C0B-614D-B999-BA5B52C18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17" y="4981668"/>
            <a:ext cx="276315" cy="244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A6D28-C5FD-344F-895D-01E51AA437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593" y="4851471"/>
            <a:ext cx="276315" cy="244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744540-8E9D-1646-91F4-39C3790C11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058" y="5054849"/>
            <a:ext cx="276315" cy="244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88313-9D01-CF45-9916-5C4454253F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793" y="5774206"/>
            <a:ext cx="907607" cy="4344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F5CF3C-D33E-B346-A244-B8361328CC26}"/>
              </a:ext>
            </a:extLst>
          </p:cNvPr>
          <p:cNvSpPr txBox="1"/>
          <p:nvPr/>
        </p:nvSpPr>
        <p:spPr>
          <a:xfrm>
            <a:off x="2808514" y="6108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3824E-42FE-5347-9C58-79423BF3974D}"/>
              </a:ext>
            </a:extLst>
          </p:cNvPr>
          <p:cNvSpPr/>
          <p:nvPr/>
        </p:nvSpPr>
        <p:spPr>
          <a:xfrm>
            <a:off x="640934" y="3225355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926174-DD7C-A547-BE2A-CD14116EFD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84" y="3303153"/>
            <a:ext cx="936265" cy="474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7EDD95-E3C3-1F40-A406-3B891103C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899" y="3425480"/>
            <a:ext cx="936265" cy="474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B86EF-E766-9740-AAE8-25CFE6632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0724" y="5012521"/>
            <a:ext cx="276314" cy="243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8CEA1-F212-5242-9B14-B96098401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473" y="5141803"/>
            <a:ext cx="276314" cy="2434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F7D79D-9561-1140-AF55-6EAB53E09E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44" y="5068517"/>
            <a:ext cx="276314" cy="2434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4D7DB5-F1D5-A848-8F0C-4DF539868385}"/>
              </a:ext>
            </a:extLst>
          </p:cNvPr>
          <p:cNvSpPr txBox="1"/>
          <p:nvPr/>
        </p:nvSpPr>
        <p:spPr>
          <a:xfrm>
            <a:off x="2188279" y="2480258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1996 - 2010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5DC513-C889-AF42-92D5-F1F0C4982B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000" y="4076861"/>
            <a:ext cx="654765" cy="3947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989E63-4DAC-7D49-A782-C90D3ABED3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2647" y="3562741"/>
            <a:ext cx="654765" cy="3947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C271D3-7F00-7048-8CC4-C592293A37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4143" y="3567198"/>
            <a:ext cx="654765" cy="3947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3C9743-9F8C-2543-AB40-316DDE9362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794" y="4497806"/>
            <a:ext cx="654765" cy="3947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D21E79-1399-9B42-BC8D-8C5F315E7F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030" y="4232517"/>
            <a:ext cx="654765" cy="3947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C9C48C4-7B4D-B649-8FA9-952397BCE8FC}"/>
              </a:ext>
            </a:extLst>
          </p:cNvPr>
          <p:cNvSpPr/>
          <p:nvPr/>
        </p:nvSpPr>
        <p:spPr>
          <a:xfrm>
            <a:off x="9356460" y="3233927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AB9DA6-18E9-FC40-B46B-9BF79B27F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249" y="5850414"/>
            <a:ext cx="907607" cy="434414"/>
          </a:xfrm>
          <a:prstGeom prst="rect">
            <a:avLst/>
          </a:prstGeom>
        </p:spPr>
      </p:pic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735F3C92-7977-8044-9AA2-8F7DAB59A58E}"/>
              </a:ext>
            </a:extLst>
          </p:cNvPr>
          <p:cNvSpPr/>
          <p:nvPr/>
        </p:nvSpPr>
        <p:spPr>
          <a:xfrm>
            <a:off x="10154248" y="5770193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4F9AD-9C2D-6147-A55A-23A3C94C8C8F}"/>
              </a:ext>
            </a:extLst>
          </p:cNvPr>
          <p:cNvSpPr txBox="1"/>
          <p:nvPr/>
        </p:nvSpPr>
        <p:spPr>
          <a:xfrm>
            <a:off x="10361778" y="4753174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17E3ECE-7A2F-E346-B4AE-702237982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250" y="4981668"/>
            <a:ext cx="276315" cy="244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A27454A-AADA-B74A-91A4-AD472ABD35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626" y="4851471"/>
            <a:ext cx="276315" cy="2442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0C7FCF-4EE5-3546-B74B-24D80813D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826" y="5774206"/>
            <a:ext cx="907607" cy="434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94E6D8D-ACCE-C944-B6E8-E4DB46AE86DB}"/>
              </a:ext>
            </a:extLst>
          </p:cNvPr>
          <p:cNvSpPr txBox="1"/>
          <p:nvPr/>
        </p:nvSpPr>
        <p:spPr>
          <a:xfrm>
            <a:off x="8814547" y="6108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9B5E30-D54D-6844-8993-34429C53AD6D}"/>
              </a:ext>
            </a:extLst>
          </p:cNvPr>
          <p:cNvSpPr/>
          <p:nvPr/>
        </p:nvSpPr>
        <p:spPr>
          <a:xfrm>
            <a:off x="6646967" y="3225355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9EF1A4-BFE1-9440-AB12-3B3DB779F4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5317" y="3303153"/>
            <a:ext cx="936265" cy="4747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9F9E141-0B32-4547-84B0-BDFF80241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932" y="3425480"/>
            <a:ext cx="936265" cy="4747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326C746-A204-B343-B302-E203B62670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757" y="5012521"/>
            <a:ext cx="276314" cy="2434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5360C1-CFC2-6247-A8C5-92DA35C8C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506" y="5141803"/>
            <a:ext cx="276314" cy="2434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CFD75B8-9BF9-6349-AFF6-4E4C64E36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9677" y="5068517"/>
            <a:ext cx="276314" cy="24343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167130-94BD-5949-8C9C-65CBF08F959A}"/>
              </a:ext>
            </a:extLst>
          </p:cNvPr>
          <p:cNvSpPr txBox="1"/>
          <p:nvPr/>
        </p:nvSpPr>
        <p:spPr>
          <a:xfrm>
            <a:off x="8194312" y="2480258"/>
            <a:ext cx="230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2010 - present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030B3EB-46F9-8C4C-9A25-0CA3FC234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856" y="4364808"/>
            <a:ext cx="276315" cy="2442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DDDF378-92CE-8A4B-9849-AAD7340EC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0658" y="4559391"/>
            <a:ext cx="276315" cy="24426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1C8518E-C802-C949-8A69-72A8DC4573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1886" y="4274251"/>
            <a:ext cx="276315" cy="24426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59FC739-3C39-F44A-89C8-1CA27EC2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7863" y="4623521"/>
            <a:ext cx="276315" cy="2442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94E2CE-243F-7D4A-99CB-BBA91AB4F8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713" y="4450948"/>
            <a:ext cx="276314" cy="2434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64E6226-9F8D-A443-8FC3-4AAFD051B2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5529" y="4536424"/>
            <a:ext cx="276314" cy="2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2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Since 2010, </a:t>
            </a:r>
            <a:r>
              <a:rPr lang="en-US" sz="2800" b="1" dirty="0"/>
              <a:t>compensation </a:t>
            </a:r>
            <a:r>
              <a:rPr lang="en-US" sz="2800" dirty="0"/>
              <a:t>has declined to pre-1996 levels.</a:t>
            </a:r>
          </a:p>
        </p:txBody>
      </p:sp>
    </p:spTree>
    <p:extLst>
      <p:ext uri="{BB962C8B-B14F-4D97-AF65-F5344CB8AC3E}">
        <p14:creationId xmlns:p14="http://schemas.microsoft.com/office/powerpoint/2010/main" val="29467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</a:t>
            </a:r>
            <a:r>
              <a:rPr lang="en-US" sz="2800" b="1" dirty="0"/>
              <a:t>net effect </a:t>
            </a:r>
            <a:r>
              <a:rPr lang="en-US" sz="2800" dirty="0"/>
              <a:t>of kangaroo rat removal has decreased, due to gains in small granivores sitewide.</a:t>
            </a:r>
          </a:p>
        </p:txBody>
      </p:sp>
    </p:spTree>
    <p:extLst>
      <p:ext uri="{BB962C8B-B14F-4D97-AF65-F5344CB8AC3E}">
        <p14:creationId xmlns:p14="http://schemas.microsoft.com/office/powerpoint/2010/main" val="365624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424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Compensation depends not only on the </a:t>
            </a:r>
            <a:r>
              <a:rPr lang="en-US" sz="2800" b="1" dirty="0"/>
              <a:t>species present </a:t>
            </a:r>
            <a:r>
              <a:rPr lang="en-US" sz="2800" dirty="0"/>
              <a:t>but on </a:t>
            </a:r>
            <a:r>
              <a:rPr lang="en-US" sz="2800" b="1" dirty="0"/>
              <a:t>their match to current environmental conditions.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dirty="0"/>
              <a:t>As conditions change, </a:t>
            </a:r>
            <a:r>
              <a:rPr lang="en-US" sz="2800" b="1" dirty="0"/>
              <a:t>compensation may come and go within a single assemblage.</a:t>
            </a:r>
            <a:endParaRPr lang="en-US" sz="2800" dirty="0"/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413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52" name="Title 83">
            <a:extLst>
              <a:ext uri="{FF2B5EF4-FFF2-40B4-BE49-F238E27FC236}">
                <a16:creationId xmlns:a16="http://schemas.microsoft.com/office/drawing/2014/main" id="{6E545DF4-CF91-8642-9D37-5387E1800016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424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Zero-sum competitive dynamics may be intermittent and contingent on changing conditions.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Maintenance of community-level function given species loss may depend on remaining or new species tracking environmental change. </a:t>
            </a:r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803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3">
            <a:extLst>
              <a:ext uri="{FF2B5EF4-FFF2-40B4-BE49-F238E27FC236}">
                <a16:creationId xmlns:a16="http://schemas.microsoft.com/office/drawing/2014/main" id="{3E823BDA-B342-CB42-B8FA-B76A33A02264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424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Thank you, and I look forward to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107249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B7586B-65B9-3B4A-A7E2-ED8B495B6893}"/>
              </a:ext>
            </a:extLst>
          </p:cNvPr>
          <p:cNvSpPr/>
          <p:nvPr/>
        </p:nvSpPr>
        <p:spPr>
          <a:xfrm>
            <a:off x="4329046" y="3009729"/>
            <a:ext cx="2684745" cy="2587710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B15A0F-6EE0-9047-8831-2B2F4D109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1302" y="5820197"/>
            <a:ext cx="1049208" cy="466621"/>
          </a:xfrm>
          <a:prstGeom prst="rect">
            <a:avLst/>
          </a:prstGeom>
        </p:spPr>
      </p:pic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5D3A954-1CF9-3F4E-AA3C-36B28482D2D9}"/>
              </a:ext>
            </a:extLst>
          </p:cNvPr>
          <p:cNvSpPr/>
          <p:nvPr/>
        </p:nvSpPr>
        <p:spPr>
          <a:xfrm>
            <a:off x="5251301" y="5734029"/>
            <a:ext cx="703783" cy="628294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E30D8-0C88-6F44-9FE4-675C269D51AA}"/>
              </a:ext>
            </a:extLst>
          </p:cNvPr>
          <p:cNvSpPr txBox="1"/>
          <p:nvPr/>
        </p:nvSpPr>
        <p:spPr>
          <a:xfrm>
            <a:off x="5491209" y="4641610"/>
            <a:ext cx="136132" cy="27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BC89493-BD8F-0840-93AA-A65960915E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135" y="4485707"/>
            <a:ext cx="319424" cy="2623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EC28F50-C71E-2943-966B-014B25BF55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3738" y="4887044"/>
            <a:ext cx="319424" cy="2623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2CF798E-384F-7B49-AC2A-F70A7773E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013" y="4747195"/>
            <a:ext cx="319424" cy="2623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278EF3B-CDA0-AF4B-BA6A-5778C9AB6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194" y="3878997"/>
            <a:ext cx="319424" cy="2623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E702333-210C-B243-BB4A-D3BAF48A8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527" y="3643424"/>
            <a:ext cx="319424" cy="2623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82743F-998B-3B43-BFDE-4B1B9B4987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64" y="3796482"/>
            <a:ext cx="319424" cy="26237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72BB68-B3F3-FB4F-848D-300AC98DD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7600" y="3578093"/>
            <a:ext cx="319424" cy="26237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E8EC34C-5174-BE4B-A8A2-6D748AD0EF1C}"/>
              </a:ext>
            </a:extLst>
          </p:cNvPr>
          <p:cNvGrpSpPr/>
          <p:nvPr/>
        </p:nvGrpSpPr>
        <p:grpSpPr>
          <a:xfrm>
            <a:off x="1098396" y="2992528"/>
            <a:ext cx="2856242" cy="2604911"/>
            <a:chOff x="2135660" y="3222925"/>
            <a:chExt cx="2856242" cy="26049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343E11-A497-4245-A93F-AA5DBEAE17B5}"/>
                </a:ext>
              </a:extLst>
            </p:cNvPr>
            <p:cNvSpPr/>
            <p:nvPr/>
          </p:nvSpPr>
          <p:spPr>
            <a:xfrm>
              <a:off x="2135660" y="3222925"/>
              <a:ext cx="2856242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2370A3-3877-6749-ABAD-B3EF6CEA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7155" y="3306491"/>
              <a:ext cx="1082337" cy="50993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0B9D1D-5873-9A47-AEBD-2550D43C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5109" y="4741251"/>
              <a:ext cx="319424" cy="2614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36769B-CA7D-6C44-B164-52B4DE9D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154" y="3930873"/>
              <a:ext cx="1082337" cy="5099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ED3E45-3BB3-4E4F-8D9A-DFBBD78A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987" y="3437887"/>
              <a:ext cx="1082337" cy="5099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7E6363-3680-6649-8F08-C937B279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5824" y="4180368"/>
              <a:ext cx="1082337" cy="5099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F13605-796E-7445-89B1-EA1B858E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711" y="5142588"/>
              <a:ext cx="319424" cy="26148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332D3C-DA53-2E47-A961-49931A28A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2987" y="5002739"/>
              <a:ext cx="319424" cy="26148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D1A6BA-E909-5640-A502-F9016E2E7811}"/>
                </a:ext>
              </a:extLst>
            </p:cNvPr>
            <p:cNvSpPr txBox="1"/>
            <p:nvPr/>
          </p:nvSpPr>
          <p:spPr>
            <a:xfrm>
              <a:off x="3009833" y="5555667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AF515AE-3499-304A-B5BB-DA78C81E0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514" y="4810861"/>
              <a:ext cx="319424" cy="26148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C083FBB-E26A-464C-9DC2-9966A7EA3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4037" y="5202735"/>
              <a:ext cx="319424" cy="261487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B0D0D186-CEF7-CF47-9353-BBE38ED4D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0896" y="4238691"/>
            <a:ext cx="319424" cy="26237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F148EB-BABC-CA45-8899-3574496CCF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849" y="4481967"/>
            <a:ext cx="319424" cy="26237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29CA65-5525-BE47-A5FF-93EE99CE3A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815" y="4965651"/>
            <a:ext cx="319424" cy="2623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BE77AC4-5A50-9043-A861-2553F90C31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9757" y="3312789"/>
            <a:ext cx="319424" cy="26237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9F1F79F-2D57-F54B-8209-667D1B1B4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1434" y="4145956"/>
            <a:ext cx="319424" cy="2623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F8032-7450-BC49-A597-85A441A90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0" y="5738339"/>
            <a:ext cx="1049208" cy="4666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D3B84-7CFB-F54D-9E6F-D05462539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987" y="2833043"/>
            <a:ext cx="2987154" cy="29871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97F0FC9-7E0A-514A-BE93-6017087D9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5020" y="5743143"/>
            <a:ext cx="1049208" cy="4666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12C9DD-A8C0-4A41-A69B-C1D9E2C0E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8877" y="5825457"/>
            <a:ext cx="1049208" cy="466621"/>
          </a:xfrm>
          <a:prstGeom prst="rect">
            <a:avLst/>
          </a:prstGeom>
        </p:spPr>
      </p:pic>
      <p:sp>
        <p:nvSpPr>
          <p:cNvPr id="47" name="&quot;No&quot; Symbol 46">
            <a:extLst>
              <a:ext uri="{FF2B5EF4-FFF2-40B4-BE49-F238E27FC236}">
                <a16:creationId xmlns:a16="http://schemas.microsoft.com/office/drawing/2014/main" id="{5B26877F-734A-C74F-B57D-E96B03DE6A0F}"/>
              </a:ext>
            </a:extLst>
          </p:cNvPr>
          <p:cNvSpPr/>
          <p:nvPr/>
        </p:nvSpPr>
        <p:spPr>
          <a:xfrm>
            <a:off x="9468876" y="5739289"/>
            <a:ext cx="703783" cy="628294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C559583-3207-6F4C-9738-68025D1C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34" y="859068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Energetic</a:t>
            </a:r>
            <a:r>
              <a:rPr lang="en-US" sz="2800" b="1" dirty="0"/>
              <a:t> compensation: </a:t>
            </a:r>
            <a:r>
              <a:rPr lang="en-US" sz="2800" dirty="0"/>
              <a:t>decreases in abundance of one species are offset by increases from others, so total energy flux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1192540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3">
            <a:extLst>
              <a:ext uri="{FF2B5EF4-FFF2-40B4-BE49-F238E27FC236}">
                <a16:creationId xmlns:a16="http://schemas.microsoft.com/office/drawing/2014/main" id="{91E3A3DA-88FF-1242-9233-70CC2837F46A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424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Acknowledgements</a:t>
            </a:r>
            <a:endParaRPr lang="en-US" sz="2800" dirty="0"/>
          </a:p>
          <a:p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NSF funding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UF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Portal Project folks</a:t>
            </a:r>
          </a:p>
        </p:txBody>
      </p:sp>
    </p:spTree>
    <p:extLst>
      <p:ext uri="{BB962C8B-B14F-4D97-AF65-F5344CB8AC3E}">
        <p14:creationId xmlns:p14="http://schemas.microsoft.com/office/powerpoint/2010/main" val="352808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F403-B73B-3C42-A39E-7D2C5B3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9D67-324F-F24A-B233-4CE9D3C6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5DA65-71A5-C94E-B03F-13F1AC531750}"/>
              </a:ext>
            </a:extLst>
          </p:cNvPr>
          <p:cNvSpPr/>
          <p:nvPr/>
        </p:nvSpPr>
        <p:spPr>
          <a:xfrm>
            <a:off x="3632841" y="2998086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E8F83-5132-E548-AEA2-5106EF14E0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0630" y="5614573"/>
            <a:ext cx="907607" cy="434414"/>
          </a:xfrm>
          <a:prstGeom prst="rect">
            <a:avLst/>
          </a:prstGeom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34FF16AA-E1EE-B948-B797-F321E081C4AC}"/>
              </a:ext>
            </a:extLst>
          </p:cNvPr>
          <p:cNvSpPr/>
          <p:nvPr/>
        </p:nvSpPr>
        <p:spPr>
          <a:xfrm>
            <a:off x="4430629" y="5534352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C4652-CBD6-4944-BAC4-7B10D779E3C5}"/>
              </a:ext>
            </a:extLst>
          </p:cNvPr>
          <p:cNvSpPr txBox="1"/>
          <p:nvPr/>
        </p:nvSpPr>
        <p:spPr>
          <a:xfrm>
            <a:off x="4638159" y="4517333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D7214-264B-C44C-9854-A9E5490DC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022" y="4372191"/>
            <a:ext cx="276315" cy="244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C5B80-81FD-A148-A287-598B6482C8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631" y="4745827"/>
            <a:ext cx="276315" cy="244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E767D-0FF7-BE43-8871-3B1C626FB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5007" y="4615630"/>
            <a:ext cx="276315" cy="2442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DF8C3CE-42D5-5C4F-8C9B-18AFE8067F7C}"/>
              </a:ext>
            </a:extLst>
          </p:cNvPr>
          <p:cNvGrpSpPr/>
          <p:nvPr/>
        </p:nvGrpSpPr>
        <p:grpSpPr>
          <a:xfrm>
            <a:off x="838200" y="2982072"/>
            <a:ext cx="2470763" cy="2425118"/>
            <a:chOff x="2135660" y="3222925"/>
            <a:chExt cx="2856242" cy="26049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A953B6-931F-1F48-9C53-9D02F0620D03}"/>
                </a:ext>
              </a:extLst>
            </p:cNvPr>
            <p:cNvSpPr/>
            <p:nvPr/>
          </p:nvSpPr>
          <p:spPr>
            <a:xfrm>
              <a:off x="2135660" y="3222925"/>
              <a:ext cx="2856242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F5263F-2C1C-4348-87B6-995D5852F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7155" y="3306491"/>
              <a:ext cx="1082337" cy="5099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45BD45-B2D6-A944-86A4-B7770613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154" y="3930873"/>
              <a:ext cx="1082337" cy="5099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831504-1224-F147-99A6-E0D56A8B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987" y="3437887"/>
              <a:ext cx="1082337" cy="50993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B6903A8-958A-F34B-AE17-70CF4EB38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5824" y="4180368"/>
              <a:ext cx="1082337" cy="50993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9479F7-DFE9-FF49-B221-7792043A6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711" y="5142588"/>
              <a:ext cx="319424" cy="26148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BD8582-19F0-AE42-8C9B-A2DABB2E5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2987" y="5002739"/>
              <a:ext cx="319424" cy="2614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C9CBE5-E48A-3D49-B3A4-CEF42957F2A6}"/>
                </a:ext>
              </a:extLst>
            </p:cNvPr>
            <p:cNvSpPr txBox="1"/>
            <p:nvPr/>
          </p:nvSpPr>
          <p:spPr>
            <a:xfrm>
              <a:off x="3009833" y="5555667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B47C973-3995-B747-8628-D19904EDE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4037" y="5202735"/>
              <a:ext cx="319424" cy="261487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8ADE5-2E71-6A41-888B-520E80ECC7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115" y="4368709"/>
            <a:ext cx="276315" cy="244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88329-C9B0-FF4C-8853-1B133FB03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1472" y="4819008"/>
            <a:ext cx="276315" cy="244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140C76-191A-6A41-93E7-9E490EF6B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0207" y="5538365"/>
            <a:ext cx="907607" cy="4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DEFD921-2F88-FB4F-817F-C6D48C8DBE41}"/>
              </a:ext>
            </a:extLst>
          </p:cNvPr>
          <p:cNvGrpSpPr/>
          <p:nvPr/>
        </p:nvGrpSpPr>
        <p:grpSpPr>
          <a:xfrm>
            <a:off x="4911334" y="38150"/>
            <a:ext cx="360" cy="360"/>
            <a:chOff x="4911334" y="381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36519F-A49F-F341-92B9-7D5BC71C6B3C}"/>
                    </a:ext>
                  </a:extLst>
                </p14:cNvPr>
                <p14:cNvContentPartPr/>
                <p14:nvPr/>
              </p14:nvContentPartPr>
              <p14:xfrm>
                <a:off x="4911334" y="3815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36519F-A49F-F341-92B9-7D5BC71C6B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2334" y="29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B326BC-3C25-5D43-9FDF-21E251F74B75}"/>
                    </a:ext>
                  </a:extLst>
                </p14:cNvPr>
                <p14:cNvContentPartPr/>
                <p14:nvPr/>
              </p14:nvContentPartPr>
              <p14:xfrm>
                <a:off x="4911334" y="3815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B326BC-3C25-5D43-9FDF-21E251F74B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2334" y="29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AF95FFE-D030-5942-A5B2-EFE48797E9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311" y="827903"/>
            <a:ext cx="2972739" cy="1400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2AA9EC9-DDED-AB49-88C7-8B87E33FCD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312" y="2438080"/>
            <a:ext cx="1720604" cy="103741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CE5D6AA-849E-CD4F-A202-A96355EDC1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9916" y="2774864"/>
            <a:ext cx="877327" cy="7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28">
            <a:extLst>
              <a:ext uri="{FF2B5EF4-FFF2-40B4-BE49-F238E27FC236}">
                <a16:creationId xmlns:a16="http://schemas.microsoft.com/office/drawing/2014/main" id="{4BAAC06C-CA6D-E140-8D82-58F02FACF55A}"/>
              </a:ext>
            </a:extLst>
          </p:cNvPr>
          <p:cNvSpPr txBox="1">
            <a:spLocks/>
          </p:cNvSpPr>
          <p:nvPr/>
        </p:nvSpPr>
        <p:spPr>
          <a:xfrm>
            <a:off x="823634" y="371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41" name="Title 83">
            <a:extLst>
              <a:ext uri="{FF2B5EF4-FFF2-40B4-BE49-F238E27FC236}">
                <a16:creationId xmlns:a16="http://schemas.microsoft.com/office/drawing/2014/main" id="{77597863-AFFE-0645-8915-F7FCE6767F05}"/>
              </a:ext>
            </a:extLst>
          </p:cNvPr>
          <p:cNvSpPr txBox="1">
            <a:spLocks/>
          </p:cNvSpPr>
          <p:nvPr/>
        </p:nvSpPr>
        <p:spPr>
          <a:xfrm>
            <a:off x="990599" y="1002295"/>
            <a:ext cx="10944498" cy="424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When observed, energetic compensation is consistent with a </a:t>
            </a:r>
            <a:r>
              <a:rPr lang="en-US" sz="2800" b="1" dirty="0"/>
              <a:t>zero sum competitive dynamic.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Energetic compensation renders </a:t>
            </a:r>
            <a:r>
              <a:rPr lang="en-US" sz="2800" b="1" dirty="0"/>
              <a:t>community-level function less variable than individual species’ abundances. </a:t>
            </a:r>
            <a:endParaRPr lang="en-US" sz="2800" dirty="0"/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955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2BE77AC4-5A50-9043-A861-2553F90C3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4985" y="2635187"/>
            <a:ext cx="758262" cy="6228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F8032-7450-BC49-A597-85A441A90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347" y="2231392"/>
            <a:ext cx="2490653" cy="110768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620A41C-E9F9-D445-8160-D0EFE23F2D57}"/>
              </a:ext>
            </a:extLst>
          </p:cNvPr>
          <p:cNvSpPr/>
          <p:nvPr/>
        </p:nvSpPr>
        <p:spPr>
          <a:xfrm>
            <a:off x="3359485" y="3428999"/>
            <a:ext cx="4258288" cy="327130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10935F-F9D8-7649-BF56-9FC467193DB5}"/>
              </a:ext>
            </a:extLst>
          </p:cNvPr>
          <p:cNvSpPr/>
          <p:nvPr/>
        </p:nvSpPr>
        <p:spPr>
          <a:xfrm>
            <a:off x="4695905" y="3429000"/>
            <a:ext cx="4258288" cy="327130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Cloud With Lightning And Rain outline">
            <a:extLst>
              <a:ext uri="{FF2B5EF4-FFF2-40B4-BE49-F238E27FC236}">
                <a16:creationId xmlns:a16="http://schemas.microsoft.com/office/drawing/2014/main" id="{830E4DE3-A7C1-7B4E-BB7E-5016E6887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7882" y="4118841"/>
            <a:ext cx="914400" cy="914400"/>
          </a:xfrm>
          <a:prstGeom prst="rect">
            <a:avLst/>
          </a:prstGeom>
        </p:spPr>
      </p:pic>
      <p:pic>
        <p:nvPicPr>
          <p:cNvPr id="72" name="Graphic 71" descr="Partial sun outline">
            <a:extLst>
              <a:ext uri="{FF2B5EF4-FFF2-40B4-BE49-F238E27FC236}">
                <a16:creationId xmlns:a16="http://schemas.microsoft.com/office/drawing/2014/main" id="{72E310E1-839A-E649-AA3B-9A4EBF00D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9203" y="3916316"/>
            <a:ext cx="914400" cy="914400"/>
          </a:xfrm>
          <a:prstGeom prst="rect">
            <a:avLst/>
          </a:prstGeom>
        </p:spPr>
      </p:pic>
      <p:pic>
        <p:nvPicPr>
          <p:cNvPr id="74" name="Graphic 73" descr="Cactus outline">
            <a:extLst>
              <a:ext uri="{FF2B5EF4-FFF2-40B4-BE49-F238E27FC236}">
                <a16:creationId xmlns:a16="http://schemas.microsoft.com/office/drawing/2014/main" id="{CB189AA5-6BE2-9C43-AEAE-99F8113C8A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5896" y="5067185"/>
            <a:ext cx="914400" cy="914400"/>
          </a:xfrm>
          <a:prstGeom prst="rect">
            <a:avLst/>
          </a:prstGeom>
        </p:spPr>
      </p:pic>
      <p:pic>
        <p:nvPicPr>
          <p:cNvPr id="77" name="Graphic 76" descr="Dim (Medium Sun) outline">
            <a:extLst>
              <a:ext uri="{FF2B5EF4-FFF2-40B4-BE49-F238E27FC236}">
                <a16:creationId xmlns:a16="http://schemas.microsoft.com/office/drawing/2014/main" id="{DD46BB26-C657-A548-B49C-E77802EA9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9659" y="4118841"/>
            <a:ext cx="914400" cy="914400"/>
          </a:xfrm>
          <a:prstGeom prst="rect">
            <a:avLst/>
          </a:prstGeom>
        </p:spPr>
      </p:pic>
      <p:pic>
        <p:nvPicPr>
          <p:cNvPr id="79" name="Graphic 78" descr="Sunflower with solid fill">
            <a:extLst>
              <a:ext uri="{FF2B5EF4-FFF2-40B4-BE49-F238E27FC236}">
                <a16:creationId xmlns:a16="http://schemas.microsoft.com/office/drawing/2014/main" id="{F3726994-B4F0-754F-80E5-452F0C17BA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5250" y="5260243"/>
            <a:ext cx="914400" cy="914400"/>
          </a:xfrm>
          <a:prstGeom prst="rect">
            <a:avLst/>
          </a:prstGeom>
        </p:spPr>
      </p:pic>
      <p:pic>
        <p:nvPicPr>
          <p:cNvPr id="81" name="Graphic 80" descr="Sunflower outline">
            <a:extLst>
              <a:ext uri="{FF2B5EF4-FFF2-40B4-BE49-F238E27FC236}">
                <a16:creationId xmlns:a16="http://schemas.microsoft.com/office/drawing/2014/main" id="{7511D465-22B4-D149-A3E4-57B33B389B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74268" y="5287916"/>
            <a:ext cx="914400" cy="914400"/>
          </a:xfrm>
          <a:prstGeom prst="rect">
            <a:avLst/>
          </a:prstGeom>
        </p:spPr>
      </p:pic>
      <p:sp>
        <p:nvSpPr>
          <p:cNvPr id="84" name="Title 83">
            <a:extLst>
              <a:ext uri="{FF2B5EF4-FFF2-40B4-BE49-F238E27FC236}">
                <a16:creationId xmlns:a16="http://schemas.microsoft.com/office/drawing/2014/main" id="{A5E71482-A16D-2C4A-9D7B-130A385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89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Species are not identical </a:t>
            </a:r>
            <a:r>
              <a:rPr lang="en-US" sz="2800" dirty="0"/>
              <a:t>but have </a:t>
            </a:r>
            <a:r>
              <a:rPr lang="en-US" sz="2800" b="1" dirty="0"/>
              <a:t>overlapping resource use and </a:t>
            </a:r>
            <a:r>
              <a:rPr lang="en-US" sz="2800" dirty="0"/>
              <a:t> </a:t>
            </a:r>
            <a:r>
              <a:rPr lang="en-US" sz="2800" b="1" dirty="0"/>
              <a:t>environmental requirements.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21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>
            <a:extLst>
              <a:ext uri="{FF2B5EF4-FFF2-40B4-BE49-F238E27FC236}">
                <a16:creationId xmlns:a16="http://schemas.microsoft.com/office/drawing/2014/main" id="{A5E71482-A16D-2C4A-9D7B-130A385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9895"/>
            <a:ext cx="10944498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Changing conditions </a:t>
            </a:r>
            <a:r>
              <a:rPr lang="en-US" sz="2800" dirty="0"/>
              <a:t>over time can affect the potential for compensation.</a:t>
            </a:r>
            <a:endParaRPr lang="en-US" sz="2800" b="1" dirty="0"/>
          </a:p>
        </p:txBody>
      </p:sp>
      <p:pic>
        <p:nvPicPr>
          <p:cNvPr id="82" name="Graphic 81" descr="Partial sun outline">
            <a:extLst>
              <a:ext uri="{FF2B5EF4-FFF2-40B4-BE49-F238E27FC236}">
                <a16:creationId xmlns:a16="http://schemas.microsoft.com/office/drawing/2014/main" id="{5699771B-A78F-B441-A47F-E94CC83A3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354" y="1936620"/>
            <a:ext cx="914400" cy="914400"/>
          </a:xfrm>
          <a:prstGeom prst="rect">
            <a:avLst/>
          </a:prstGeom>
        </p:spPr>
      </p:pic>
      <p:pic>
        <p:nvPicPr>
          <p:cNvPr id="83" name="Graphic 82" descr="Cactus outline">
            <a:extLst>
              <a:ext uri="{FF2B5EF4-FFF2-40B4-BE49-F238E27FC236}">
                <a16:creationId xmlns:a16="http://schemas.microsoft.com/office/drawing/2014/main" id="{169D9F6A-5A57-8F4C-A693-7E5291172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1188" y="1962762"/>
            <a:ext cx="914400" cy="914400"/>
          </a:xfrm>
          <a:prstGeom prst="rect">
            <a:avLst/>
          </a:prstGeom>
        </p:spPr>
      </p:pic>
      <p:pic>
        <p:nvPicPr>
          <p:cNvPr id="85" name="Graphic 84" descr="Cactus outline">
            <a:extLst>
              <a:ext uri="{FF2B5EF4-FFF2-40B4-BE49-F238E27FC236}">
                <a16:creationId xmlns:a16="http://schemas.microsoft.com/office/drawing/2014/main" id="{45305E78-CDBD-6942-B9FD-B70E5F831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0494" y="2031705"/>
            <a:ext cx="914400" cy="914400"/>
          </a:xfrm>
          <a:prstGeom prst="rect">
            <a:avLst/>
          </a:prstGeom>
        </p:spPr>
      </p:pic>
      <p:pic>
        <p:nvPicPr>
          <p:cNvPr id="86" name="Graphic 85" descr="Dim (Medium Sun) outline">
            <a:extLst>
              <a:ext uri="{FF2B5EF4-FFF2-40B4-BE49-F238E27FC236}">
                <a16:creationId xmlns:a16="http://schemas.microsoft.com/office/drawing/2014/main" id="{18C9DBE6-6ABA-E746-A42A-EDBD5F15A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3246" y="2038891"/>
            <a:ext cx="914400" cy="9144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B036ADD-CFAF-E54A-BEC8-84378462F2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96" y="2816723"/>
            <a:ext cx="2056049" cy="9144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D2EA1DB-0263-1849-97F1-FE47B87835B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60" y="4548357"/>
            <a:ext cx="758262" cy="62283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192E8E60-D349-5242-9F46-B9E9ABBA6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24343" y="2939927"/>
            <a:ext cx="791196" cy="791196"/>
          </a:xfrm>
          <a:prstGeom prst="rect">
            <a:avLst/>
          </a:prstGeom>
        </p:spPr>
      </p:pic>
      <p:pic>
        <p:nvPicPr>
          <p:cNvPr id="90" name="Graphic 89" descr="Checkmark with solid fill">
            <a:extLst>
              <a:ext uri="{FF2B5EF4-FFF2-40B4-BE49-F238E27FC236}">
                <a16:creationId xmlns:a16="http://schemas.microsoft.com/office/drawing/2014/main" id="{4FA7C0D5-E334-DD40-ADB8-E5E6BA0C42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2790" y="2946105"/>
            <a:ext cx="791196" cy="791196"/>
          </a:xfrm>
          <a:prstGeom prst="rect">
            <a:avLst/>
          </a:prstGeom>
        </p:spPr>
      </p:pic>
      <p:pic>
        <p:nvPicPr>
          <p:cNvPr id="91" name="Graphic 90" descr="Checkmark with solid fill">
            <a:extLst>
              <a:ext uri="{FF2B5EF4-FFF2-40B4-BE49-F238E27FC236}">
                <a16:creationId xmlns:a16="http://schemas.microsoft.com/office/drawing/2014/main" id="{DEF78CE3-D51B-2A48-B962-2D2AE124A9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24354" y="4380000"/>
            <a:ext cx="791196" cy="791196"/>
          </a:xfrm>
          <a:prstGeom prst="rect">
            <a:avLst/>
          </a:prstGeom>
        </p:spPr>
      </p:pic>
      <p:pic>
        <p:nvPicPr>
          <p:cNvPr id="92" name="Graphic 91" descr="Checkmark with solid fill">
            <a:extLst>
              <a:ext uri="{FF2B5EF4-FFF2-40B4-BE49-F238E27FC236}">
                <a16:creationId xmlns:a16="http://schemas.microsoft.com/office/drawing/2014/main" id="{F4C62F02-346E-5842-BAE9-C4992F89D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00184" y="4380000"/>
            <a:ext cx="791196" cy="79119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330BB54-D568-A84F-A940-BC7292FC16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204" y="2816723"/>
            <a:ext cx="2056049" cy="9144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7C28F25-ADD3-DF45-9258-6BF9C6B25C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768" y="4548357"/>
            <a:ext cx="758262" cy="622839"/>
          </a:xfrm>
          <a:prstGeom prst="rect">
            <a:avLst/>
          </a:prstGeom>
        </p:spPr>
      </p:pic>
      <p:pic>
        <p:nvPicPr>
          <p:cNvPr id="95" name="Graphic 94" descr="Checkmark with solid fill">
            <a:extLst>
              <a:ext uri="{FF2B5EF4-FFF2-40B4-BE49-F238E27FC236}">
                <a16:creationId xmlns:a16="http://schemas.microsoft.com/office/drawing/2014/main" id="{B4B3851C-E4B8-C845-ABFB-4540D92DE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5251" y="2939927"/>
            <a:ext cx="791196" cy="791196"/>
          </a:xfrm>
          <a:prstGeom prst="rect">
            <a:avLst/>
          </a:prstGeom>
        </p:spPr>
      </p:pic>
      <p:pic>
        <p:nvPicPr>
          <p:cNvPr id="96" name="Graphic 95" descr="Checkmark with solid fill">
            <a:extLst>
              <a:ext uri="{FF2B5EF4-FFF2-40B4-BE49-F238E27FC236}">
                <a16:creationId xmlns:a16="http://schemas.microsoft.com/office/drawing/2014/main" id="{CC8A4401-71CF-2D49-A638-77FA2D137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3698" y="2946105"/>
            <a:ext cx="791196" cy="791196"/>
          </a:xfrm>
          <a:prstGeom prst="rect">
            <a:avLst/>
          </a:prstGeom>
        </p:spPr>
      </p:pic>
      <p:pic>
        <p:nvPicPr>
          <p:cNvPr id="98" name="Graphic 97" descr="Checkmark with solid fill">
            <a:extLst>
              <a:ext uri="{FF2B5EF4-FFF2-40B4-BE49-F238E27FC236}">
                <a16:creationId xmlns:a16="http://schemas.microsoft.com/office/drawing/2014/main" id="{E5701311-0CC7-954E-9C25-52CE60B85D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1092" y="4380000"/>
            <a:ext cx="791196" cy="791196"/>
          </a:xfrm>
          <a:prstGeom prst="rect">
            <a:avLst/>
          </a:prstGeom>
        </p:spPr>
      </p:pic>
      <p:pic>
        <p:nvPicPr>
          <p:cNvPr id="99" name="Graphic 98" descr="Close with solid fill">
            <a:extLst>
              <a:ext uri="{FF2B5EF4-FFF2-40B4-BE49-F238E27FC236}">
                <a16:creationId xmlns:a16="http://schemas.microsoft.com/office/drawing/2014/main" id="{C33D1F17-3FA2-1E44-87D0-D9CC4D1C05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99170" y="42567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A69892-7C21-4048-9408-2473BD547DEB}"/>
              </a:ext>
            </a:extLst>
          </p:cNvPr>
          <p:cNvGrpSpPr/>
          <p:nvPr/>
        </p:nvGrpSpPr>
        <p:grpSpPr>
          <a:xfrm>
            <a:off x="838200" y="2982072"/>
            <a:ext cx="5117053" cy="3137209"/>
            <a:chOff x="1098396" y="2992528"/>
            <a:chExt cx="5915395" cy="33697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8256B4-64AB-9443-8C98-0DC1A1F9F8C2}"/>
                </a:ext>
              </a:extLst>
            </p:cNvPr>
            <p:cNvSpPr/>
            <p:nvPr/>
          </p:nvSpPr>
          <p:spPr>
            <a:xfrm>
              <a:off x="4329046" y="3009729"/>
              <a:ext cx="2684745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EAB641-2B4B-DB40-98FB-FB6508AE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1302" y="5820197"/>
              <a:ext cx="1049208" cy="466621"/>
            </a:xfrm>
            <a:prstGeom prst="rect">
              <a:avLst/>
            </a:prstGeom>
          </p:spPr>
        </p:pic>
        <p:sp>
          <p:nvSpPr>
            <p:cNvPr id="15" name="&quot;No&quot; Symbol 14">
              <a:extLst>
                <a:ext uri="{FF2B5EF4-FFF2-40B4-BE49-F238E27FC236}">
                  <a16:creationId xmlns:a16="http://schemas.microsoft.com/office/drawing/2014/main" id="{45095973-3349-0B4A-9636-5525975D125B}"/>
                </a:ext>
              </a:extLst>
            </p:cNvPr>
            <p:cNvSpPr/>
            <p:nvPr/>
          </p:nvSpPr>
          <p:spPr>
            <a:xfrm>
              <a:off x="5251301" y="5734029"/>
              <a:ext cx="703783" cy="628294"/>
            </a:xfrm>
            <a:prstGeom prst="noSmoking">
              <a:avLst>
                <a:gd name="adj" fmla="val 93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C584D8-D45C-BF45-AC18-92F8B690611A}"/>
                </a:ext>
              </a:extLst>
            </p:cNvPr>
            <p:cNvSpPr txBox="1"/>
            <p:nvPr/>
          </p:nvSpPr>
          <p:spPr>
            <a:xfrm>
              <a:off x="5491209" y="4641610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85844E-56B5-A64B-A05C-80D97661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135" y="4485707"/>
              <a:ext cx="319424" cy="26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F99028-6BA4-7D42-91A2-1860F6FC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3738" y="4887044"/>
              <a:ext cx="319424" cy="26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62F10F-D5AB-EF4E-BAFB-0F1EFC0F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4013" y="4747195"/>
              <a:ext cx="319424" cy="26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2EC8-B969-BC43-92A4-659A064DF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6194" y="3878997"/>
              <a:ext cx="319424" cy="26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6B4ABC-910B-C743-B97D-05E5A975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5527" y="3643424"/>
              <a:ext cx="319424" cy="26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172061-7E3A-DA41-8392-0899E108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564" y="3796482"/>
              <a:ext cx="319424" cy="26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2A3C01-E3D8-5843-B615-1BB71C17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57600" y="3578093"/>
              <a:ext cx="319424" cy="262376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9C639E-D7C6-5743-A5F0-0DC54238C846}"/>
                </a:ext>
              </a:extLst>
            </p:cNvPr>
            <p:cNvGrpSpPr/>
            <p:nvPr/>
          </p:nvGrpSpPr>
          <p:grpSpPr>
            <a:xfrm>
              <a:off x="1098396" y="2992528"/>
              <a:ext cx="2856242" cy="2604911"/>
              <a:chOff x="2135660" y="3222925"/>
              <a:chExt cx="2856242" cy="260491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47D80C-84F8-F548-A6C1-2684EFA261C9}"/>
                  </a:ext>
                </a:extLst>
              </p:cNvPr>
              <p:cNvSpPr/>
              <p:nvPr/>
            </p:nvSpPr>
            <p:spPr>
              <a:xfrm>
                <a:off x="2135660" y="3222925"/>
                <a:ext cx="2856242" cy="2587710"/>
              </a:xfrm>
              <a:prstGeom prst="rect">
                <a:avLst/>
              </a:prstGeom>
              <a:noFill/>
              <a:ln w="603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216E3D6-86D4-9C49-9BAA-83BFD5D22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07155" y="3306491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5E13AFA-F2EB-024C-955E-DDBC67E72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75109" y="4741251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86BAA3F-7760-1C4C-B4E7-2C4A51828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3154" y="3930873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9EB356E-612C-5D42-9A28-569CD414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60987" y="3437887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C3A732A-7FA4-3F4E-AE05-732B69F45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45824" y="4180368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605D9A5-8A69-E44F-ABB9-FAE49B86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52711" y="5142588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0358F1B-8355-6E45-922B-363022232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2987" y="5002739"/>
                <a:ext cx="319424" cy="261487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E84B7A-15F2-C14F-BBE3-E42EE4FE4BA9}"/>
                  </a:ext>
                </a:extLst>
              </p:cNvPr>
              <p:cNvSpPr txBox="1"/>
              <p:nvPr/>
            </p:nvSpPr>
            <p:spPr>
              <a:xfrm>
                <a:off x="3009833" y="5555667"/>
                <a:ext cx="136132" cy="272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3E63D49-0863-AA4B-9C00-5D95731A0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60514" y="4810861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05BCCC6-FF44-2E4C-9BCD-85B534E6E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74037" y="5202735"/>
                <a:ext cx="319424" cy="261487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78C11A2-776C-1F48-992A-4B8E3B62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0896" y="4238691"/>
              <a:ext cx="319424" cy="2623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E3E7AF-A61B-6946-9A5C-AED1F7C40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7849" y="4481967"/>
              <a:ext cx="319424" cy="26237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930CE5C-71BB-2847-99CC-1BC87635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4815" y="4965651"/>
              <a:ext cx="319424" cy="26237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BF3A225-AEBE-9B4F-A7D7-4FD86BF3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57" y="3312789"/>
              <a:ext cx="319424" cy="26237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3C977E-77F5-D844-9890-049026E7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1434" y="4145956"/>
              <a:ext cx="319424" cy="26237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544F967-6A45-8C48-A579-5BAFEDEF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1130" y="5738339"/>
              <a:ext cx="1049208" cy="466621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26110-5E5B-2C43-854E-BF520692CAEB}"/>
              </a:ext>
            </a:extLst>
          </p:cNvPr>
          <p:cNvSpPr/>
          <p:nvPr/>
        </p:nvSpPr>
        <p:spPr>
          <a:xfrm>
            <a:off x="9516096" y="3029535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531817-97AB-3B45-AB38-7F57B9AD18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3885" y="5646022"/>
            <a:ext cx="907607" cy="434414"/>
          </a:xfrm>
          <a:prstGeom prst="rect">
            <a:avLst/>
          </a:prstGeom>
        </p:spPr>
      </p:pic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87CF6909-BC0E-9A4E-AA7C-50AC28C073E8}"/>
              </a:ext>
            </a:extLst>
          </p:cNvPr>
          <p:cNvSpPr/>
          <p:nvPr/>
        </p:nvSpPr>
        <p:spPr>
          <a:xfrm>
            <a:off x="10313884" y="5565801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E65E38-90D6-644E-98B1-2D9EFEC5D1F6}"/>
              </a:ext>
            </a:extLst>
          </p:cNvPr>
          <p:cNvSpPr txBox="1"/>
          <p:nvPr/>
        </p:nvSpPr>
        <p:spPr>
          <a:xfrm>
            <a:off x="10521414" y="4548782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DAB2CBC-54B3-694E-A028-813CEB7954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886" y="4777276"/>
            <a:ext cx="276315" cy="2442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A7E3D3-5B2D-7B4A-B105-C668F992E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62" y="4647079"/>
            <a:ext cx="276315" cy="2442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8D913A9-4754-994C-80F5-355CA1620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4727" y="4850457"/>
            <a:ext cx="276315" cy="24426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BEE6A0-A4EC-8146-8A0A-EA24D357F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3462" y="5569814"/>
            <a:ext cx="907607" cy="434414"/>
          </a:xfrm>
          <a:prstGeom prst="rect">
            <a:avLst/>
          </a:prstGeom>
        </p:spPr>
      </p:pic>
      <p:pic>
        <p:nvPicPr>
          <p:cNvPr id="82" name="Graphic 81" descr="Partial sun outline">
            <a:extLst>
              <a:ext uri="{FF2B5EF4-FFF2-40B4-BE49-F238E27FC236}">
                <a16:creationId xmlns:a16="http://schemas.microsoft.com/office/drawing/2014/main" id="{5699771B-A78F-B441-A47F-E94CC83A3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4354" y="1936620"/>
            <a:ext cx="914400" cy="914400"/>
          </a:xfrm>
          <a:prstGeom prst="rect">
            <a:avLst/>
          </a:prstGeom>
        </p:spPr>
      </p:pic>
      <p:pic>
        <p:nvPicPr>
          <p:cNvPr id="83" name="Graphic 82" descr="Cactus outline">
            <a:extLst>
              <a:ext uri="{FF2B5EF4-FFF2-40B4-BE49-F238E27FC236}">
                <a16:creationId xmlns:a16="http://schemas.microsoft.com/office/drawing/2014/main" id="{169D9F6A-5A57-8F4C-A693-7E5291172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6730" y="1947409"/>
            <a:ext cx="914400" cy="914400"/>
          </a:xfrm>
          <a:prstGeom prst="rect">
            <a:avLst/>
          </a:prstGeom>
        </p:spPr>
      </p:pic>
      <p:pic>
        <p:nvPicPr>
          <p:cNvPr id="85" name="Graphic 84" descr="Cactus outline">
            <a:extLst>
              <a:ext uri="{FF2B5EF4-FFF2-40B4-BE49-F238E27FC236}">
                <a16:creationId xmlns:a16="http://schemas.microsoft.com/office/drawing/2014/main" id="{45305E78-CDBD-6942-B9FD-B70E5F831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3670" y="2025527"/>
            <a:ext cx="914400" cy="914400"/>
          </a:xfrm>
          <a:prstGeom prst="rect">
            <a:avLst/>
          </a:prstGeom>
        </p:spPr>
      </p:pic>
      <p:pic>
        <p:nvPicPr>
          <p:cNvPr id="86" name="Graphic 85" descr="Dim (Medium Sun) outline">
            <a:extLst>
              <a:ext uri="{FF2B5EF4-FFF2-40B4-BE49-F238E27FC236}">
                <a16:creationId xmlns:a16="http://schemas.microsoft.com/office/drawing/2014/main" id="{18C9DBE6-6ABA-E746-A42A-EDBD5F15A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99628" y="202552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881B2-0DA8-F54C-9E3E-DC343C09CEF0}"/>
              </a:ext>
            </a:extLst>
          </p:cNvPr>
          <p:cNvSpPr txBox="1"/>
          <p:nvPr/>
        </p:nvSpPr>
        <p:spPr>
          <a:xfrm>
            <a:off x="8974183" y="5904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BA0168-B3B6-FA43-BCBB-2F69B712015A}"/>
              </a:ext>
            </a:extLst>
          </p:cNvPr>
          <p:cNvSpPr/>
          <p:nvPr/>
        </p:nvSpPr>
        <p:spPr>
          <a:xfrm>
            <a:off x="6806603" y="3020963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E50B0EF-FF6E-5C4B-9374-7A3660EDAB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953" y="3098761"/>
            <a:ext cx="936265" cy="47473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75A8142-4272-F440-88E2-496A28A7B0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053" y="3680048"/>
            <a:ext cx="936265" cy="47473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D6534BE-8A28-2F4E-B02D-44CFCB4218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568" y="3221088"/>
            <a:ext cx="936265" cy="47473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B1CA27C-9C82-0748-9BE5-BCF202C274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459" y="3912323"/>
            <a:ext cx="936265" cy="47473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4FF3E89-2F79-C649-A0F6-FE924A572A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6393" y="4808129"/>
            <a:ext cx="276314" cy="24343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C0695A-B867-B04D-8415-19A598969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769" y="4677933"/>
            <a:ext cx="276314" cy="24343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E8385B-5710-E742-87BC-2C9E96F98A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9313" y="4864125"/>
            <a:ext cx="276314" cy="243439"/>
          </a:xfrm>
          <a:prstGeom prst="rect">
            <a:avLst/>
          </a:prstGeom>
        </p:spPr>
      </p:pic>
      <p:sp>
        <p:nvSpPr>
          <p:cNvPr id="79" name="Title 83">
            <a:extLst>
              <a:ext uri="{FF2B5EF4-FFF2-40B4-BE49-F238E27FC236}">
                <a16:creationId xmlns:a16="http://schemas.microsoft.com/office/drawing/2014/main" id="{32D680C2-0E3E-AE49-B170-772D2B3F4E3D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Changing conditions </a:t>
            </a:r>
            <a:r>
              <a:rPr lang="en-US" sz="2800" dirty="0"/>
              <a:t>over time can affect the potential for compensation.</a:t>
            </a:r>
            <a:endParaRPr lang="en-US" sz="2800" b="1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1AF7A94-BDFF-BD46-AD9A-5905D66AB5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380" y="4202638"/>
            <a:ext cx="936265" cy="4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3">
            <a:extLst>
              <a:ext uri="{FF2B5EF4-FFF2-40B4-BE49-F238E27FC236}">
                <a16:creationId xmlns:a16="http://schemas.microsoft.com/office/drawing/2014/main" id="{292085B3-FB3F-8D4B-AA1A-422FCB6F3A6F}"/>
              </a:ext>
            </a:extLst>
          </p:cNvPr>
          <p:cNvSpPr txBox="1">
            <a:spLocks/>
          </p:cNvSpPr>
          <p:nvPr/>
        </p:nvSpPr>
        <p:spPr>
          <a:xfrm>
            <a:off x="851262" y="2103437"/>
            <a:ext cx="10764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does energetic compensation change as conditions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172085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Long-term experiments: The Portal Project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5EF3C20-FC00-174A-807F-898498BBE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857" y="4369626"/>
            <a:ext cx="920341" cy="5549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661AD5-6141-A141-A095-073577638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7" y="3685368"/>
            <a:ext cx="630414" cy="5160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98E79D9-6258-C34D-A482-BF764ED17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678" y="5431588"/>
            <a:ext cx="907607" cy="434414"/>
          </a:xfrm>
          <a:prstGeom prst="rect">
            <a:avLst/>
          </a:prstGeom>
        </p:spPr>
      </p:pic>
      <p:sp>
        <p:nvSpPr>
          <p:cNvPr id="89" name="&quot;No&quot; Symbol 88">
            <a:extLst>
              <a:ext uri="{FF2B5EF4-FFF2-40B4-BE49-F238E27FC236}">
                <a16:creationId xmlns:a16="http://schemas.microsoft.com/office/drawing/2014/main" id="{2EC67E18-807B-1042-AE6A-D75C911ED25F}"/>
              </a:ext>
            </a:extLst>
          </p:cNvPr>
          <p:cNvSpPr/>
          <p:nvPr/>
        </p:nvSpPr>
        <p:spPr>
          <a:xfrm>
            <a:off x="10273677" y="5351367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26F920B-1968-9645-80E2-6390721E8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3255" y="5355380"/>
            <a:ext cx="907607" cy="43441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3B6C8FF-70B2-0446-BA0D-DA4CA42A7EE6}"/>
              </a:ext>
            </a:extLst>
          </p:cNvPr>
          <p:cNvSpPr txBox="1"/>
          <p:nvPr/>
        </p:nvSpPr>
        <p:spPr>
          <a:xfrm>
            <a:off x="8933976" y="56899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C6469A1-8B6A-CB4C-8437-C6ADF41C6025}"/>
              </a:ext>
            </a:extLst>
          </p:cNvPr>
          <p:cNvSpPr/>
          <p:nvPr/>
        </p:nvSpPr>
        <p:spPr>
          <a:xfrm>
            <a:off x="6766396" y="2806529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42DD5F-8628-A340-AF7D-B989E78AD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0793" y="3321968"/>
            <a:ext cx="936265" cy="47473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62F6210-3AA4-D74A-9C4E-587D236E28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9373" y="4152640"/>
            <a:ext cx="276314" cy="24343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D55C107A-BAAF-0A4C-BEA6-77328683A9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857" y="2688338"/>
            <a:ext cx="1345799" cy="68239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1163905-C96D-AE44-ACAC-343C00C3A635}"/>
              </a:ext>
            </a:extLst>
          </p:cNvPr>
          <p:cNvSpPr txBox="1"/>
          <p:nvPr/>
        </p:nvSpPr>
        <p:spPr>
          <a:xfrm>
            <a:off x="2386928" y="2913006"/>
            <a:ext cx="4388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Kangaroo rats </a:t>
            </a:r>
          </a:p>
          <a:p>
            <a:r>
              <a:rPr lang="en-US" dirty="0"/>
              <a:t>Excluded from experimental plots since 1977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7F4F2D-88C7-0F43-AF3C-85B837B4F9B8}"/>
              </a:ext>
            </a:extLst>
          </p:cNvPr>
          <p:cNvSpPr txBox="1"/>
          <p:nvPr/>
        </p:nvSpPr>
        <p:spPr>
          <a:xfrm>
            <a:off x="2386927" y="3628029"/>
            <a:ext cx="437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granivores (mostly desert pocket mice)</a:t>
            </a:r>
          </a:p>
          <a:p>
            <a:r>
              <a:rPr lang="en-US" dirty="0"/>
              <a:t>Present since 1977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65F840-B7DA-944B-9660-F50183225418}"/>
              </a:ext>
            </a:extLst>
          </p:cNvPr>
          <p:cNvSpPr txBox="1"/>
          <p:nvPr/>
        </p:nvSpPr>
        <p:spPr>
          <a:xfrm>
            <a:off x="2356854" y="4323912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Bailey’s pocket mouse</a:t>
            </a:r>
          </a:p>
          <a:p>
            <a:r>
              <a:rPr lang="en-US" dirty="0"/>
              <a:t>Established at site ~1996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4B777DA-2E03-254E-A908-562696077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3479" y="3487978"/>
            <a:ext cx="654765" cy="39478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6B9C9870-5F12-C244-A39D-FDD801C54037}"/>
              </a:ext>
            </a:extLst>
          </p:cNvPr>
          <p:cNvSpPr/>
          <p:nvPr/>
        </p:nvSpPr>
        <p:spPr>
          <a:xfrm>
            <a:off x="9430913" y="2813252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0B03C80-33EA-694C-9F04-D35BC6A218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5310" y="3328691"/>
            <a:ext cx="936265" cy="47473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F9F018B-8B21-2744-952B-2C9D431CE7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3890" y="4159363"/>
            <a:ext cx="276314" cy="243439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5E85BFE-5D8A-6148-8A86-551FC8523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7996" y="3494701"/>
            <a:ext cx="654765" cy="394780"/>
          </a:xfrm>
          <a:prstGeom prst="rect">
            <a:avLst/>
          </a:prstGeom>
        </p:spPr>
      </p:pic>
      <p:sp>
        <p:nvSpPr>
          <p:cNvPr id="122" name="&quot;No&quot; Symbol 121">
            <a:extLst>
              <a:ext uri="{FF2B5EF4-FFF2-40B4-BE49-F238E27FC236}">
                <a16:creationId xmlns:a16="http://schemas.microsoft.com/office/drawing/2014/main" id="{708909EC-16B2-B841-85B8-D675F7146BE5}"/>
              </a:ext>
            </a:extLst>
          </p:cNvPr>
          <p:cNvSpPr/>
          <p:nvPr/>
        </p:nvSpPr>
        <p:spPr>
          <a:xfrm>
            <a:off x="9765310" y="3304552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8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3">
            <a:extLst>
              <a:ext uri="{FF2B5EF4-FFF2-40B4-BE49-F238E27FC236}">
                <a16:creationId xmlns:a16="http://schemas.microsoft.com/office/drawing/2014/main" id="{3DBD6285-8A1C-E74E-A4F6-A3D1CBF84E35}"/>
              </a:ext>
            </a:extLst>
          </p:cNvPr>
          <p:cNvSpPr txBox="1">
            <a:spLocks/>
          </p:cNvSpPr>
          <p:nvPr/>
        </p:nvSpPr>
        <p:spPr>
          <a:xfrm>
            <a:off x="838199" y="849895"/>
            <a:ext cx="10944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Compensation occurred beginning in 1996, driven by </a:t>
            </a:r>
            <a:r>
              <a:rPr lang="en-US" sz="2800" i="1" dirty="0"/>
              <a:t>C. </a:t>
            </a:r>
            <a:r>
              <a:rPr lang="en-US" sz="2800" i="1" dirty="0" err="1"/>
              <a:t>baileyi</a:t>
            </a:r>
            <a:r>
              <a:rPr lang="en-US" sz="2800" i="1" dirty="0"/>
              <a:t> </a:t>
            </a:r>
            <a:r>
              <a:rPr lang="en-US" sz="2800" dirty="0"/>
              <a:t>(        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A4485-2A74-AA48-9DB9-FBDAEFB267F9}"/>
              </a:ext>
            </a:extLst>
          </p:cNvPr>
          <p:cNvGrpSpPr/>
          <p:nvPr/>
        </p:nvGrpSpPr>
        <p:grpSpPr>
          <a:xfrm>
            <a:off x="838200" y="2982072"/>
            <a:ext cx="5117053" cy="3137209"/>
            <a:chOff x="1098396" y="2992528"/>
            <a:chExt cx="5915395" cy="33697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D2AEA4-633E-FC4E-AFC1-897F750B4BAC}"/>
                </a:ext>
              </a:extLst>
            </p:cNvPr>
            <p:cNvSpPr/>
            <p:nvPr/>
          </p:nvSpPr>
          <p:spPr>
            <a:xfrm>
              <a:off x="4329046" y="3009729"/>
              <a:ext cx="2684745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CA9148-B832-BF49-BCC0-D789DD70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1302" y="5820197"/>
              <a:ext cx="1049208" cy="466621"/>
            </a:xfrm>
            <a:prstGeom prst="rect">
              <a:avLst/>
            </a:prstGeom>
          </p:spPr>
        </p:pic>
        <p:sp>
          <p:nvSpPr>
            <p:cNvPr id="8" name="&quot;No&quot; Symbol 7">
              <a:extLst>
                <a:ext uri="{FF2B5EF4-FFF2-40B4-BE49-F238E27FC236}">
                  <a16:creationId xmlns:a16="http://schemas.microsoft.com/office/drawing/2014/main" id="{A1B59847-5CF0-BA4B-BEF0-6BE6BB2AA306}"/>
                </a:ext>
              </a:extLst>
            </p:cNvPr>
            <p:cNvSpPr/>
            <p:nvPr/>
          </p:nvSpPr>
          <p:spPr>
            <a:xfrm>
              <a:off x="5251301" y="5734029"/>
              <a:ext cx="703783" cy="628294"/>
            </a:xfrm>
            <a:prstGeom prst="noSmoking">
              <a:avLst>
                <a:gd name="adj" fmla="val 93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F23D8-8923-F44D-9026-BC0FD2C278D0}"/>
                </a:ext>
              </a:extLst>
            </p:cNvPr>
            <p:cNvSpPr txBox="1"/>
            <p:nvPr/>
          </p:nvSpPr>
          <p:spPr>
            <a:xfrm>
              <a:off x="5491209" y="4641610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35F300-4876-6D49-950A-2963E0DF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135" y="4485707"/>
              <a:ext cx="319424" cy="2623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0E7C10-9F4F-B44E-B78F-CA221C300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3738" y="4887044"/>
              <a:ext cx="319424" cy="2623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7B02F2-15C3-904A-904B-51D7057A6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4013" y="4747195"/>
              <a:ext cx="319424" cy="262376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86108B-9469-ED44-A945-1E4604528863}"/>
                </a:ext>
              </a:extLst>
            </p:cNvPr>
            <p:cNvGrpSpPr/>
            <p:nvPr/>
          </p:nvGrpSpPr>
          <p:grpSpPr>
            <a:xfrm>
              <a:off x="1098396" y="2992528"/>
              <a:ext cx="2856242" cy="2604911"/>
              <a:chOff x="2135660" y="3222925"/>
              <a:chExt cx="2856242" cy="260491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37AD57-8E38-0D4A-99ED-E63FA07B6E9A}"/>
                  </a:ext>
                </a:extLst>
              </p:cNvPr>
              <p:cNvSpPr/>
              <p:nvPr/>
            </p:nvSpPr>
            <p:spPr>
              <a:xfrm>
                <a:off x="2135660" y="3222925"/>
                <a:ext cx="2856242" cy="2587710"/>
              </a:xfrm>
              <a:prstGeom prst="rect">
                <a:avLst/>
              </a:prstGeom>
              <a:noFill/>
              <a:ln w="603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5AC940E-2B44-A147-AB17-50FD66491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07155" y="3306491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26CFAA6-2996-4A4E-B814-AFCF3F710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3154" y="3930873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12A4165-43B5-0948-9E2D-21C205AFE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60987" y="3437887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C119B5E-E075-2A4B-A378-550C5A1C4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45824" y="4180368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2326B6C-6D8A-794D-A17C-D70982C76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52711" y="5142588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DBE919-FC73-9743-934F-D10F384D2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2987" y="5002739"/>
                <a:ext cx="319424" cy="261487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3C1EF4-6736-0844-A9FA-775468C72366}"/>
                  </a:ext>
                </a:extLst>
              </p:cNvPr>
              <p:cNvSpPr txBox="1"/>
              <p:nvPr/>
            </p:nvSpPr>
            <p:spPr>
              <a:xfrm>
                <a:off x="3009833" y="5555667"/>
                <a:ext cx="136132" cy="272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EB0EC86-7E3B-7F42-A6A7-F375E7558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74037" y="5202735"/>
                <a:ext cx="319424" cy="261487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A4C913-D081-A248-B053-23B4FB422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7849" y="4481967"/>
              <a:ext cx="319424" cy="26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18605CB-D35B-B844-90EA-1E1F54083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4815" y="4965651"/>
              <a:ext cx="319424" cy="26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BFFF4B-E5C0-5642-A6A1-B645A378A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1130" y="5738339"/>
              <a:ext cx="1049208" cy="466621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9DD3E18-597F-A04C-905B-8827CA5C98A4}"/>
              </a:ext>
            </a:extLst>
          </p:cNvPr>
          <p:cNvSpPr/>
          <p:nvPr/>
        </p:nvSpPr>
        <p:spPr>
          <a:xfrm>
            <a:off x="9516096" y="3029535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2C61196-4DBF-444B-9607-175FCEA86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3885" y="5646022"/>
            <a:ext cx="907607" cy="434414"/>
          </a:xfrm>
          <a:prstGeom prst="rect">
            <a:avLst/>
          </a:prstGeom>
        </p:spPr>
      </p:pic>
      <p:sp>
        <p:nvSpPr>
          <p:cNvPr id="37" name="&quot;No&quot; Symbol 36">
            <a:extLst>
              <a:ext uri="{FF2B5EF4-FFF2-40B4-BE49-F238E27FC236}">
                <a16:creationId xmlns:a16="http://schemas.microsoft.com/office/drawing/2014/main" id="{30A9D095-B320-384B-899A-D1B3CF04A976}"/>
              </a:ext>
            </a:extLst>
          </p:cNvPr>
          <p:cNvSpPr/>
          <p:nvPr/>
        </p:nvSpPr>
        <p:spPr>
          <a:xfrm>
            <a:off x="10313884" y="5565801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9A1D-E240-0045-92D0-0F4E57DC9C9F}"/>
              </a:ext>
            </a:extLst>
          </p:cNvPr>
          <p:cNvSpPr txBox="1"/>
          <p:nvPr/>
        </p:nvSpPr>
        <p:spPr>
          <a:xfrm>
            <a:off x="10521414" y="4548782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68B96A5-E2D6-4745-B77F-F707BC80A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886" y="4777276"/>
            <a:ext cx="276315" cy="2442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8C5AC40-CA78-8149-8232-9C5B4347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62" y="4647079"/>
            <a:ext cx="276315" cy="2442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A4352A2-0FE7-C74B-98E8-52BC79B33E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4727" y="4850457"/>
            <a:ext cx="276315" cy="2442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2476128-3BC0-5345-B65E-BAB7AED1A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3462" y="5569814"/>
            <a:ext cx="907607" cy="43441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A55AE-75B4-3640-B457-E3BBFD5F692B}"/>
              </a:ext>
            </a:extLst>
          </p:cNvPr>
          <p:cNvSpPr txBox="1"/>
          <p:nvPr/>
        </p:nvSpPr>
        <p:spPr>
          <a:xfrm>
            <a:off x="8974183" y="5904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362C3-FAFD-FB46-99DC-130866676496}"/>
              </a:ext>
            </a:extLst>
          </p:cNvPr>
          <p:cNvSpPr/>
          <p:nvPr/>
        </p:nvSpPr>
        <p:spPr>
          <a:xfrm>
            <a:off x="6806603" y="3020963"/>
            <a:ext cx="2470763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9CC7FD8-1F1F-B447-BC1E-26D8014B0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953" y="3098761"/>
            <a:ext cx="936265" cy="4747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1DAA3C0-79F0-5543-9BF6-33184A1132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053" y="3680048"/>
            <a:ext cx="936265" cy="4747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8C6DF6-1BCA-7E49-9E5A-71E0FC5254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568" y="3221088"/>
            <a:ext cx="936265" cy="4747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2C06946-930F-0440-99AC-313A423C2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6393" y="4808129"/>
            <a:ext cx="276314" cy="2434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C6DB1DC-E7D1-134F-8608-DEC1A5C3B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142" y="4937411"/>
            <a:ext cx="276314" cy="2434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1333CD8-3CE4-7A41-A49B-18E01A2C8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9313" y="4864125"/>
            <a:ext cx="276314" cy="24343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C6A6176-25AC-2142-BDE9-DE540E646717}"/>
              </a:ext>
            </a:extLst>
          </p:cNvPr>
          <p:cNvSpPr txBox="1"/>
          <p:nvPr/>
        </p:nvSpPr>
        <p:spPr>
          <a:xfrm>
            <a:off x="2647814" y="229269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1977 - 1996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0EB6BD-3171-114C-A00E-939FBF13ED5A}"/>
              </a:ext>
            </a:extLst>
          </p:cNvPr>
          <p:cNvSpPr txBox="1"/>
          <p:nvPr/>
        </p:nvSpPr>
        <p:spPr>
          <a:xfrm>
            <a:off x="8353948" y="2275866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1996 - ?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0ED73CD-D1B5-C14A-8FEF-1E1236DFB5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0669" y="3872469"/>
            <a:ext cx="654765" cy="3947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7E61CF6-BECF-814B-A19F-8A3A21B993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8316" y="3358349"/>
            <a:ext cx="654765" cy="39478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187F4B4-8C65-D545-BC9F-097F21CBD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9812" y="3362806"/>
            <a:ext cx="654765" cy="3947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7B6666-15B1-F649-AA07-B0D87437B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5660" y="1339327"/>
            <a:ext cx="654765" cy="39478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1B35EB7-0130-FA49-9C29-1A1436B4C5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5463" y="4293414"/>
            <a:ext cx="654765" cy="3947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D51F97C-D7A4-2C4F-9DF1-D2BB0A6B63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5699" y="4028125"/>
            <a:ext cx="654765" cy="3947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F68EC42-A7D5-E94B-BE79-7631F4494C84}"/>
              </a:ext>
            </a:extLst>
          </p:cNvPr>
          <p:cNvSpPr txBox="1"/>
          <p:nvPr/>
        </p:nvSpPr>
        <p:spPr>
          <a:xfrm>
            <a:off x="2037806" y="43499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3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440</Words>
  <Application>Microsoft Macintosh PowerPoint</Application>
  <PresentationFormat>Widescreen</PresentationFormat>
  <Paragraphs>73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Energetic compensation breaks down over time in a desert rodent community</vt:lpstr>
      <vt:lpstr>Energetic compensation: decreases in abundance of one species are offset by increases from others, so total energy flux is maintained.</vt:lpstr>
      <vt:lpstr>PowerPoint Presentation</vt:lpstr>
      <vt:lpstr>Species are not identical but have overlapping resource use and  environmental requirements. </vt:lpstr>
      <vt:lpstr>Changing conditions over time can affect the potential for compensation.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23</cp:revision>
  <dcterms:created xsi:type="dcterms:W3CDTF">2021-06-22T18:48:54Z</dcterms:created>
  <dcterms:modified xsi:type="dcterms:W3CDTF">2021-06-23T21:15:57Z</dcterms:modified>
</cp:coreProperties>
</file>