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p:restoredTop sz="68435"/>
  </p:normalViewPr>
  <p:slideViewPr>
    <p:cSldViewPr snapToGrid="0" snapToObjects="1">
      <p:cViewPr varScale="1">
        <p:scale>
          <a:sx n="85" d="100"/>
          <a:sy n="85" d="100"/>
        </p:scale>
        <p:origin x="2360"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31" d="100"/>
          <a:sy n="131" d="100"/>
        </p:scale>
        <p:origin x="120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B9A9-C68A-764F-973F-1F7B00DC3620}"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E548B-4FFF-D44C-A1D1-5FC0D8B1427C}" type="slidenum">
              <a:rPr lang="en-US" smtClean="0"/>
              <a:t>‹#›</a:t>
            </a:fld>
            <a:endParaRPr lang="en-US"/>
          </a:p>
        </p:txBody>
      </p:sp>
    </p:spTree>
    <p:extLst>
      <p:ext uri="{BB962C8B-B14F-4D97-AF65-F5344CB8AC3E}">
        <p14:creationId xmlns:p14="http://schemas.microsoft.com/office/powerpoint/2010/main" val="147636027"/>
      </p:ext>
    </p:extLst>
  </p:cSld>
  <p:clrMap bg1="lt1" tx1="dk1" bg2="lt2" tx2="dk2" accent1="accent1" accent2="accent2" accent3="accent3" accent4="accent4" accent5="accent5" accent6="accent6" hlink="hlink" folHlink="folHlink"/>
  <p:notesStyle>
    <a:lvl1pPr marL="0" algn="l" defTabSz="914400" rtl="0" eaLnBrk="1" latinLnBrk="0" hangingPunct="1">
      <a:defRPr sz="1000" b="0" i="0" kern="1200">
        <a:solidFill>
          <a:schemeClr val="tx1"/>
        </a:solidFill>
        <a:latin typeface="Helvetica Light" panose="020B0403020202020204" pitchFamily="34" charset="0"/>
        <a:ea typeface="+mn-ea"/>
        <a:cs typeface="+mn-cs"/>
      </a:defRPr>
    </a:lvl1pPr>
    <a:lvl2pPr marL="457200" algn="l" defTabSz="914400" rtl="0" eaLnBrk="1" latinLnBrk="0" hangingPunct="1">
      <a:defRPr sz="1000" b="0" i="0" kern="1200">
        <a:solidFill>
          <a:schemeClr val="tx1"/>
        </a:solidFill>
        <a:latin typeface="Helvetica Light" panose="020B0403020202020204" pitchFamily="34" charset="0"/>
        <a:ea typeface="+mn-ea"/>
        <a:cs typeface="+mn-cs"/>
      </a:defRPr>
    </a:lvl2pPr>
    <a:lvl3pPr marL="914400" algn="l" defTabSz="914400" rtl="0" eaLnBrk="1" latinLnBrk="0" hangingPunct="1">
      <a:defRPr sz="1000" b="0" i="0" kern="1200">
        <a:solidFill>
          <a:schemeClr val="tx1"/>
        </a:solidFill>
        <a:latin typeface="Helvetica Light" panose="020B0403020202020204" pitchFamily="34" charset="0"/>
        <a:ea typeface="+mn-ea"/>
        <a:cs typeface="+mn-cs"/>
      </a:defRPr>
    </a:lvl3pPr>
    <a:lvl4pPr marL="1371600" algn="l" defTabSz="914400" rtl="0" eaLnBrk="1" latinLnBrk="0" hangingPunct="1">
      <a:defRPr sz="1000" b="0" i="0" kern="1200">
        <a:solidFill>
          <a:schemeClr val="tx1"/>
        </a:solidFill>
        <a:latin typeface="Helvetica Light" panose="020B0403020202020204" pitchFamily="34" charset="0"/>
        <a:ea typeface="+mn-ea"/>
        <a:cs typeface="+mn-cs"/>
      </a:defRPr>
    </a:lvl4pPr>
    <a:lvl5pPr marL="1828800" algn="l" defTabSz="914400" rtl="0" eaLnBrk="1" latinLnBrk="0" hangingPunct="1">
      <a:defRPr sz="1000" b="0" i="0" kern="1200">
        <a:solidFill>
          <a:schemeClr val="tx1"/>
        </a:solidFill>
        <a:latin typeface="Helvetica Light" panose="020B04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Helvetica Light" panose="020B0403020202020204" pitchFamily="34" charset="0"/>
              </a:rPr>
              <a:t>Prior instances of compensation effects at Portal</a:t>
            </a:r>
          </a:p>
          <a:p>
            <a:pPr marL="171450" indent="-171450">
              <a:buFont typeface="Arial" panose="020B0604020202020204" pitchFamily="34" charset="0"/>
              <a:buChar char="•"/>
            </a:pPr>
            <a:r>
              <a:rPr lang="en-US" sz="1000" dirty="0">
                <a:latin typeface="Helvetica Light" panose="020B0403020202020204" pitchFamily="34" charset="0"/>
              </a:rPr>
              <a:t>In the 1970s and 1980s, small granivores on exclosure plots use more energy than do small granivores on control plots. (Green line is higher than purple line on bottom plot).</a:t>
            </a:r>
          </a:p>
          <a:p>
            <a:pPr marL="628650" lvl="1" indent="-171450">
              <a:buFont typeface="Arial" panose="020B0604020202020204" pitchFamily="34" charset="0"/>
              <a:buChar char="•"/>
            </a:pPr>
            <a:r>
              <a:rPr lang="en-US" sz="1000" dirty="0">
                <a:latin typeface="Helvetica Light" panose="020B0403020202020204" pitchFamily="34" charset="0"/>
              </a:rPr>
              <a:t>Interpreted as evidence that they compete strongly for shared resources, such that when kangaroo rats are removed, more resources are available for the small granivores to exploit, and the small granivores increase in abundance to use them.</a:t>
            </a:r>
          </a:p>
          <a:p>
            <a:pPr marL="628650" lvl="1" indent="-171450">
              <a:buFont typeface="Arial" panose="020B0604020202020204" pitchFamily="34" charset="0"/>
              <a:buChar char="•"/>
            </a:pPr>
            <a:r>
              <a:rPr lang="en-US" sz="1000" dirty="0">
                <a:latin typeface="Helvetica Light" panose="020B0403020202020204" pitchFamily="34" charset="0"/>
              </a:rPr>
              <a:t>The increase in energy use from small granivores did not make up for the decline in energy use on those plots caused by the loss of kangaroo rats. </a:t>
            </a:r>
          </a:p>
          <a:p>
            <a:pPr marL="628650" lvl="1" indent="-171450">
              <a:buFont typeface="Arial" panose="020B0604020202020204" pitchFamily="34" charset="0"/>
              <a:buChar char="•"/>
            </a:pPr>
            <a:r>
              <a:rPr lang="en-US" sz="1000" dirty="0">
                <a:latin typeface="Helvetica Light" panose="020B0403020202020204" pitchFamily="34" charset="0"/>
              </a:rPr>
              <a:t>If there had been no increases from small granivores (i.e. they maintained the proportion of energy use they do on controls), energy use on exclosure plots would have been 7% that of controls. Increases from small granivores meant that the total energy use on those plots averaged 22% that of controls.</a:t>
            </a:r>
          </a:p>
          <a:p>
            <a:pPr marL="171450" indent="-171450">
              <a:buFont typeface="Arial" panose="020B0604020202020204" pitchFamily="34" charset="0"/>
              <a:buChar char="•"/>
            </a:pPr>
            <a:r>
              <a:rPr lang="en-US" sz="1000" dirty="0">
                <a:latin typeface="Helvetica Light" panose="020B0403020202020204" pitchFamily="34" charset="0"/>
              </a:rPr>
              <a:t>In the 1990’s, small granivore energy use on treatment plots jumped to approach all energy use on control plots. (Green line starts to cross purple on on upper plot, and approaches 1 on lower plot). </a:t>
            </a:r>
          </a:p>
          <a:p>
            <a:pPr marL="628650" lvl="1" indent="-171450">
              <a:buFont typeface="Arial" panose="020B0604020202020204" pitchFamily="34" charset="0"/>
              <a:buChar char="•"/>
            </a:pPr>
            <a:r>
              <a:rPr lang="en-US" sz="1000" dirty="0">
                <a:latin typeface="Helvetica Light" panose="020B0403020202020204" pitchFamily="34" charset="0"/>
              </a:rPr>
              <a:t>PB established at the site in 1996; similar size to </a:t>
            </a:r>
            <a:r>
              <a:rPr lang="en-US" sz="1000" dirty="0" err="1">
                <a:latin typeface="Helvetica Light" panose="020B0403020202020204" pitchFamily="34" charset="0"/>
              </a:rPr>
              <a:t>krats</a:t>
            </a:r>
            <a:r>
              <a:rPr lang="en-US" sz="1000" dirty="0">
                <a:latin typeface="Helvetica Light" panose="020B0403020202020204" pitchFamily="34" charset="0"/>
              </a:rPr>
              <a:t>. PB preferentially uses the exclosure plots.</a:t>
            </a:r>
          </a:p>
          <a:p>
            <a:pPr marL="628650" lvl="1" indent="-171450">
              <a:buFont typeface="Arial" panose="020B0604020202020204" pitchFamily="34" charset="0"/>
              <a:buChar char="•"/>
            </a:pPr>
            <a:r>
              <a:rPr lang="en-US" sz="1000" dirty="0">
                <a:latin typeface="Helvetica Light" panose="020B0403020202020204" pitchFamily="34" charset="0"/>
              </a:rPr>
              <a:t>Interpreted as evidence that PB competes with </a:t>
            </a:r>
            <a:r>
              <a:rPr lang="en-US" sz="1000" dirty="0" err="1">
                <a:latin typeface="Helvetica Light" panose="020B0403020202020204" pitchFamily="34" charset="0"/>
              </a:rPr>
              <a:t>krats</a:t>
            </a:r>
            <a:r>
              <a:rPr lang="en-US" sz="1000" dirty="0">
                <a:latin typeface="Helvetica Light" panose="020B0403020202020204" pitchFamily="34" charset="0"/>
              </a:rPr>
              <a:t> and is sufficiently similar to access resources that other small granivores were not. </a:t>
            </a:r>
          </a:p>
          <a:p>
            <a:pPr marL="628650" lvl="1" indent="-171450">
              <a:buFont typeface="Arial" panose="020B0604020202020204" pitchFamily="34" charset="0"/>
              <a:buChar char="•"/>
            </a:pPr>
            <a:r>
              <a:rPr lang="en-US" sz="1000" dirty="0">
                <a:latin typeface="Helvetica Light" panose="020B0403020202020204" pitchFamily="34" charset="0"/>
              </a:rPr>
              <a:t>Compensatory effect greatly increased – to near 1 – via dispersal of a functionally similar analog.</a:t>
            </a:r>
          </a:p>
          <a:p>
            <a:pPr marL="171450" indent="-171450">
              <a:buFont typeface="Arial" panose="020B0604020202020204" pitchFamily="34" charset="0"/>
              <a:buChar char="•"/>
            </a:pPr>
            <a:endParaRPr lang="en-US" sz="1000" dirty="0">
              <a:latin typeface="Helvetica Light" panose="020B0403020202020204" pitchFamily="34" charset="0"/>
            </a:endParaRP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1</a:t>
            </a:fld>
            <a:endParaRPr lang="en-US"/>
          </a:p>
        </p:txBody>
      </p:sp>
    </p:spTree>
    <p:extLst>
      <p:ext uri="{BB962C8B-B14F-4D97-AF65-F5344CB8AC3E}">
        <p14:creationId xmlns:p14="http://schemas.microsoft.com/office/powerpoint/2010/main" val="301900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PB uses much more energy on exclosure plots than on control plots.</a:t>
            </a:r>
          </a:p>
          <a:p>
            <a:pPr marL="171450" indent="-171450">
              <a:buFontTx/>
              <a:buChar char="-"/>
            </a:pPr>
            <a:r>
              <a:rPr lang="en-US" b="1" dirty="0"/>
              <a:t>Nearly the entire increase in compensation, following PB arrival, came from PB</a:t>
            </a:r>
            <a:r>
              <a:rPr lang="en-US" dirty="0"/>
              <a:t>.</a:t>
            </a:r>
          </a:p>
          <a:p>
            <a:pPr marL="628650" lvl="1" indent="-171450">
              <a:buFontTx/>
              <a:buChar char="-"/>
            </a:pPr>
            <a:r>
              <a:rPr lang="en-US" dirty="0"/>
              <a:t>Long dashed line in top panel does not increase, but sketchy dashed line (PB) does.</a:t>
            </a:r>
          </a:p>
          <a:p>
            <a:pPr marL="628650" lvl="1" indent="-171450">
              <a:buFontTx/>
              <a:buChar char="-"/>
            </a:pPr>
            <a:r>
              <a:rPr lang="en-US" dirty="0"/>
              <a:t>It may be that PB suppresses other small granivores, so </a:t>
            </a:r>
            <a:r>
              <a:rPr lang="en-US" i="1" dirty="0"/>
              <a:t>any </a:t>
            </a:r>
            <a:r>
              <a:rPr lang="en-US" dirty="0"/>
              <a:t>increase in resources used by small granivores goes to PB.</a:t>
            </a:r>
          </a:p>
        </p:txBody>
      </p:sp>
      <p:sp>
        <p:nvSpPr>
          <p:cNvPr id="4" name="Slide Number Placeholder 3"/>
          <p:cNvSpPr>
            <a:spLocks noGrp="1"/>
          </p:cNvSpPr>
          <p:nvPr>
            <p:ph type="sldNum" sz="quarter" idx="5"/>
          </p:nvPr>
        </p:nvSpPr>
        <p:spPr/>
        <p:txBody>
          <a:bodyPr/>
          <a:lstStyle/>
          <a:p>
            <a:fld id="{082E548B-4FFF-D44C-A1D1-5FC0D8B1427C}" type="slidenum">
              <a:rPr lang="en-US" smtClean="0"/>
              <a:t>2</a:t>
            </a:fld>
            <a:endParaRPr lang="en-US"/>
          </a:p>
        </p:txBody>
      </p:sp>
    </p:spTree>
    <p:extLst>
      <p:ext uri="{BB962C8B-B14F-4D97-AF65-F5344CB8AC3E}">
        <p14:creationId xmlns:p14="http://schemas.microsoft.com/office/powerpoint/2010/main" val="173055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compensation effect observed in the 2000s declines around 2010, coincident with a decline in PB. </a:t>
            </a:r>
          </a:p>
          <a:p>
            <a:pPr marL="171450" indent="-171450">
              <a:buFontTx/>
              <a:buChar char="-"/>
            </a:pPr>
            <a:r>
              <a:rPr lang="en-US" sz="1000" dirty="0">
                <a:latin typeface="Helvetica Light" panose="020B0403020202020204" pitchFamily="34" charset="0"/>
              </a:rPr>
              <a:t>After</a:t>
            </a:r>
            <a:r>
              <a:rPr lang="en-US" sz="1000" baseline="0" dirty="0">
                <a:latin typeface="Helvetica Light" panose="020B0403020202020204" pitchFamily="34" charset="0"/>
              </a:rPr>
              <a:t> PB declines, total energy use on exclosure plots is about 40% that on controls, and almost all of that is non-PB species.</a:t>
            </a:r>
          </a:p>
          <a:p>
            <a:pPr marL="171450" indent="-171450">
              <a:buFontTx/>
              <a:buChar char="-"/>
            </a:pPr>
            <a:endParaRPr lang="en-US" sz="1000" dirty="0">
              <a:latin typeface="Helvetica Light" panose="020B0403020202020204" pitchFamily="34" charset="0"/>
            </a:endParaRPr>
          </a:p>
          <a:p>
            <a:pPr marL="171450" indent="-171450">
              <a:buFont typeface="Arial" panose="020B0604020202020204" pitchFamily="34" charset="0"/>
              <a:buChar char="•"/>
            </a:pPr>
            <a:endParaRPr lang="en-US" sz="1000" dirty="0">
              <a:latin typeface="Helvetica Light" panose="020B0403020202020204" pitchFamily="34" charset="0"/>
            </a:endParaRP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3</a:t>
            </a:fld>
            <a:endParaRPr lang="en-US"/>
          </a:p>
        </p:txBody>
      </p:sp>
    </p:spTree>
    <p:extLst>
      <p:ext uri="{BB962C8B-B14F-4D97-AF65-F5344CB8AC3E}">
        <p14:creationId xmlns:p14="http://schemas.microsoft.com/office/powerpoint/2010/main" val="248596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1" dirty="0">
                <a:latin typeface="Helvetica Light" panose="020B0403020202020204" pitchFamily="34" charset="0"/>
              </a:rPr>
              <a:t>There is no longer a difference in energy use by not-PB small granivores between treatments and controls.</a:t>
            </a:r>
          </a:p>
          <a:p>
            <a:pPr marL="628650" lvl="1" indent="-171450">
              <a:buFont typeface="Arial" panose="020B0604020202020204" pitchFamily="34" charset="0"/>
              <a:buChar char="•"/>
            </a:pPr>
            <a:r>
              <a:rPr lang="en-US" sz="1000" b="0" dirty="0">
                <a:latin typeface="Helvetica Light" panose="020B0403020202020204" pitchFamily="34" charset="0"/>
              </a:rPr>
              <a:t>It may be that PB makes the exclosures not on net preferable than the exclosures….while PB is dominant</a:t>
            </a:r>
          </a:p>
          <a:p>
            <a:pPr marL="628650" lvl="1" indent="-171450">
              <a:buFont typeface="Arial" panose="020B0604020202020204" pitchFamily="34" charset="0"/>
              <a:buChar char="•"/>
            </a:pPr>
            <a:r>
              <a:rPr lang="en-US" sz="1000" b="0" dirty="0">
                <a:latin typeface="Helvetica Light" panose="020B0403020202020204" pitchFamily="34" charset="0"/>
              </a:rPr>
              <a:t>Once PB fades out, there is a slight increase in smaller granivores sitewide.</a:t>
            </a:r>
          </a:p>
          <a:p>
            <a:pPr marL="628650" lvl="1" indent="-171450">
              <a:buFont typeface="Arial" panose="020B0604020202020204" pitchFamily="34" charset="0"/>
              <a:buChar char="•"/>
            </a:pPr>
            <a:r>
              <a:rPr lang="en-US" sz="1000" b="0" dirty="0">
                <a:latin typeface="Helvetica Light" panose="020B0403020202020204" pitchFamily="34" charset="0"/>
              </a:rPr>
              <a:t>But there is no longer any difference between exclosures and controls in energy use from smaller granivores. Meaning, unlike in the 70s and 80s, the small granivore energy piece is not </a:t>
            </a:r>
            <a:r>
              <a:rPr lang="en-US" sz="1000" b="1" dirty="0">
                <a:latin typeface="Helvetica Light" panose="020B0403020202020204" pitchFamily="34" charset="0"/>
              </a:rPr>
              <a:t>expanded </a:t>
            </a:r>
            <a:r>
              <a:rPr lang="en-US" sz="1000" b="0" dirty="0">
                <a:latin typeface="Helvetica Light" panose="020B0403020202020204" pitchFamily="34" charset="0"/>
              </a:rPr>
              <a:t>on the exclosures. </a:t>
            </a: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4</a:t>
            </a:fld>
            <a:endParaRPr lang="en-US"/>
          </a:p>
        </p:txBody>
      </p:sp>
    </p:spTree>
    <p:extLst>
      <p:ext uri="{BB962C8B-B14F-4D97-AF65-F5344CB8AC3E}">
        <p14:creationId xmlns:p14="http://schemas.microsoft.com/office/powerpoint/2010/main" val="338989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DCB-B611-7D4E-8380-A694E678C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56DFB-E067-B94A-9898-705830E81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3D6CBA-036E-B841-81D6-1E5A478B7BCA}"/>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B02E63B5-31B3-2848-B3F2-4BD1068E4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C143B-AA75-8846-9FA7-41DAE0054CE2}"/>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24111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D63-CABA-9E40-9C2F-B2DE6EA56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D7588-63F8-AB4A-A2EE-7AF68B335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7FCF-31C0-F244-9C2B-73F61B41B96C}"/>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05FF4335-E997-E24B-81C3-B07E21D78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2CE7-AEDC-FC49-B9E1-26105B4B6686}"/>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6387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36980-520B-3847-A1CD-F3D2116E9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17DC1-34F3-D542-8213-41E35C7C2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97AE3-823C-0B48-9FA0-9A1F2D5D7DC8}"/>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BDEC9DFB-F112-C741-9E99-5E668EE9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DDBEC-9BA4-B346-AE0F-E17809666B67}"/>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394811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AD3-4613-6943-AE42-D32642A61B6B}"/>
              </a:ext>
            </a:extLst>
          </p:cNvPr>
          <p:cNvSpPr>
            <a:spLocks noGrp="1"/>
          </p:cNvSpPr>
          <p:nvPr>
            <p:ph type="title"/>
          </p:nvPr>
        </p:nvSpPr>
        <p:spPr/>
        <p:txBody>
          <a:bodyPr/>
          <a:lstStyle>
            <a:lvl1pPr>
              <a:defRPr sz="3600" b="0" i="0">
                <a:latin typeface="Helvetica Light" panose="020B04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F7EC18E-87A7-6B4E-8137-3C39D940377A}"/>
              </a:ext>
            </a:extLst>
          </p:cNvPr>
          <p:cNvSpPr>
            <a:spLocks noGrp="1"/>
          </p:cNvSpPr>
          <p:nvPr>
            <p:ph idx="1"/>
          </p:nvPr>
        </p:nvSpPr>
        <p:spPr/>
        <p:txBody>
          <a:bodyPr/>
          <a:lstStyle>
            <a:lvl1pPr>
              <a:defRPr sz="2000" b="0" i="0">
                <a:latin typeface="Helvetica Light" panose="020B0403020202020204" pitchFamily="34" charset="0"/>
              </a:defRPr>
            </a:lvl1pPr>
            <a:lvl2pPr>
              <a:defRPr sz="1800" b="0" i="0">
                <a:latin typeface="Helvetica Light" panose="020B0403020202020204" pitchFamily="34" charset="0"/>
              </a:defRPr>
            </a:lvl2pPr>
            <a:lvl3pPr>
              <a:defRPr sz="1600" b="0" i="0">
                <a:latin typeface="Helvetica Light" panose="020B0403020202020204" pitchFamily="34" charset="0"/>
              </a:defRPr>
            </a:lvl3pPr>
            <a:lvl4pPr>
              <a:defRPr sz="1400" b="0" i="0">
                <a:latin typeface="Helvetica Light" panose="020B0403020202020204" pitchFamily="34" charset="0"/>
              </a:defRPr>
            </a:lvl4pPr>
            <a:lvl5pPr>
              <a:defRPr sz="14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72F51-7A55-094F-8AF8-26103FD17343}"/>
              </a:ext>
            </a:extLst>
          </p:cNvPr>
          <p:cNvSpPr>
            <a:spLocks noGrp="1"/>
          </p:cNvSpPr>
          <p:nvPr>
            <p:ph type="dt" sz="half" idx="10"/>
          </p:nvPr>
        </p:nvSpPr>
        <p:spPr/>
        <p:txBody>
          <a:bodyPr/>
          <a:lstStyle>
            <a:lvl1pPr>
              <a:defRPr sz="1050" b="0" i="0">
                <a:latin typeface="Helvetica Light" panose="020B0403020202020204" pitchFamily="34" charset="0"/>
              </a:defRPr>
            </a:lvl1pPr>
          </a:lstStyle>
          <a:p>
            <a:fld id="{6DC81BE9-50C8-CE4E-9DED-00C2AD99AD1B}" type="datetimeFigureOut">
              <a:rPr lang="en-US" smtClean="0"/>
              <a:pPr/>
              <a:t>1/29/21</a:t>
            </a:fld>
            <a:endParaRPr lang="en-US">
              <a:latin typeface="Helvetica Light" panose="020B0403020202020204" pitchFamily="34" charset="0"/>
            </a:endParaRPr>
          </a:p>
        </p:txBody>
      </p:sp>
      <p:sp>
        <p:nvSpPr>
          <p:cNvPr id="5" name="Footer Placeholder 4">
            <a:extLst>
              <a:ext uri="{FF2B5EF4-FFF2-40B4-BE49-F238E27FC236}">
                <a16:creationId xmlns:a16="http://schemas.microsoft.com/office/drawing/2014/main" id="{9BCF4F5F-3C8D-7A45-8B2B-EE39DAE89CDF}"/>
              </a:ext>
            </a:extLst>
          </p:cNvPr>
          <p:cNvSpPr>
            <a:spLocks noGrp="1"/>
          </p:cNvSpPr>
          <p:nvPr>
            <p:ph type="ftr" sz="quarter" idx="11"/>
          </p:nvPr>
        </p:nvSpPr>
        <p:spPr/>
        <p:txBody>
          <a:bodyPr/>
          <a:lstStyle>
            <a:lvl1pPr>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6" name="Slide Number Placeholder 5">
            <a:extLst>
              <a:ext uri="{FF2B5EF4-FFF2-40B4-BE49-F238E27FC236}">
                <a16:creationId xmlns:a16="http://schemas.microsoft.com/office/drawing/2014/main" id="{F037DC40-9DDD-754E-8F1A-A4D0F61968FE}"/>
              </a:ext>
            </a:extLst>
          </p:cNvPr>
          <p:cNvSpPr>
            <a:spLocks noGrp="1"/>
          </p:cNvSpPr>
          <p:nvPr>
            <p:ph type="sldNum" sz="quarter" idx="12"/>
          </p:nvPr>
        </p:nvSpPr>
        <p:spPr/>
        <p:txBody>
          <a:bodyPr/>
          <a:lstStyle>
            <a:lvl1pPr>
              <a:defRPr sz="1050" b="0" i="0">
                <a:latin typeface="Helvetica Light" panose="020B0403020202020204" pitchFamily="34" charset="0"/>
              </a:defRPr>
            </a:lvl1pPr>
          </a:lstStyle>
          <a:p>
            <a:fld id="{9BDC7177-DB92-C945-8B83-8CED2BC74F91}" type="slidenum">
              <a:rPr lang="en-US" smtClean="0"/>
              <a:pPr/>
              <a:t>‹#›</a:t>
            </a:fld>
            <a:endParaRPr lang="en-US">
              <a:latin typeface="Helvetica Light" panose="020B0403020202020204" pitchFamily="34" charset="0"/>
            </a:endParaRPr>
          </a:p>
        </p:txBody>
      </p:sp>
    </p:spTree>
    <p:extLst>
      <p:ext uri="{BB962C8B-B14F-4D97-AF65-F5344CB8AC3E}">
        <p14:creationId xmlns:p14="http://schemas.microsoft.com/office/powerpoint/2010/main" val="127393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AE5F-38A8-3242-86A7-9A05F4D46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3E27BE-0319-F248-9A7C-692CEA89D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9400A-9523-C64B-ACC2-B1E5C66F9E88}"/>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3B8FAC8D-999F-4046-81B0-19B6F3324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19F0A-837D-4A46-9D62-46A39DEEB60D}"/>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51504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4269-1651-8F48-80E6-F5F97CAA1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A7009-73E4-3741-9472-D39B787E0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B634-2750-9247-958D-8D4DD1458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A976C-7DCB-5141-9A3F-581D33A5392A}"/>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96E6D05C-96C3-6F4A-A1F1-8E4A5277F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673EF-468F-5A4F-A0D2-FDAD9FEEF0A5}"/>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23010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B1D9-90E6-EA47-B00B-618B633441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BFDA0-8168-7A42-AB50-F6D119E22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46119-EED1-FF41-A6B1-80A51D655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3A7D0-0474-3945-8A01-7A6AF44F4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16AC1-94C1-A140-ADBD-A361EF05F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5792BA-580B-2F4B-895F-AF59938B8E82}"/>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8" name="Footer Placeholder 7">
            <a:extLst>
              <a:ext uri="{FF2B5EF4-FFF2-40B4-BE49-F238E27FC236}">
                <a16:creationId xmlns:a16="http://schemas.microsoft.com/office/drawing/2014/main" id="{CC00A84F-36C9-9642-8319-381BFDEB9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00CDC-8535-0A40-A687-0A9EEA832C8C}"/>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248194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2041-AAFE-D642-8F30-4C913CF59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15E350-5A65-8047-9042-3A672E746E26}"/>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4" name="Footer Placeholder 3">
            <a:extLst>
              <a:ext uri="{FF2B5EF4-FFF2-40B4-BE49-F238E27FC236}">
                <a16:creationId xmlns:a16="http://schemas.microsoft.com/office/drawing/2014/main" id="{2B53E286-C424-5A46-8B51-C1C964CD45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3CF7E-C67F-6C4D-9603-BF2963577CD6}"/>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80608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80F2A-2B0C-8748-903F-7F75784360A9}"/>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3" name="Footer Placeholder 2">
            <a:extLst>
              <a:ext uri="{FF2B5EF4-FFF2-40B4-BE49-F238E27FC236}">
                <a16:creationId xmlns:a16="http://schemas.microsoft.com/office/drawing/2014/main" id="{A5EBD24E-63AF-7541-828C-43C872ABEE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417C6-611C-9342-94A4-A49B1C9B1B7B}"/>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219156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7924-964D-8E4A-8CAC-9620FC1DB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01DCA-62DB-DD43-8647-10C1DFE0D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51898-4BFD-E34A-B4D8-A52F69D99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56727-64E5-5C42-8D31-DEB288F5C60B}"/>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5B5A1F53-2501-3740-8720-10DACA1EC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4AF91-F852-4F41-A173-25B28F1AA6B0}"/>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387878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4D95-3E68-184D-A204-729335615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22BFB-7B21-D349-8AC4-732AC4E25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C0D9E-766D-3145-A08F-098057BF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7AE24-E66D-6A42-B52A-8C2B75CF6917}"/>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E7E83B46-89E2-874E-8089-32968C579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26C26-3D19-9246-BD5B-1EAE068CD3E3}"/>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98577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37A75-2498-3F4C-8CB9-B589B37E6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5AD17-5E6C-6D4A-94C7-D7A2E82B0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4D124-917D-F54D-9C45-32CA9B979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A7EDAA03-46AE-3647-8149-3DE31303C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64A467-3263-AA47-B89D-3E6CA3E01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C7177-DB92-C945-8B83-8CED2BC74F91}" type="slidenum">
              <a:rPr lang="en-US" smtClean="0"/>
              <a:t>‹#›</a:t>
            </a:fld>
            <a:endParaRPr lang="en-US"/>
          </a:p>
        </p:txBody>
      </p:sp>
    </p:spTree>
    <p:extLst>
      <p:ext uri="{BB962C8B-B14F-4D97-AF65-F5344CB8AC3E}">
        <p14:creationId xmlns:p14="http://schemas.microsoft.com/office/powerpoint/2010/main" val="307741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AFD40A6-C090-3F4F-B6EE-921B077659FC}"/>
              </a:ext>
            </a:extLst>
          </p:cNvPr>
          <p:cNvPicPr>
            <a:picLocks noChangeAspect="1"/>
          </p:cNvPicPr>
          <p:nvPr/>
        </p:nvPicPr>
        <p:blipFill>
          <a:blip r:embed="rId3"/>
          <a:srcRect/>
          <a:stretch/>
        </p:blipFill>
        <p:spPr>
          <a:xfrm>
            <a:off x="2472267" y="550333"/>
            <a:ext cx="6716889" cy="2878667"/>
          </a:xfrm>
          <a:prstGeom prst="rect">
            <a:avLst/>
          </a:prstGeom>
        </p:spPr>
      </p:pic>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4"/>
          <a:srcRect/>
          <a:stretch/>
        </p:blipFill>
        <p:spPr>
          <a:xfrm>
            <a:off x="2438400" y="3884989"/>
            <a:ext cx="6716889" cy="2878667"/>
          </a:xfrm>
          <a:prstGeom prst="rect">
            <a:avLst/>
          </a:prstGeom>
        </p:spPr>
      </p:pic>
    </p:spTree>
    <p:extLst>
      <p:ext uri="{BB962C8B-B14F-4D97-AF65-F5344CB8AC3E}">
        <p14:creationId xmlns:p14="http://schemas.microsoft.com/office/powerpoint/2010/main" val="25037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2488-D6EE-224D-B5FB-CFC9B4FD42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F5D33D-3B08-154F-8F1B-C257EEE3B01C}"/>
              </a:ext>
            </a:extLst>
          </p:cNvPr>
          <p:cNvSpPr>
            <a:spLocks noGrp="1"/>
          </p:cNvSpPr>
          <p:nvPr>
            <p:ph idx="1"/>
          </p:nvPr>
        </p:nvSpPr>
        <p:spPr/>
        <p:txBody>
          <a:bodyPr/>
          <a:lstStyle/>
          <a:p>
            <a:r>
              <a:rPr lang="en-US" dirty="0"/>
              <a:t>Even an assemblage of very similar species, which have at one point been shown to overlap sufficient for compensation, are now sufficiently partitioned/structured that there isn’t a detectable compensatory effect.</a:t>
            </a:r>
          </a:p>
          <a:p>
            <a:r>
              <a:rPr lang="en-US" dirty="0"/>
              <a:t>Compensation isn’t a fixed property of an assemblage…context matters</a:t>
            </a:r>
          </a:p>
          <a:p>
            <a:r>
              <a:rPr lang="en-US" dirty="0"/>
              <a:t>Shifts in the compensatory effect may play out at larger spatial and temporal scales. If these shifts are happening driven by things like (rare) colonization events, broad shifts in habitat or climate… they may come and go at long time scales</a:t>
            </a:r>
          </a:p>
          <a:p>
            <a:r>
              <a:rPr lang="en-US" dirty="0"/>
              <a:t>And if they come and go at long time scales, it means the importance of the zero-sum/resource constraint is intermittent at short time scales</a:t>
            </a:r>
          </a:p>
          <a:p>
            <a:r>
              <a:rPr lang="en-US" dirty="0"/>
              <a:t>In one sense maybe E isn’t more stable than the species assemblage; in another, maybe it’s more stable in the short term? Maybe “little things” – I’m not sure what I mean by those – don’t </a:t>
            </a:r>
          </a:p>
        </p:txBody>
      </p:sp>
    </p:spTree>
    <p:extLst>
      <p:ext uri="{BB962C8B-B14F-4D97-AF65-F5344CB8AC3E}">
        <p14:creationId xmlns:p14="http://schemas.microsoft.com/office/powerpoint/2010/main" val="370700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B4A0B2-EDFA-B94F-B30D-826451308B39}"/>
              </a:ext>
            </a:extLst>
          </p:cNvPr>
          <p:cNvPicPr>
            <a:picLocks noChangeAspect="1"/>
          </p:cNvPicPr>
          <p:nvPr/>
        </p:nvPicPr>
        <p:blipFill>
          <a:blip r:embed="rId3"/>
          <a:srcRect/>
          <a:stretch/>
        </p:blipFill>
        <p:spPr>
          <a:xfrm>
            <a:off x="2095500" y="0"/>
            <a:ext cx="8000999" cy="3428999"/>
          </a:xfrm>
          <a:prstGeom prst="rect">
            <a:avLst/>
          </a:prstGeom>
        </p:spPr>
      </p:pic>
      <p:pic>
        <p:nvPicPr>
          <p:cNvPr id="10" name="Picture 9">
            <a:extLst>
              <a:ext uri="{FF2B5EF4-FFF2-40B4-BE49-F238E27FC236}">
                <a16:creationId xmlns:a16="http://schemas.microsoft.com/office/drawing/2014/main" id="{6A6B6F82-5E14-3F48-B7FB-61D03FDECBDB}"/>
              </a:ext>
            </a:extLst>
          </p:cNvPr>
          <p:cNvPicPr>
            <a:picLocks noChangeAspect="1"/>
          </p:cNvPicPr>
          <p:nvPr/>
        </p:nvPicPr>
        <p:blipFill>
          <a:blip r:embed="rId4"/>
          <a:srcRect/>
          <a:stretch/>
        </p:blipFill>
        <p:spPr>
          <a:xfrm>
            <a:off x="2095500" y="3429000"/>
            <a:ext cx="8000999" cy="3428999"/>
          </a:xfrm>
          <a:prstGeom prst="rect">
            <a:avLst/>
          </a:prstGeom>
        </p:spPr>
      </p:pic>
    </p:spTree>
    <p:extLst>
      <p:ext uri="{BB962C8B-B14F-4D97-AF65-F5344CB8AC3E}">
        <p14:creationId xmlns:p14="http://schemas.microsoft.com/office/powerpoint/2010/main" val="69028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3"/>
          <a:srcRect/>
          <a:stretch/>
        </p:blipFill>
        <p:spPr>
          <a:xfrm>
            <a:off x="2248644" y="109495"/>
            <a:ext cx="7745511" cy="3319505"/>
          </a:xfrm>
          <a:prstGeom prst="rect">
            <a:avLst/>
          </a:prstGeom>
        </p:spPr>
      </p:pic>
      <p:pic>
        <p:nvPicPr>
          <p:cNvPr id="5" name="Picture 4">
            <a:extLst>
              <a:ext uri="{FF2B5EF4-FFF2-40B4-BE49-F238E27FC236}">
                <a16:creationId xmlns:a16="http://schemas.microsoft.com/office/drawing/2014/main" id="{34B6CB91-BE12-2546-8877-39301C8CC210}"/>
              </a:ext>
            </a:extLst>
          </p:cNvPr>
          <p:cNvPicPr>
            <a:picLocks noChangeAspect="1"/>
          </p:cNvPicPr>
          <p:nvPr/>
        </p:nvPicPr>
        <p:blipFill>
          <a:blip r:embed="rId4"/>
          <a:srcRect/>
          <a:stretch/>
        </p:blipFill>
        <p:spPr>
          <a:xfrm>
            <a:off x="2197845" y="3429001"/>
            <a:ext cx="8000999" cy="3428999"/>
          </a:xfrm>
          <a:prstGeom prst="rect">
            <a:avLst/>
          </a:prstGeom>
        </p:spPr>
      </p:pic>
    </p:spTree>
    <p:extLst>
      <p:ext uri="{BB962C8B-B14F-4D97-AF65-F5344CB8AC3E}">
        <p14:creationId xmlns:p14="http://schemas.microsoft.com/office/powerpoint/2010/main" val="218700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B6CB91-BE12-2546-8877-39301C8CC210}"/>
              </a:ext>
            </a:extLst>
          </p:cNvPr>
          <p:cNvPicPr>
            <a:picLocks noChangeAspect="1"/>
          </p:cNvPicPr>
          <p:nvPr/>
        </p:nvPicPr>
        <p:blipFill>
          <a:blip r:embed="rId3"/>
          <a:srcRect/>
          <a:stretch/>
        </p:blipFill>
        <p:spPr>
          <a:xfrm>
            <a:off x="2248644" y="152401"/>
            <a:ext cx="8000999" cy="3428999"/>
          </a:xfrm>
          <a:prstGeom prst="rect">
            <a:avLst/>
          </a:prstGeom>
        </p:spPr>
      </p:pic>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4"/>
          <a:srcRect/>
          <a:stretch/>
        </p:blipFill>
        <p:spPr>
          <a:xfrm>
            <a:off x="2375644" y="3538496"/>
            <a:ext cx="7745511" cy="3319504"/>
          </a:xfrm>
          <a:prstGeom prst="rect">
            <a:avLst/>
          </a:prstGeom>
        </p:spPr>
      </p:pic>
    </p:spTree>
    <p:extLst>
      <p:ext uri="{BB962C8B-B14F-4D97-AF65-F5344CB8AC3E}">
        <p14:creationId xmlns:p14="http://schemas.microsoft.com/office/powerpoint/2010/main" val="399544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1F7-3130-2149-B407-A7F3A0759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7A38D5-679F-024D-BF65-1924CAD6C410}"/>
              </a:ext>
            </a:extLst>
          </p:cNvPr>
          <p:cNvSpPr>
            <a:spLocks noGrp="1"/>
          </p:cNvSpPr>
          <p:nvPr>
            <p:ph idx="1"/>
          </p:nvPr>
        </p:nvSpPr>
        <p:spPr/>
        <p:txBody>
          <a:bodyPr/>
          <a:lstStyle/>
          <a:p>
            <a:r>
              <a:rPr lang="en-US" dirty="0"/>
              <a:t>The dramatic compensation effect was species and context dependent.</a:t>
            </a:r>
          </a:p>
          <a:p>
            <a:pPr lvl="1"/>
            <a:r>
              <a:rPr lang="en-US" dirty="0"/>
              <a:t>Need specifically PB, or at least a PB analog, to disperse.</a:t>
            </a:r>
          </a:p>
          <a:p>
            <a:pPr lvl="1"/>
            <a:r>
              <a:rPr lang="en-US" dirty="0"/>
              <a:t>And needed context to be such that PB was able to functionally approximate a kangaroo rat. PB seem to differ from </a:t>
            </a:r>
            <a:r>
              <a:rPr lang="en-US" dirty="0" err="1"/>
              <a:t>krats</a:t>
            </a:r>
            <a:r>
              <a:rPr lang="en-US" dirty="0"/>
              <a:t> in how it responded to </a:t>
            </a:r>
            <a:r>
              <a:rPr lang="en-US" i="1" dirty="0"/>
              <a:t>something </a:t>
            </a:r>
            <a:r>
              <a:rPr lang="en-US" dirty="0"/>
              <a:t>that happened over the course of the late 2000’s, causing it to lose its grip in the system and fade out. </a:t>
            </a:r>
          </a:p>
          <a:p>
            <a:pPr marL="0" indent="0">
              <a:buNone/>
            </a:pPr>
            <a:endParaRPr lang="en-US" dirty="0"/>
          </a:p>
        </p:txBody>
      </p:sp>
    </p:spTree>
    <p:extLst>
      <p:ext uri="{BB962C8B-B14F-4D97-AF65-F5344CB8AC3E}">
        <p14:creationId xmlns:p14="http://schemas.microsoft.com/office/powerpoint/2010/main" val="276785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ED9A-8B5C-4D48-8605-D247C97EF7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4897AD-2A6D-F340-B91C-70CB172B3616}"/>
              </a:ext>
            </a:extLst>
          </p:cNvPr>
          <p:cNvSpPr>
            <a:spLocks noGrp="1"/>
          </p:cNvSpPr>
          <p:nvPr>
            <p:ph idx="1"/>
          </p:nvPr>
        </p:nvSpPr>
        <p:spPr/>
        <p:txBody>
          <a:bodyPr/>
          <a:lstStyle/>
          <a:p>
            <a:r>
              <a:rPr lang="en-US" dirty="0"/>
              <a:t>Also interesting that the closest </a:t>
            </a:r>
            <a:r>
              <a:rPr lang="en-US" dirty="0" err="1"/>
              <a:t>krat</a:t>
            </a:r>
            <a:r>
              <a:rPr lang="en-US" dirty="0"/>
              <a:t> analog is also looking to have the shortest tenure as a major player in the system</a:t>
            </a:r>
          </a:p>
          <a:p>
            <a:pPr lvl="1"/>
            <a:r>
              <a:rPr lang="en-US" dirty="0"/>
              <a:t>Whatever shifts are happening, PB is doing the worst job weathering them</a:t>
            </a:r>
          </a:p>
        </p:txBody>
      </p:sp>
    </p:spTree>
    <p:extLst>
      <p:ext uri="{BB962C8B-B14F-4D97-AF65-F5344CB8AC3E}">
        <p14:creationId xmlns:p14="http://schemas.microsoft.com/office/powerpoint/2010/main" val="356344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9A24-6B7B-3D4E-80BC-BC9A455DD9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5CBC676-6A1C-3942-8109-846C661D99CF}"/>
              </a:ext>
            </a:extLst>
          </p:cNvPr>
          <p:cNvSpPr>
            <a:spLocks noGrp="1"/>
          </p:cNvSpPr>
          <p:nvPr>
            <p:ph idx="1"/>
          </p:nvPr>
        </p:nvSpPr>
        <p:spPr/>
        <p:txBody>
          <a:bodyPr>
            <a:normAutofit/>
          </a:bodyPr>
          <a:lstStyle/>
          <a:p>
            <a:r>
              <a:rPr lang="en-US" dirty="0"/>
              <a:t>The earlier compensation effect – the partial one – also appears to have faded out.</a:t>
            </a:r>
          </a:p>
          <a:p>
            <a:pPr lvl="1"/>
            <a:r>
              <a:rPr lang="en-US" dirty="0"/>
              <a:t>It may be that PB’s continued presence in the system suppresses the smaller ones, but PB abundances are </a:t>
            </a:r>
            <a:r>
              <a:rPr lang="en-US" i="1" dirty="0"/>
              <a:t>greatly reduced </a:t>
            </a:r>
            <a:r>
              <a:rPr lang="en-US" dirty="0"/>
              <a:t>now. </a:t>
            </a:r>
          </a:p>
          <a:p>
            <a:r>
              <a:rPr lang="en-US" dirty="0"/>
              <a:t>Removing </a:t>
            </a:r>
            <a:r>
              <a:rPr lang="en-US" dirty="0" err="1"/>
              <a:t>krats</a:t>
            </a:r>
            <a:r>
              <a:rPr lang="en-US" dirty="0"/>
              <a:t> now results in a </a:t>
            </a:r>
            <a:r>
              <a:rPr lang="en-US" i="1" dirty="0"/>
              <a:t>smaller </a:t>
            </a:r>
            <a:r>
              <a:rPr lang="en-US" dirty="0"/>
              <a:t>shortfall, but </a:t>
            </a:r>
            <a:r>
              <a:rPr lang="en-US" i="1" dirty="0"/>
              <a:t>none of it </a:t>
            </a:r>
            <a:r>
              <a:rPr lang="en-US" dirty="0"/>
              <a:t>is made up by compensatory gains from small granivores.</a:t>
            </a:r>
          </a:p>
          <a:p>
            <a:r>
              <a:rPr lang="en-US" dirty="0"/>
              <a:t>Suggests a shift in the extent to which they’re overlapping in the resources they use or can access. At present, small granivores are not expanding their horizons even with kangaroo rats gone.</a:t>
            </a:r>
          </a:p>
          <a:p>
            <a:pPr lvl="1"/>
            <a:r>
              <a:rPr lang="en-US" dirty="0"/>
              <a:t>Note also that small granivores are a lot more abundant in general now than they were in the early days.</a:t>
            </a:r>
          </a:p>
          <a:p>
            <a:r>
              <a:rPr lang="en-US" dirty="0"/>
              <a:t>To the extent that the rodents were engaged in a fluid zero-sum dynamic in the 1970s, that seems to be being replaced by a much more structured situation. </a:t>
            </a:r>
          </a:p>
          <a:p>
            <a:r>
              <a:rPr lang="en-US" dirty="0"/>
              <a:t>Kangaroo rats now have a </a:t>
            </a:r>
            <a:r>
              <a:rPr lang="en-US" i="1" dirty="0"/>
              <a:t>smaller </a:t>
            </a:r>
            <a:r>
              <a:rPr lang="en-US" dirty="0"/>
              <a:t>but </a:t>
            </a:r>
            <a:r>
              <a:rPr lang="en-US" i="1" dirty="0"/>
              <a:t>less substitutable </a:t>
            </a:r>
            <a:r>
              <a:rPr lang="en-US" dirty="0"/>
              <a:t>slice of the pie.</a:t>
            </a:r>
          </a:p>
        </p:txBody>
      </p:sp>
    </p:spTree>
    <p:extLst>
      <p:ext uri="{BB962C8B-B14F-4D97-AF65-F5344CB8AC3E}">
        <p14:creationId xmlns:p14="http://schemas.microsoft.com/office/powerpoint/2010/main" val="155940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8E7C-AAE5-514C-9D8C-FB852F7C8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8EDC7-5148-9040-9DB7-CF2CFD80750F}"/>
              </a:ext>
            </a:extLst>
          </p:cNvPr>
          <p:cNvSpPr>
            <a:spLocks noGrp="1"/>
          </p:cNvSpPr>
          <p:nvPr>
            <p:ph idx="1"/>
          </p:nvPr>
        </p:nvSpPr>
        <p:spPr/>
        <p:txBody>
          <a:bodyPr/>
          <a:lstStyle/>
          <a:p>
            <a:r>
              <a:rPr lang="en-US" dirty="0"/>
              <a:t>At no point have small species demonstrated the ability to fully compensate for </a:t>
            </a:r>
            <a:r>
              <a:rPr lang="en-US" dirty="0" err="1"/>
              <a:t>krats</a:t>
            </a:r>
            <a:r>
              <a:rPr lang="en-US" dirty="0"/>
              <a:t>.</a:t>
            </a:r>
          </a:p>
          <a:p>
            <a:r>
              <a:rPr lang="en-US" dirty="0"/>
              <a:t>Recently, their ceiling does not seem much impacted by removing </a:t>
            </a:r>
            <a:r>
              <a:rPr lang="en-US" dirty="0" err="1"/>
              <a:t>krats</a:t>
            </a:r>
            <a:r>
              <a:rPr lang="en-US" dirty="0"/>
              <a:t>. </a:t>
            </a:r>
          </a:p>
          <a:p>
            <a:r>
              <a:rPr lang="en-US" dirty="0"/>
              <a:t>Something about a shift in how their fundamental niches are lining up?</a:t>
            </a:r>
          </a:p>
          <a:p>
            <a:pPr lvl="1"/>
            <a:r>
              <a:rPr lang="en-US" dirty="0"/>
              <a:t>Fundamental niche – in theoretical </a:t>
            </a:r>
            <a:r>
              <a:rPr lang="en-US" dirty="0" err="1"/>
              <a:t>ndimensional</a:t>
            </a:r>
            <a:r>
              <a:rPr lang="en-US" dirty="0"/>
              <a:t> space</a:t>
            </a:r>
          </a:p>
          <a:p>
            <a:pPr lvl="1"/>
            <a:r>
              <a:rPr lang="en-US" dirty="0"/>
              <a:t>Filter that with environmental conditions, which can change – still calling this a version of the fundamental niche</a:t>
            </a:r>
          </a:p>
          <a:p>
            <a:r>
              <a:rPr lang="en-US" dirty="0"/>
              <a:t>e.g. maybe now things are shrubby, so small granivores are using shrub resources and </a:t>
            </a:r>
            <a:r>
              <a:rPr lang="en-US" dirty="0" err="1"/>
              <a:t>krats</a:t>
            </a:r>
            <a:r>
              <a:rPr lang="en-US" dirty="0"/>
              <a:t> are foraging in the open. The little ones aren’t going out in the open anyway, so removing the </a:t>
            </a:r>
            <a:r>
              <a:rPr lang="en-US" dirty="0" err="1"/>
              <a:t>krats</a:t>
            </a:r>
            <a:r>
              <a:rPr lang="en-US" dirty="0"/>
              <a:t> has no effect on them.</a:t>
            </a:r>
          </a:p>
          <a:p>
            <a:r>
              <a:rPr lang="en-US" dirty="0"/>
              <a:t>Or maybe there’s an upper limit on how many </a:t>
            </a:r>
            <a:r>
              <a:rPr lang="en-US" dirty="0" err="1"/>
              <a:t>pps</a:t>
            </a:r>
            <a:r>
              <a:rPr lang="en-US" dirty="0"/>
              <a:t> that doesn’t have to do with resources.</a:t>
            </a:r>
          </a:p>
        </p:txBody>
      </p:sp>
    </p:spTree>
    <p:extLst>
      <p:ext uri="{BB962C8B-B14F-4D97-AF65-F5344CB8AC3E}">
        <p14:creationId xmlns:p14="http://schemas.microsoft.com/office/powerpoint/2010/main" val="146491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677F-7DFB-7F4A-A9DC-17A390209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4CB87-8A28-B446-8980-7A431A36AA80}"/>
              </a:ext>
            </a:extLst>
          </p:cNvPr>
          <p:cNvSpPr>
            <a:spLocks noGrp="1"/>
          </p:cNvSpPr>
          <p:nvPr>
            <p:ph idx="1"/>
          </p:nvPr>
        </p:nvSpPr>
        <p:spPr/>
        <p:txBody>
          <a:bodyPr/>
          <a:lstStyle/>
          <a:p>
            <a:r>
              <a:rPr lang="en-US" dirty="0"/>
              <a:t>This isn’t to say that </a:t>
            </a:r>
            <a:r>
              <a:rPr lang="en-US" dirty="0" err="1"/>
              <a:t>krats</a:t>
            </a:r>
            <a:r>
              <a:rPr lang="en-US" dirty="0"/>
              <a:t> and </a:t>
            </a:r>
            <a:r>
              <a:rPr lang="en-US" dirty="0" err="1"/>
              <a:t>smgran</a:t>
            </a:r>
            <a:r>
              <a:rPr lang="en-US" dirty="0"/>
              <a:t> don’t interact…</a:t>
            </a:r>
          </a:p>
          <a:p>
            <a:pPr lvl="1"/>
            <a:r>
              <a:rPr lang="en-US" dirty="0"/>
              <a:t>E.g. Bledsoe 2019, Christensen 2019</a:t>
            </a:r>
          </a:p>
          <a:p>
            <a:r>
              <a:rPr lang="en-US" dirty="0"/>
              <a:t>But that the interactions there are perhaps kind of marginal, and not coming out at the scale of ecosystem </a:t>
            </a:r>
            <a:r>
              <a:rPr lang="en-US"/>
              <a:t>function dynamics</a:t>
            </a:r>
            <a:endParaRPr lang="en-US" dirty="0"/>
          </a:p>
        </p:txBody>
      </p:sp>
    </p:spTree>
    <p:extLst>
      <p:ext uri="{BB962C8B-B14F-4D97-AF65-F5344CB8AC3E}">
        <p14:creationId xmlns:p14="http://schemas.microsoft.com/office/powerpoint/2010/main" val="245338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1087</Words>
  <Application>Microsoft Macintosh PowerPoint</Application>
  <PresentationFormat>Widescreen</PresentationFormat>
  <Paragraphs>51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58</cp:revision>
  <dcterms:created xsi:type="dcterms:W3CDTF">2021-01-29T19:13:18Z</dcterms:created>
  <dcterms:modified xsi:type="dcterms:W3CDTF">2021-01-29T23:26:42Z</dcterms:modified>
</cp:coreProperties>
</file>