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az,Renata M" initials="DM" lastIdx="2" clrIdx="0">
    <p:extLst>
      <p:ext uri="{19B8F6BF-5375-455C-9EA6-DF929625EA0E}">
        <p15:presenceInfo xmlns:p15="http://schemas.microsoft.com/office/powerpoint/2012/main" userId="S::diaz.renata@ufl.edu::887f1fd4-2761-4d05-a769-649c729a9d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311"/>
    <p:restoredTop sz="96327"/>
  </p:normalViewPr>
  <p:slideViewPr>
    <p:cSldViewPr snapToGrid="0" snapToObjects="1">
      <p:cViewPr varScale="1">
        <p:scale>
          <a:sx n="61" d="100"/>
          <a:sy n="61" d="100"/>
        </p:scale>
        <p:origin x="21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7T15:16:12.788" idx="1">
    <p:pos x="10" y="10"/>
    <p:text>Primarily for visualization and a gut check on the chunking of the TS into sections. May change intuition with Diaz data.</p:text>
    <p:extLst>
      <p:ext uri="{C676402C-5697-4E1C-873F-D02D1690AC5C}">
        <p15:threadingInfo xmlns:p15="http://schemas.microsoft.com/office/powerpoint/2012/main" timeZoneBias="300"/>
      </p:ext>
    </p:extLst>
  </p:cm>
  <p:cm authorId="1" dt="2021-01-27T15:20:03.612" idx="2">
    <p:pos x="106" y="106"/>
    <p:text>Chunks for Diaz data: 1977-1996, 1996-2010, 2010-2015. This because we have all long-term plots leading up to the plot switch in this data. At this point the history is far enough back that I'm OK re-analyzing data that was also in Ernest (2001) and Thibault (2010).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6BA1-6C72-C84F-A0E3-E586EBFA8177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C0207-2F97-0B46-BD24-719AA086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6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Annual means of energy use for all census periods, 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longterm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controls (CC), exclosures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controls (EC), removals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controls (XC). Each line is a plot.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1DDA-A758-574A-A337-2D92A6B352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4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Predicted values for a GAM fit to the energy use data by treatment. Primarily for visualization.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1DDA-A758-574A-A337-2D92A6B352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Predicted values for a GAM fit to the energy use data by treatment. Primarily for visualization.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1DDA-A758-574A-A337-2D92A6B352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8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Predicted values for a GAM fit to the energy use data by treatment. Primarily for visualization.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1DDA-A758-574A-A337-2D92A6B352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9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perhaps switch this to % of energy use by PB, because absolute abundance will fluctuate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1DDA-A758-574A-A337-2D92A6B352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3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E1D3-27D5-9346-9AE4-6C57E8A2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79FA6-93D5-3D4A-8AB1-9121FFF6C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931CB-E765-6F4E-B83B-6F215294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BC9C-E5F5-684A-BBA9-92E3939735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DC589-BC19-164A-9F82-B8C83D04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40325-1C01-484F-A382-A08F8B2D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685-3C08-2E46-9C4D-535C8C0F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F062-58F6-2847-9C71-DC2E0E29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8DD74-1453-0D47-8072-B389E0006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A4770-9203-8349-ACBA-F2B9128B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BC9C-E5F5-684A-BBA9-92E3939735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35682-938D-BA4D-8FAF-D18CA615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72C01-6A96-1C43-9677-F5755E37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685-3C08-2E46-9C4D-535C8C0F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5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B6DCE-BC76-8F4A-9542-2E6A7FF1C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056C8-39AF-C94F-B0E7-9813AF7AA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D61AF-5552-2849-85C9-9D3EBE99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BC9C-E5F5-684A-BBA9-92E3939735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954F4-E436-0644-B3C7-B5A4DC71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93D53-0827-E144-9495-3407BD51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685-3C08-2E46-9C4D-535C8C0F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50A7-0132-0B47-9D06-3FE9060C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0"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47F57-04DE-4B46-A205-8F1B000E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0" i="0">
                <a:latin typeface="Helvetica Light" panose="020B0403020202020204" pitchFamily="34" charset="0"/>
              </a:defRPr>
            </a:lvl1pPr>
            <a:lvl2pPr>
              <a:defRPr sz="2000" b="0" i="0">
                <a:latin typeface="Helvetica Light" panose="020B0403020202020204" pitchFamily="34" charset="0"/>
              </a:defRPr>
            </a:lvl2pPr>
            <a:lvl3pPr>
              <a:defRPr sz="1800" b="0" i="0">
                <a:latin typeface="Helvetica Light" panose="020B0403020202020204" pitchFamily="34" charset="0"/>
              </a:defRPr>
            </a:lvl3pPr>
            <a:lvl4pPr>
              <a:defRPr sz="1600" b="0" i="0">
                <a:latin typeface="Helvetica Light" panose="020B0403020202020204" pitchFamily="34" charset="0"/>
              </a:defRPr>
            </a:lvl4pPr>
            <a:lvl5pPr>
              <a:defRPr sz="1600"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CDD5-AF77-5B49-9132-B9C19CE0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BC9C-E5F5-684A-BBA9-92E3939735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7A2B-0D23-A944-A8AD-5F2A34CC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47DB-2C67-FA4C-88A4-F0E0D3D4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685-3C08-2E46-9C4D-535C8C0F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271-7B8C-B840-953F-DF96ECEF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E6C1A-0A72-364C-BA03-ACB36CBB7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29A1A-E480-6941-9424-F5322928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BC9C-E5F5-684A-BBA9-92E3939735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13890-73B3-D447-9A8B-13EF18CD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45CFC-F21C-FB48-86A1-53C77496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685-3C08-2E46-9C4D-535C8C0F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3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9CD3-22E5-EA4C-95E3-1C206D2E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0"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4F7CB-220A-D147-B89F-E8042D177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 b="0" i="0">
                <a:latin typeface="Helvetica Light" panose="020B0403020202020204" pitchFamily="34" charset="0"/>
              </a:defRPr>
            </a:lvl1pPr>
            <a:lvl2pPr>
              <a:defRPr sz="1800" b="0" i="0">
                <a:latin typeface="Helvetica Light" panose="020B0403020202020204" pitchFamily="34" charset="0"/>
              </a:defRPr>
            </a:lvl2pPr>
            <a:lvl3pPr>
              <a:defRPr sz="1600" b="0" i="0">
                <a:latin typeface="Helvetica Light" panose="020B0403020202020204" pitchFamily="34" charset="0"/>
              </a:defRPr>
            </a:lvl3pPr>
            <a:lvl4pPr>
              <a:defRPr sz="1400" b="0" i="0">
                <a:latin typeface="Helvetica Light" panose="020B0403020202020204" pitchFamily="34" charset="0"/>
              </a:defRPr>
            </a:lvl4pPr>
            <a:lvl5pPr>
              <a:defRPr sz="1400"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F1095-07E0-944A-BDD1-114284EE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 b="0" i="0">
                <a:latin typeface="Helvetica Light" panose="020B0403020202020204" pitchFamily="34" charset="0"/>
              </a:defRPr>
            </a:lvl1pPr>
            <a:lvl2pPr>
              <a:defRPr sz="1800" b="0" i="0">
                <a:latin typeface="Helvetica Light" panose="020B0403020202020204" pitchFamily="34" charset="0"/>
              </a:defRPr>
            </a:lvl2pPr>
            <a:lvl3pPr>
              <a:defRPr sz="1600" b="0" i="0">
                <a:latin typeface="Helvetica Light" panose="020B0403020202020204" pitchFamily="34" charset="0"/>
              </a:defRPr>
            </a:lvl3pPr>
            <a:lvl4pPr>
              <a:defRPr sz="1400" b="0" i="0">
                <a:latin typeface="Helvetica Light" panose="020B0403020202020204" pitchFamily="34" charset="0"/>
              </a:defRPr>
            </a:lvl4pPr>
            <a:lvl5pPr>
              <a:defRPr sz="1400"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E2100-E36B-D94D-9B4D-ED72DBA4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BC9C-E5F5-684A-BBA9-92E3939735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74695-3F6C-7F44-BA88-C68CED77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0DD2E-529E-004E-85AC-3026D920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685-3C08-2E46-9C4D-535C8C0F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3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EE95-7098-1141-930A-108A57DC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 b="0" i="0"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DDAAA-F5B8-3148-8CC4-F90E9043F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CF7AA-0E3C-5E41-8B4A-6F62C0D12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1B236-581E-3C40-89B0-B16942372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3A33F-41BC-FF45-99EC-1D107FCF0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latin typeface="Helvetica Light" panose="020B0403020202020204" pitchFamily="34" charset="0"/>
              </a:defRPr>
            </a:lvl1pPr>
            <a:lvl2pPr>
              <a:defRPr b="0" i="0">
                <a:latin typeface="Helvetica Light" panose="020B0403020202020204" pitchFamily="34" charset="0"/>
              </a:defRPr>
            </a:lvl2pPr>
            <a:lvl3pPr>
              <a:defRPr b="0" i="0">
                <a:latin typeface="Helvetica Light" panose="020B0403020202020204" pitchFamily="34" charset="0"/>
              </a:defRPr>
            </a:lvl3pPr>
            <a:lvl4pPr>
              <a:defRPr b="0" i="0">
                <a:latin typeface="Helvetica Light" panose="020B0403020202020204" pitchFamily="34" charset="0"/>
              </a:defRPr>
            </a:lvl4pPr>
            <a:lvl5pPr>
              <a:defRPr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28217-C6C5-E141-9375-0C5B5745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BC9C-E5F5-684A-BBA9-92E3939735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F0744-5675-5B42-AEB4-C4732E13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4E508-8166-BE41-AA5D-8ED3EA93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685-3C08-2E46-9C4D-535C8C0F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0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4463-691E-7141-B7A5-037AB026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6FBC0-AAA3-F24E-A246-23D59432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BC9C-E5F5-684A-BBA9-92E3939735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AAA36-2007-9C49-B45F-FC8E53B4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100F8-1E8D-7F4B-B464-78780863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685-3C08-2E46-9C4D-535C8C0F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C2A19-608F-AF4E-83F1-B75D9ADE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BC9C-E5F5-684A-BBA9-92E3939735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13BFA-1600-154D-BD2E-9981C558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06A9E-2D77-1E49-BDBD-ABD0F1D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685-3C08-2E46-9C4D-535C8C0F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6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4A6D-3320-0F4D-9FD9-0C2739C6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E9BCF-1CDA-F344-8173-4D8B483C4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BA824-3F78-1644-8883-B57D1E0D9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95444-4734-5443-9D09-68785410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BC9C-E5F5-684A-BBA9-92E3939735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712E2-64ED-DA46-BD16-5611C619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2F635-1ADE-214A-A996-ACE891EE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685-3C08-2E46-9C4D-535C8C0F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C33-A7EE-0344-8AA3-3BFA0A0D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DEB6F-4DD0-B648-98CF-B9523C232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6592-5422-4A47-A318-9D1AE8A93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7CD0D-E9AD-944B-A70F-AA3687FD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BC9C-E5F5-684A-BBA9-92E3939735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294C9-5448-9343-850F-B541B34F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5B322-5E2A-DE48-B8F3-ECF58135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685-3C08-2E46-9C4D-535C8C0F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2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01036-D802-1E42-AB08-90699FD3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35E4F-7F36-004E-943E-55ED488E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FB4C-A526-374C-B30C-022E24A06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ABC9C-E5F5-684A-BBA9-92E39397352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A10B0-A0F7-A140-BB9C-D9F2F2363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E54E1-0F93-E74C-80EE-7248E5E0A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0685-3C08-2E46-9C4D-535C8C0F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8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309CFF-801F-E441-B0E4-A4AF2C5F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CAD547-DA02-FB49-85B8-26220C57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0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7AED43D-2CE8-D947-9F33-C4C4CFF778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82" y="2041657"/>
            <a:ext cx="6301754" cy="31508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120503-F408-4F48-9064-24C1FD84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energy use</a:t>
            </a:r>
          </a:p>
        </p:txBody>
      </p:sp>
    </p:spTree>
    <p:extLst>
      <p:ext uri="{BB962C8B-B14F-4D97-AF65-F5344CB8AC3E}">
        <p14:creationId xmlns:p14="http://schemas.microsoft.com/office/powerpoint/2010/main" val="336776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D54AC7-EF31-9545-8C91-9EBFF550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 of energy use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178E98CA-5EE5-7040-9E1B-BD97A89072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938641"/>
            <a:ext cx="5181600" cy="25908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701AE3-4E13-9045-AF3B-025200D5F6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GAM, for visualization.</a:t>
            </a:r>
          </a:p>
          <a:p>
            <a:r>
              <a:rPr lang="en-US" sz="1800" dirty="0"/>
              <a:t>From this plot:</a:t>
            </a:r>
          </a:p>
          <a:p>
            <a:pPr lvl="1"/>
            <a:r>
              <a:rPr lang="en-US" sz="1600" dirty="0"/>
              <a:t>Do treatments and controls diverge in d.?</a:t>
            </a:r>
          </a:p>
          <a:p>
            <a:pPr lvl="1"/>
            <a:r>
              <a:rPr lang="en-US" sz="1600" dirty="0"/>
              <a:t>Do treatment types converge in e.?</a:t>
            </a:r>
          </a:p>
          <a:p>
            <a:pPr lvl="1"/>
            <a:r>
              <a:rPr lang="en-US" sz="1600" dirty="0"/>
              <a:t>Do the time period designations seem reasonable?</a:t>
            </a:r>
          </a:p>
        </p:txBody>
      </p:sp>
    </p:spTree>
    <p:extLst>
      <p:ext uri="{BB962C8B-B14F-4D97-AF65-F5344CB8AC3E}">
        <p14:creationId xmlns:p14="http://schemas.microsoft.com/office/powerpoint/2010/main" val="294914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D54AC7-EF31-9545-8C91-9EBFF550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Trt:Ctrl</a:t>
            </a:r>
            <a:r>
              <a:rPr lang="en-US" dirty="0"/>
              <a:t> ratio by era (MAIN PLOT)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8E98CA-5EE5-7040-9E1B-BD97A89072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838200" y="1938641"/>
            <a:ext cx="5181600" cy="25908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701AE3-4E13-9045-AF3B-025200D5F6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Ratio of mean total energy on treatment plots to mean total energy on control plots. </a:t>
            </a:r>
          </a:p>
          <a:p>
            <a:pPr lvl="1"/>
            <a:r>
              <a:rPr lang="en-US" sz="1200" dirty="0" err="1"/>
              <a:t>ECr</a:t>
            </a:r>
            <a:r>
              <a:rPr lang="en-US" sz="1200" dirty="0"/>
              <a:t> = exclosures </a:t>
            </a:r>
            <a:r>
              <a:rPr lang="en-US" sz="1200" dirty="0">
                <a:sym typeface="Wingdings" pitchFamily="2" charset="2"/>
              </a:rPr>
              <a:t> controls; </a:t>
            </a:r>
            <a:r>
              <a:rPr lang="en-US" sz="1200" dirty="0" err="1">
                <a:sym typeface="Wingdings" pitchFamily="2" charset="2"/>
              </a:rPr>
              <a:t>XCr</a:t>
            </a:r>
            <a:r>
              <a:rPr lang="en-US" sz="1200" dirty="0">
                <a:sym typeface="Wingdings" pitchFamily="2" charset="2"/>
              </a:rPr>
              <a:t> = removals  controls.</a:t>
            </a:r>
          </a:p>
          <a:p>
            <a:pPr lvl="1"/>
            <a:r>
              <a:rPr lang="en-US" sz="1200" dirty="0">
                <a:sym typeface="Wingdings" pitchFamily="2" charset="2"/>
              </a:rPr>
              <a:t>Horizontal lines are estimates with se from GLM.</a:t>
            </a:r>
            <a:endParaRPr lang="en-US" sz="1100" dirty="0">
              <a:sym typeface="Wingdings" pitchFamily="2" charset="2"/>
            </a:endParaRPr>
          </a:p>
          <a:p>
            <a:r>
              <a:rPr lang="en-US" sz="1400" dirty="0">
                <a:sym typeface="Wingdings" pitchFamily="2" charset="2"/>
              </a:rPr>
              <a:t>For long term exclosures (e.g. </a:t>
            </a:r>
            <a:r>
              <a:rPr lang="en-US" sz="1400" dirty="0" err="1">
                <a:sym typeface="Wingdings" pitchFamily="2" charset="2"/>
              </a:rPr>
              <a:t>ECr</a:t>
            </a:r>
            <a:r>
              <a:rPr lang="en-US" sz="1400" dirty="0">
                <a:sym typeface="Wingdings" pitchFamily="2" charset="2"/>
              </a:rPr>
              <a:t> here, pre-switch):</a:t>
            </a:r>
          </a:p>
          <a:p>
            <a:pPr lvl="1"/>
            <a:r>
              <a:rPr lang="en-US" sz="1200" dirty="0">
                <a:sym typeface="Wingdings" pitchFamily="2" charset="2"/>
              </a:rPr>
              <a:t>Do estimates for d match c? Tells us whether the compensation documented in 2001/2010 papers persisted </a:t>
            </a:r>
          </a:p>
          <a:p>
            <a:pPr lvl="1"/>
            <a:r>
              <a:rPr lang="en-US" sz="1200" dirty="0">
                <a:sym typeface="Wingdings" pitchFamily="2" charset="2"/>
              </a:rPr>
              <a:t>How does the estimate for d compare to b? Tells us the degree of compensation pre-PB relative to post-change with PB.</a:t>
            </a:r>
          </a:p>
          <a:p>
            <a:pPr lvl="1"/>
            <a:r>
              <a:rPr lang="en-US" sz="1200" dirty="0">
                <a:sym typeface="Wingdings" pitchFamily="2" charset="2"/>
              </a:rPr>
              <a:t>Does the estimate for d match e? In the real data, nothing will have changed about our manipulations for the long-term plots, so we don’t expect a shift. However, if there </a:t>
            </a:r>
            <a:r>
              <a:rPr lang="en-US" sz="1200" i="1" dirty="0">
                <a:sym typeface="Wingdings" pitchFamily="2" charset="2"/>
              </a:rPr>
              <a:t>is</a:t>
            </a:r>
            <a:r>
              <a:rPr lang="en-US" sz="1200" dirty="0">
                <a:sym typeface="Wingdings" pitchFamily="2" charset="2"/>
              </a:rPr>
              <a:t>, that shift is the baseline compensation effect for when we look at manipulations.</a:t>
            </a:r>
            <a:endParaRPr lang="en-US" sz="1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88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8E98CA-5EE5-7040-9E1B-BD97A89072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838200" y="1938641"/>
            <a:ext cx="5181600" cy="25908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701AE3-4E13-9045-AF3B-025200D5F6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Ratio of mean total energy on treatment plots to mean total energy on control plots. </a:t>
            </a:r>
          </a:p>
          <a:p>
            <a:pPr lvl="1"/>
            <a:r>
              <a:rPr lang="en-US" sz="1200" dirty="0" err="1"/>
              <a:t>ECr</a:t>
            </a:r>
            <a:r>
              <a:rPr lang="en-US" sz="1200" dirty="0"/>
              <a:t> = exclosures </a:t>
            </a:r>
            <a:r>
              <a:rPr lang="en-US" sz="1200" dirty="0">
                <a:sym typeface="Wingdings" pitchFamily="2" charset="2"/>
              </a:rPr>
              <a:t> controls; </a:t>
            </a:r>
            <a:r>
              <a:rPr lang="en-US" sz="1200" dirty="0" err="1">
                <a:sym typeface="Wingdings" pitchFamily="2" charset="2"/>
              </a:rPr>
              <a:t>XCr</a:t>
            </a:r>
            <a:r>
              <a:rPr lang="en-US" sz="1200" dirty="0">
                <a:sym typeface="Wingdings" pitchFamily="2" charset="2"/>
              </a:rPr>
              <a:t> = removals  controls.</a:t>
            </a:r>
          </a:p>
          <a:p>
            <a:pPr lvl="1"/>
            <a:r>
              <a:rPr lang="en-US" sz="1200" dirty="0">
                <a:sym typeface="Wingdings" pitchFamily="2" charset="2"/>
              </a:rPr>
              <a:t>Horizontal lines are estimates with se from GLM.</a:t>
            </a:r>
            <a:endParaRPr lang="en-US" sz="1100" dirty="0">
              <a:sym typeface="Wingdings" pitchFamily="2" charset="2"/>
            </a:endParaRPr>
          </a:p>
          <a:p>
            <a:r>
              <a:rPr lang="en-US" sz="1400" dirty="0">
                <a:sym typeface="Wingdings" pitchFamily="2" charset="2"/>
              </a:rPr>
              <a:t>Comparing the treatments:</a:t>
            </a:r>
          </a:p>
          <a:p>
            <a:pPr lvl="1"/>
            <a:r>
              <a:rPr lang="en-US" sz="1200" dirty="0">
                <a:sym typeface="Wingdings" pitchFamily="2" charset="2"/>
              </a:rPr>
              <a:t>Do the estimates for the treatments converge following the switch (panel e)?  Differing responses would suggest contingency on treatment effects between </a:t>
            </a:r>
            <a:r>
              <a:rPr lang="en-US" sz="1200" dirty="0" err="1">
                <a:sym typeface="Wingdings" pitchFamily="2" charset="2"/>
              </a:rPr>
              <a:t>longterm</a:t>
            </a:r>
            <a:r>
              <a:rPr lang="en-US" sz="1200" dirty="0">
                <a:sym typeface="Wingdings" pitchFamily="2" charset="2"/>
              </a:rPr>
              <a:t> plots and controls.</a:t>
            </a:r>
          </a:p>
          <a:p>
            <a:pPr lvl="1"/>
            <a:r>
              <a:rPr lang="en-US" sz="1200" dirty="0">
                <a:sym typeface="Wingdings" pitchFamily="2" charset="2"/>
              </a:rPr>
              <a:t>Where do the estimates fall post-switch? Do they both approach controls,  both underperform controls (estimates &lt;&lt;1), or behave differently?</a:t>
            </a:r>
            <a:endParaRPr lang="en-US" sz="1000" dirty="0">
              <a:sym typeface="Wingdings" pitchFamily="2" charset="2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A9C5EDF-E585-3347-9882-4B04E270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Trt:Ctrl</a:t>
            </a:r>
            <a:r>
              <a:rPr lang="en-US" dirty="0"/>
              <a:t> ratio by era (MAIN PLOT)</a:t>
            </a:r>
          </a:p>
        </p:txBody>
      </p:sp>
    </p:spTree>
    <p:extLst>
      <p:ext uri="{BB962C8B-B14F-4D97-AF65-F5344CB8AC3E}">
        <p14:creationId xmlns:p14="http://schemas.microsoft.com/office/powerpoint/2010/main" val="240415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D54AC7-EF31-9545-8C91-9EBFF550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of PB, PP, and other </a:t>
            </a:r>
            <a:r>
              <a:rPr lang="en-US" dirty="0" err="1"/>
              <a:t>smgmran</a:t>
            </a:r>
            <a:r>
              <a:rPr lang="en-US" dirty="0"/>
              <a:t> to compensation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8429-320E-1048-A1A8-309E9DFB34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PB declines and compensation declines, is the decline in compensation proportional/attributable 1:1 with the decline in PB? </a:t>
            </a:r>
          </a:p>
          <a:p>
            <a:r>
              <a:rPr lang="en-US" dirty="0"/>
              <a:t>I.e. does the ratio of </a:t>
            </a:r>
            <a:r>
              <a:rPr lang="en-US" dirty="0" err="1"/>
              <a:t>trt</a:t>
            </a:r>
            <a:r>
              <a:rPr lang="en-US" dirty="0"/>
              <a:t>/control </a:t>
            </a:r>
            <a:r>
              <a:rPr lang="en-US" b="1" dirty="0"/>
              <a:t>post </a:t>
            </a:r>
            <a:r>
              <a:rPr lang="en-US" dirty="0"/>
              <a:t>PB decline ~ the ratio of </a:t>
            </a:r>
            <a:r>
              <a:rPr lang="en-US" dirty="0" err="1"/>
              <a:t>smgran</a:t>
            </a:r>
            <a:r>
              <a:rPr lang="en-US" dirty="0"/>
              <a:t>-not-PB on control/ total control </a:t>
            </a:r>
            <a:r>
              <a:rPr lang="en-US" b="1" dirty="0"/>
              <a:t>pre </a:t>
            </a:r>
            <a:r>
              <a:rPr lang="en-US" dirty="0"/>
              <a:t>PB decline?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28543-FB3B-EB47-9111-09CE7FF1A9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7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F607-E8E8-2345-A1C0-6D9DE42A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</a:t>
            </a:r>
            <a:r>
              <a:rPr lang="en-US" dirty="0" err="1"/>
              <a:t>smgran</a:t>
            </a:r>
            <a:r>
              <a:rPr lang="en-US" dirty="0"/>
              <a:t>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9230D-0FC2-9949-A4AA-E2A8478BC0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longterm</a:t>
            </a:r>
            <a:r>
              <a:rPr lang="en-US" dirty="0"/>
              <a:t> and new exclosures have the same post-switch </a:t>
            </a:r>
            <a:r>
              <a:rPr lang="en-US" dirty="0" err="1"/>
              <a:t>smgran</a:t>
            </a:r>
            <a:r>
              <a:rPr lang="en-US" dirty="0"/>
              <a:t> communities? </a:t>
            </a:r>
          </a:p>
          <a:p>
            <a:pPr lvl="1"/>
            <a:r>
              <a:rPr lang="en-US" dirty="0"/>
              <a:t>If they </a:t>
            </a:r>
            <a:r>
              <a:rPr lang="en-US" b="1" dirty="0"/>
              <a:t>match </a:t>
            </a:r>
            <a:r>
              <a:rPr lang="en-US" dirty="0"/>
              <a:t>in E but </a:t>
            </a:r>
            <a:r>
              <a:rPr lang="en-US" b="1" dirty="0"/>
              <a:t>differ </a:t>
            </a:r>
            <a:r>
              <a:rPr lang="en-US" dirty="0"/>
              <a:t>in species composition… is there a ceiling on </a:t>
            </a:r>
            <a:r>
              <a:rPr lang="en-US" dirty="0" err="1"/>
              <a:t>smgran</a:t>
            </a:r>
            <a:r>
              <a:rPr lang="en-US" dirty="0"/>
              <a:t> E that can be reached multiple ways</a:t>
            </a:r>
          </a:p>
          <a:p>
            <a:pPr lvl="1"/>
            <a:r>
              <a:rPr lang="en-US" dirty="0"/>
              <a:t>If the </a:t>
            </a:r>
            <a:r>
              <a:rPr lang="en-US" b="1" dirty="0"/>
              <a:t>differ </a:t>
            </a:r>
            <a:r>
              <a:rPr lang="en-US" dirty="0"/>
              <a:t>in E and in composition, might be possible to show who’s accounting for the difference…e.g. if PP likes </a:t>
            </a:r>
            <a:r>
              <a:rPr lang="en-US" dirty="0" err="1"/>
              <a:t>longterm</a:t>
            </a:r>
            <a:r>
              <a:rPr lang="en-US" dirty="0"/>
              <a:t> exclosures but not new exclosures, or something. Might be hard to pull apart.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A8D8E-79A8-D440-A5CA-FB87CD21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6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551</Words>
  <Application>Microsoft Macintosh PowerPoint</Application>
  <PresentationFormat>Widescreen</PresentationFormat>
  <Paragraphs>39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Light</vt:lpstr>
      <vt:lpstr>Office Theme</vt:lpstr>
      <vt:lpstr>PowerPoint Presentation</vt:lpstr>
      <vt:lpstr>Raw energy use</vt:lpstr>
      <vt:lpstr>GAM of energy use</vt:lpstr>
      <vt:lpstr>Trt:Ctrl ratio by era (MAIN PLOT)</vt:lpstr>
      <vt:lpstr>Trt:Ctrl ratio by era (MAIN PLOT)</vt:lpstr>
      <vt:lpstr>Contribution of PB, PP, and other smgmran to compensation</vt:lpstr>
      <vt:lpstr>Comparison of smgran 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Diaz,Renata M</dc:creator>
  <cp:lastModifiedBy>Diaz,Renata M</cp:lastModifiedBy>
  <cp:revision>13</cp:revision>
  <dcterms:created xsi:type="dcterms:W3CDTF">2021-01-27T20:10:56Z</dcterms:created>
  <dcterms:modified xsi:type="dcterms:W3CDTF">2021-01-27T21:55:06Z</dcterms:modified>
</cp:coreProperties>
</file>