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7" r:id="rId12"/>
    <p:sldId id="285" r:id="rId13"/>
    <p:sldId id="286" r:id="rId14"/>
    <p:sldId id="287" r:id="rId15"/>
    <p:sldId id="289" r:id="rId16"/>
    <p:sldId id="290" r:id="rId17"/>
    <p:sldId id="292" r:id="rId18"/>
    <p:sldId id="294" r:id="rId19"/>
    <p:sldId id="295"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00"/>
    <p:restoredTop sz="94099"/>
  </p:normalViewPr>
  <p:slideViewPr>
    <p:cSldViewPr snapToGrid="0" snapToObjects="1">
      <p:cViewPr varScale="1">
        <p:scale>
          <a:sx n="97" d="100"/>
          <a:sy n="97" d="100"/>
        </p:scale>
        <p:origin x="208" y="1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C848-6CEE-0744-AFE6-E0701C96A024}" type="datetimeFigureOut">
              <a:rPr lang="en-US" smtClean="0"/>
              <a:t>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21DDA-A758-574A-A337-2D92A6B35225}" type="slidenum">
              <a:rPr lang="en-US" smtClean="0"/>
              <a:t>‹#›</a:t>
            </a:fld>
            <a:endParaRPr lang="en-US"/>
          </a:p>
        </p:txBody>
      </p:sp>
    </p:spTree>
    <p:extLst>
      <p:ext uri="{BB962C8B-B14F-4D97-AF65-F5344CB8AC3E}">
        <p14:creationId xmlns:p14="http://schemas.microsoft.com/office/powerpoint/2010/main" val="713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Composition of the metacommunity and dispersal determine if/when assemblage-level function recovers from species loss</a:t>
            </a:r>
          </a:p>
          <a:p>
            <a:pPr lvl="2"/>
            <a:r>
              <a:rPr lang="en-US" dirty="0"/>
              <a:t>Shifting conditions may mean rapid dispersal is necessary for trait-condition matching to keep pace</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5</a:t>
            </a:fld>
            <a:endParaRPr lang="en-US"/>
          </a:p>
        </p:txBody>
      </p:sp>
    </p:spTree>
    <p:extLst>
      <p:ext uri="{BB962C8B-B14F-4D97-AF65-F5344CB8AC3E}">
        <p14:creationId xmlns:p14="http://schemas.microsoft.com/office/powerpoint/2010/main" val="42872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prefer to dodge BEF as much as I can.</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6</a:t>
            </a:fld>
            <a:endParaRPr lang="en-US"/>
          </a:p>
        </p:txBody>
      </p:sp>
    </p:spTree>
    <p:extLst>
      <p:ext uri="{BB962C8B-B14F-4D97-AF65-F5344CB8AC3E}">
        <p14:creationId xmlns:p14="http://schemas.microsoft.com/office/powerpoint/2010/main" val="2196365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sz="1200" dirty="0"/>
              <a:t>This is not figuring large in the current framing because I honestly don’t think there will be, and if there are, we may be limited in what we can say about why. So my current thinking is that conversation about legacy effects would be more for post-hoc “maybe this helps explain it” analyses and discussion fodder, rather than setting up a strong logical test of ideas.</a:t>
            </a:r>
          </a:p>
          <a:p>
            <a:pPr marL="628650" lvl="1" indent="-171450">
              <a:buFont typeface="Arial" panose="020B0604020202020204" pitchFamily="34" charset="0"/>
              <a:buChar char="•"/>
            </a:pPr>
            <a:r>
              <a:rPr lang="en-US" sz="1200" dirty="0"/>
              <a:t>We can measure plant community composition and possibly seed size as different initial conditions, but of course there’s much more that the rodents are aware of</a:t>
            </a:r>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9</a:t>
            </a:fld>
            <a:endParaRPr lang="en-US"/>
          </a:p>
        </p:txBody>
      </p:sp>
    </p:spTree>
    <p:extLst>
      <p:ext uri="{BB962C8B-B14F-4D97-AF65-F5344CB8AC3E}">
        <p14:creationId xmlns:p14="http://schemas.microsoft.com/office/powerpoint/2010/main" val="365235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when you break this down by plot you find that post switch </a:t>
            </a:r>
            <a:r>
              <a:rPr lang="en-US" dirty="0" err="1"/>
              <a:t>tinygran</a:t>
            </a:r>
            <a:r>
              <a:rPr lang="en-US" dirty="0"/>
              <a:t> e on EE, and </a:t>
            </a:r>
            <a:r>
              <a:rPr lang="en-US" dirty="0" err="1"/>
              <a:t>esp</a:t>
            </a:r>
            <a:r>
              <a:rPr lang="en-US" dirty="0"/>
              <a:t> CE, exceeds controls. But not by as much as in the beginning. </a:t>
            </a:r>
          </a:p>
        </p:txBody>
      </p:sp>
      <p:sp>
        <p:nvSpPr>
          <p:cNvPr id="4" name="Slide Number Placeholder 3"/>
          <p:cNvSpPr>
            <a:spLocks noGrp="1"/>
          </p:cNvSpPr>
          <p:nvPr>
            <p:ph type="sldNum" sz="quarter" idx="5"/>
          </p:nvPr>
        </p:nvSpPr>
        <p:spPr/>
        <p:txBody>
          <a:bodyPr/>
          <a:lstStyle/>
          <a:p>
            <a:fld id="{3F921DDA-A758-574A-A337-2D92A6B35225}" type="slidenum">
              <a:rPr lang="en-US" smtClean="0"/>
              <a:t>13</a:t>
            </a:fld>
            <a:endParaRPr lang="en-US"/>
          </a:p>
        </p:txBody>
      </p:sp>
    </p:spTree>
    <p:extLst>
      <p:ext uri="{BB962C8B-B14F-4D97-AF65-F5344CB8AC3E}">
        <p14:creationId xmlns:p14="http://schemas.microsoft.com/office/powerpoint/2010/main" val="3803328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you get fuzz around the since the 90s thing.</a:t>
            </a:r>
          </a:p>
        </p:txBody>
      </p:sp>
      <p:sp>
        <p:nvSpPr>
          <p:cNvPr id="4" name="Slide Number Placeholder 3"/>
          <p:cNvSpPr>
            <a:spLocks noGrp="1"/>
          </p:cNvSpPr>
          <p:nvPr>
            <p:ph type="sldNum" sz="quarter" idx="5"/>
          </p:nvPr>
        </p:nvSpPr>
        <p:spPr/>
        <p:txBody>
          <a:bodyPr/>
          <a:lstStyle/>
          <a:p>
            <a:fld id="{3F921DDA-A758-574A-A337-2D92A6B35225}" type="slidenum">
              <a:rPr lang="en-US" smtClean="0"/>
              <a:t>16</a:t>
            </a:fld>
            <a:endParaRPr lang="en-US"/>
          </a:p>
        </p:txBody>
      </p:sp>
    </p:spTree>
    <p:extLst>
      <p:ext uri="{BB962C8B-B14F-4D97-AF65-F5344CB8AC3E}">
        <p14:creationId xmlns:p14="http://schemas.microsoft.com/office/powerpoint/2010/main" val="3187728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1160-1261-C349-8704-597B65E05B9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10E1CD-5D0D-3547-8D43-556ADA0DC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064C4-CC69-2D46-9632-AE00E84BA20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2/16/21</a:t>
            </a:fld>
            <a:endParaRPr lang="en-US"/>
          </a:p>
        </p:txBody>
      </p:sp>
      <p:sp>
        <p:nvSpPr>
          <p:cNvPr id="5" name="Footer Placeholder 4">
            <a:extLst>
              <a:ext uri="{FF2B5EF4-FFF2-40B4-BE49-F238E27FC236}">
                <a16:creationId xmlns:a16="http://schemas.microsoft.com/office/drawing/2014/main" id="{94DB4859-0CF8-FC44-987D-C381170B56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E2C36F-89BE-4B4F-8153-BA54A689F36F}"/>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168798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7C0C-4290-8E49-ADE6-D4D4B36DB2C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F6828C-6818-9E48-953E-ADB1A7C45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846C1-5731-6341-B039-A7F6F9F9A776}"/>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2/16/21</a:t>
            </a:fld>
            <a:endParaRPr lang="en-US"/>
          </a:p>
        </p:txBody>
      </p:sp>
      <p:sp>
        <p:nvSpPr>
          <p:cNvPr id="5" name="Footer Placeholder 4">
            <a:extLst>
              <a:ext uri="{FF2B5EF4-FFF2-40B4-BE49-F238E27FC236}">
                <a16:creationId xmlns:a16="http://schemas.microsoft.com/office/drawing/2014/main" id="{D46BDD02-5A34-5F46-B2A9-8E104B4178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5EFF6C8-6122-5D4B-B170-20C48A3661CD}"/>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55336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578C2-0D67-834D-9708-C04C99C1C0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A9772-997D-354A-8D6E-3F851A113E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DAE0D-4DB3-2049-8578-A94863A491DA}"/>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2/16/21</a:t>
            </a:fld>
            <a:endParaRPr lang="en-US"/>
          </a:p>
        </p:txBody>
      </p:sp>
      <p:sp>
        <p:nvSpPr>
          <p:cNvPr id="5" name="Footer Placeholder 4">
            <a:extLst>
              <a:ext uri="{FF2B5EF4-FFF2-40B4-BE49-F238E27FC236}">
                <a16:creationId xmlns:a16="http://schemas.microsoft.com/office/drawing/2014/main" id="{8357128D-0011-CF48-A8E9-9C580A485B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524C1C8-E38E-D84A-B60A-A12E09A6D107}"/>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48642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31E41-6F9E-9F40-94EA-A27048B6051C}"/>
              </a:ext>
            </a:extLst>
          </p:cNvPr>
          <p:cNvSpPr>
            <a:spLocks noGrp="1"/>
          </p:cNvSpPr>
          <p:nvPr>
            <p:ph idx="1"/>
          </p:nvPr>
        </p:nvSpPr>
        <p:spPr/>
        <p:txBody>
          <a:bodyPr>
            <a:normAutofit/>
          </a:bodyPr>
          <a:lstStyle>
            <a:lvl1pPr>
              <a:lnSpc>
                <a:spcPct val="150000"/>
              </a:lnSpc>
              <a:defRPr sz="2000" b="0" i="0">
                <a:latin typeface="Helvetica Light" panose="020B0403020202020204" pitchFamily="34" charset="0"/>
              </a:defRPr>
            </a:lvl1pPr>
            <a:lvl2pPr>
              <a:lnSpc>
                <a:spcPct val="150000"/>
              </a:lnSpc>
              <a:defRPr sz="1800" b="0" i="0">
                <a:latin typeface="Helvetica Light" panose="020B0403020202020204" pitchFamily="34" charset="0"/>
              </a:defRPr>
            </a:lvl2pPr>
            <a:lvl3pPr>
              <a:lnSpc>
                <a:spcPct val="150000"/>
              </a:lnSpc>
              <a:defRPr sz="1600" b="0" i="0">
                <a:latin typeface="Helvetica Light" panose="020B0403020202020204" pitchFamily="34" charset="0"/>
              </a:defRPr>
            </a:lvl3pPr>
            <a:lvl4pPr>
              <a:lnSpc>
                <a:spcPct val="150000"/>
              </a:lnSpc>
              <a:defRPr sz="1400" b="0" i="0">
                <a:latin typeface="Helvetica Light" panose="020B0403020202020204" pitchFamily="34" charset="0"/>
              </a:defRPr>
            </a:lvl4pPr>
            <a:lvl5pPr>
              <a:lnSpc>
                <a:spcPct val="150000"/>
              </a:lnSpc>
              <a:defRPr sz="1400" b="0" i="0">
                <a:latin typeface="Helvetica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AA16C4F-31D0-584D-A594-BFE15BFC352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2/16/21</a:t>
            </a:fld>
            <a:endParaRPr lang="en-US"/>
          </a:p>
        </p:txBody>
      </p:sp>
      <p:sp>
        <p:nvSpPr>
          <p:cNvPr id="5" name="Footer Placeholder 4">
            <a:extLst>
              <a:ext uri="{FF2B5EF4-FFF2-40B4-BE49-F238E27FC236}">
                <a16:creationId xmlns:a16="http://schemas.microsoft.com/office/drawing/2014/main" id="{48BEB68C-986E-3D40-B971-F5BAADA20C1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3432620-A1AC-5447-8BCA-CDE5E17282F2}"/>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61309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D086-D9E1-844D-950A-3330BB17F27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27F09F-A88C-B443-AEB3-B4115CC1A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72750D-BC28-974E-BB20-4D41127DE8B8}"/>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2/16/21</a:t>
            </a:fld>
            <a:endParaRPr lang="en-US"/>
          </a:p>
        </p:txBody>
      </p:sp>
      <p:sp>
        <p:nvSpPr>
          <p:cNvPr id="5" name="Footer Placeholder 4">
            <a:extLst>
              <a:ext uri="{FF2B5EF4-FFF2-40B4-BE49-F238E27FC236}">
                <a16:creationId xmlns:a16="http://schemas.microsoft.com/office/drawing/2014/main" id="{790DB117-3139-DA47-A225-20A1A7DD70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7C0C1CD-8DE9-2F43-A551-67BBCFA230BE}"/>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48882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2675-5CFB-9248-BDDC-E4DFB488985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09CBECE-188F-174D-8248-AA00C6858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89DE9F-C329-D842-A327-5A053D7813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FB6FAC-1FBB-8548-A520-3C54EEDBED4D}"/>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2/16/21</a:t>
            </a:fld>
            <a:endParaRPr lang="en-US"/>
          </a:p>
        </p:txBody>
      </p:sp>
      <p:sp>
        <p:nvSpPr>
          <p:cNvPr id="6" name="Footer Placeholder 5">
            <a:extLst>
              <a:ext uri="{FF2B5EF4-FFF2-40B4-BE49-F238E27FC236}">
                <a16:creationId xmlns:a16="http://schemas.microsoft.com/office/drawing/2014/main" id="{566B9670-8FB3-CE4F-8AD9-AFB1A4CA032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C9A5C36-765C-DD4B-BBE6-D66183CE16EA}"/>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30613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E5CF-EA21-4747-9D41-267C1CB0432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67472F0-8942-054E-A93E-971DCA46BA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5DF80-C95D-094A-9775-F10BD0750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4E2918-7E86-334F-823B-53CEA0A4A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390E8-DE7E-BE42-B770-36E8BA0A7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47AFFF-292F-D848-B70F-E3FAED4E0CC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2/16/21</a:t>
            </a:fld>
            <a:endParaRPr lang="en-US"/>
          </a:p>
        </p:txBody>
      </p:sp>
      <p:sp>
        <p:nvSpPr>
          <p:cNvPr id="8" name="Footer Placeholder 7">
            <a:extLst>
              <a:ext uri="{FF2B5EF4-FFF2-40B4-BE49-F238E27FC236}">
                <a16:creationId xmlns:a16="http://schemas.microsoft.com/office/drawing/2014/main" id="{92884E72-DC0F-8944-96D4-63EB1EC7AE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0DF2DB2-F1C7-AF4A-AE84-2571AB55100B}"/>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770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25EE-F4CD-A549-B9B1-B24FB6683A6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CDE21BCA-749C-334D-84F3-A34678F426AF}"/>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2/16/21</a:t>
            </a:fld>
            <a:endParaRPr lang="en-US"/>
          </a:p>
        </p:txBody>
      </p:sp>
      <p:sp>
        <p:nvSpPr>
          <p:cNvPr id="4" name="Footer Placeholder 3">
            <a:extLst>
              <a:ext uri="{FF2B5EF4-FFF2-40B4-BE49-F238E27FC236}">
                <a16:creationId xmlns:a16="http://schemas.microsoft.com/office/drawing/2014/main" id="{2FB4917C-2C35-D344-873A-594E74C30C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D31C2C-C67F-794E-91CC-28EF0B8064F1}"/>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9909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ECCC9-1FBD-1246-B4E6-6F18FF1F2D11}"/>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2/16/21</a:t>
            </a:fld>
            <a:endParaRPr lang="en-US"/>
          </a:p>
        </p:txBody>
      </p:sp>
      <p:sp>
        <p:nvSpPr>
          <p:cNvPr id="3" name="Footer Placeholder 2">
            <a:extLst>
              <a:ext uri="{FF2B5EF4-FFF2-40B4-BE49-F238E27FC236}">
                <a16:creationId xmlns:a16="http://schemas.microsoft.com/office/drawing/2014/main" id="{D4FF8E8A-8545-D94F-B3C6-09457E761EE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8DE2371-B13E-E54A-B3E3-A7C8E680537A}"/>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6880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166F-0F73-D642-B55F-31B75ABC4E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95A01F-B55E-3C4E-ADCC-93B4369DD6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23B36C-9B42-5F49-8B0C-D1677C355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EEEAF-A401-7D40-8BA2-A5AAF1DC8A30}"/>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2/16/21</a:t>
            </a:fld>
            <a:endParaRPr lang="en-US"/>
          </a:p>
        </p:txBody>
      </p:sp>
      <p:sp>
        <p:nvSpPr>
          <p:cNvPr id="6" name="Footer Placeholder 5">
            <a:extLst>
              <a:ext uri="{FF2B5EF4-FFF2-40B4-BE49-F238E27FC236}">
                <a16:creationId xmlns:a16="http://schemas.microsoft.com/office/drawing/2014/main" id="{A3328788-139A-974E-9D67-4D3F1C63E9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CA9E3D8-61B5-F240-95DC-119F12CB056E}"/>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161141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47D5-0C5F-7141-AE10-D5756551C1B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66BEF4-3E4C-534D-856D-900133AB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79D62C-87BC-9C4D-8025-C12668045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43E1D-EA29-AA47-8718-6673CFBBC16E}"/>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2/16/21</a:t>
            </a:fld>
            <a:endParaRPr lang="en-US"/>
          </a:p>
        </p:txBody>
      </p:sp>
      <p:sp>
        <p:nvSpPr>
          <p:cNvPr id="6" name="Footer Placeholder 5">
            <a:extLst>
              <a:ext uri="{FF2B5EF4-FFF2-40B4-BE49-F238E27FC236}">
                <a16:creationId xmlns:a16="http://schemas.microsoft.com/office/drawing/2014/main" id="{CC2F48ED-BC9F-D74A-8EB7-F5F0A6F56F6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967575D-15B3-3649-A111-B821432D62F1}"/>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90335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505DF4-8DF7-5541-B438-82D336A15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752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System Font Regular"/>
        <a:buChar char="&gt;"/>
        <a:defRPr sz="2000" b="0" i="0" kern="1200">
          <a:solidFill>
            <a:schemeClr val="tx1"/>
          </a:solidFill>
          <a:latin typeface="Helvetica Light" panose="020B0403020202020204" pitchFamily="34" charset="0"/>
          <a:ea typeface="+mn-ea"/>
          <a:cs typeface="+mn-cs"/>
        </a:defRPr>
      </a:lvl1pPr>
      <a:lvl2pPr marL="685800" indent="-228600" algn="l" defTabSz="914400" rtl="0" eaLnBrk="1" latinLnBrk="0" hangingPunct="1">
        <a:lnSpc>
          <a:spcPct val="150000"/>
        </a:lnSpc>
        <a:spcBef>
          <a:spcPts val="500"/>
        </a:spcBef>
        <a:buFont typeface="System Font Regular"/>
        <a:buChar char="&gt;"/>
        <a:defRPr sz="1800" b="0" i="0" kern="1200">
          <a:solidFill>
            <a:schemeClr val="tx1"/>
          </a:solidFill>
          <a:latin typeface="Helvetica Light" panose="020B0403020202020204" pitchFamily="34" charset="0"/>
          <a:ea typeface="+mn-ea"/>
          <a:cs typeface="+mn-cs"/>
        </a:defRPr>
      </a:lvl2pPr>
      <a:lvl3pPr marL="1143000" indent="-228600" algn="l" defTabSz="914400" rtl="0" eaLnBrk="1" latinLnBrk="0" hangingPunct="1">
        <a:lnSpc>
          <a:spcPct val="150000"/>
        </a:lnSpc>
        <a:spcBef>
          <a:spcPts val="500"/>
        </a:spcBef>
        <a:buFont typeface="System Font Regular"/>
        <a:buChar char="&gt;"/>
        <a:defRPr sz="16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lnSpc>
          <a:spcPct val="15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4pPr>
      <a:lvl5pPr marL="2057400" indent="-228600" algn="l" defTabSz="914400" rtl="0" eaLnBrk="1" latinLnBrk="0" hangingPunct="1">
        <a:lnSpc>
          <a:spcPct val="15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F50BED8-8ABC-C34C-9F11-66F424265AA7}"/>
              </a:ext>
            </a:extLst>
          </p:cNvPr>
          <p:cNvSpPr>
            <a:spLocks noGrp="1"/>
          </p:cNvSpPr>
          <p:nvPr>
            <p:ph idx="1"/>
          </p:nvPr>
        </p:nvSpPr>
        <p:spPr/>
        <p:txBody>
          <a:bodyPr>
            <a:normAutofit/>
          </a:bodyPr>
          <a:lstStyle/>
          <a:p>
            <a:pPr>
              <a:lnSpc>
                <a:spcPct val="150000"/>
              </a:lnSpc>
            </a:pPr>
            <a:r>
              <a:rPr lang="en-US" sz="2000" b="1" dirty="0">
                <a:latin typeface="HELVETICA LIGHT" panose="020B0403020202020204" pitchFamily="34" charset="0"/>
              </a:rPr>
              <a:t>Energetic compensation: </a:t>
            </a:r>
            <a:r>
              <a:rPr lang="en-US" sz="2000" dirty="0">
                <a:latin typeface="Helvetica Light" panose="020B0403020202020204" pitchFamily="34" charset="0"/>
              </a:rPr>
              <a:t>assemblage-level resource use/energy flux is maintained despite declines or losses of individual species, due to compensatory increases in energy use from other species</a:t>
            </a:r>
          </a:p>
          <a:p>
            <a:pPr lvl="1"/>
            <a:r>
              <a:rPr lang="en-US" dirty="0">
                <a:latin typeface="Helvetica Light" panose="020B0403020202020204" pitchFamily="34" charset="0"/>
              </a:rPr>
              <a:t>May occur as part of neutral dynamics - species are all similar, competing for a fully shared resource base</a:t>
            </a:r>
          </a:p>
          <a:p>
            <a:pPr lvl="1"/>
            <a:r>
              <a:rPr lang="en-US" dirty="0">
                <a:latin typeface="Helvetica Light" panose="020B0403020202020204" pitchFamily="34" charset="0"/>
              </a:rPr>
              <a:t>Or, may occur via functional replacement or complementarity between sets of similar, but not identical species in a more niche-structured community</a:t>
            </a:r>
          </a:p>
        </p:txBody>
      </p:sp>
    </p:spTree>
    <p:extLst>
      <p:ext uri="{BB962C8B-B14F-4D97-AF65-F5344CB8AC3E}">
        <p14:creationId xmlns:p14="http://schemas.microsoft.com/office/powerpoint/2010/main" val="1740816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47587F-44EA-9443-BB24-1359818757CF}"/>
              </a:ext>
            </a:extLst>
          </p:cNvPr>
          <p:cNvSpPr>
            <a:spLocks noGrp="1"/>
          </p:cNvSpPr>
          <p:nvPr>
            <p:ph idx="1"/>
          </p:nvPr>
        </p:nvSpPr>
        <p:spPr/>
        <p:txBody>
          <a:bodyPr>
            <a:normAutofit fontScale="92500"/>
          </a:bodyPr>
          <a:lstStyle/>
          <a:p>
            <a:r>
              <a:rPr lang="en-US" dirty="0"/>
              <a:t>Specifically, we ask:</a:t>
            </a:r>
          </a:p>
          <a:p>
            <a:pPr marL="457200" lvl="1" indent="0">
              <a:buNone/>
            </a:pPr>
            <a:r>
              <a:rPr lang="en-US" i="1" dirty="0"/>
              <a:t>Long-term exclosures</a:t>
            </a:r>
          </a:p>
          <a:p>
            <a:pPr lvl="1"/>
            <a:r>
              <a:rPr lang="en-US" dirty="0"/>
              <a:t>Do we continue to see compensatory gains in energy use from small granivores on exclosure plots?</a:t>
            </a:r>
          </a:p>
          <a:p>
            <a:pPr lvl="1"/>
            <a:r>
              <a:rPr lang="en-US" dirty="0"/>
              <a:t>Does the magnitude of these gains still approximately make up for the missing kangaroo rats?</a:t>
            </a:r>
          </a:p>
          <a:p>
            <a:pPr lvl="1"/>
            <a:r>
              <a:rPr lang="en-US" dirty="0"/>
              <a:t>Which groups are responsible for these gains?</a:t>
            </a:r>
          </a:p>
          <a:p>
            <a:pPr marL="457200" lvl="1" indent="0">
              <a:buNone/>
            </a:pPr>
            <a:r>
              <a:rPr lang="en-US" i="1" dirty="0"/>
              <a:t>New exclosures</a:t>
            </a:r>
            <a:endParaRPr lang="en-US" dirty="0"/>
          </a:p>
          <a:p>
            <a:pPr lvl="1"/>
            <a:r>
              <a:rPr lang="en-US" dirty="0"/>
              <a:t>Following kangaroo rat removal, do we see compensatory gains from small granivores? Does it make up for kangaroo rat removal?</a:t>
            </a:r>
          </a:p>
          <a:p>
            <a:pPr lvl="1"/>
            <a:r>
              <a:rPr lang="en-US" dirty="0"/>
              <a:t>Do the long-term exclosures and new exclosures converge or have differing responses?</a:t>
            </a:r>
          </a:p>
        </p:txBody>
      </p:sp>
    </p:spTree>
    <p:extLst>
      <p:ext uri="{BB962C8B-B14F-4D97-AF65-F5344CB8AC3E}">
        <p14:creationId xmlns:p14="http://schemas.microsoft.com/office/powerpoint/2010/main" val="228344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8AADB-9B10-7347-A794-DE0ACE807160}"/>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7E1FC14C-E8F5-4C42-A09A-D861393913CD}"/>
              </a:ext>
            </a:extLst>
          </p:cNvPr>
          <p:cNvPicPr>
            <a:picLocks noGrp="1" noChangeAspect="1"/>
          </p:cNvPicPr>
          <p:nvPr>
            <p:ph sz="half" idx="1"/>
          </p:nvPr>
        </p:nvPicPr>
        <p:blipFill>
          <a:blip r:embed="rId2"/>
          <a:srcRect/>
          <a:stretch/>
        </p:blipFill>
        <p:spPr>
          <a:xfrm>
            <a:off x="762002" y="2276840"/>
            <a:ext cx="5772816" cy="2474064"/>
          </a:xfrm>
        </p:spPr>
      </p:pic>
      <p:sp>
        <p:nvSpPr>
          <p:cNvPr id="5" name="Content Placeholder 4">
            <a:extLst>
              <a:ext uri="{FF2B5EF4-FFF2-40B4-BE49-F238E27FC236}">
                <a16:creationId xmlns:a16="http://schemas.microsoft.com/office/drawing/2014/main" id="{64667E5E-CE52-8743-80EA-49A5B39BD75E}"/>
              </a:ext>
            </a:extLst>
          </p:cNvPr>
          <p:cNvSpPr>
            <a:spLocks noGrp="1"/>
          </p:cNvSpPr>
          <p:nvPr>
            <p:ph sz="half" idx="2"/>
          </p:nvPr>
        </p:nvSpPr>
        <p:spPr>
          <a:xfrm>
            <a:off x="6857999" y="2141537"/>
            <a:ext cx="4571999" cy="4351338"/>
          </a:xfrm>
        </p:spPr>
        <p:txBody>
          <a:bodyPr/>
          <a:lstStyle/>
          <a:p>
            <a:r>
              <a:rPr lang="en-US" dirty="0"/>
              <a:t>Ratio of </a:t>
            </a:r>
            <a:r>
              <a:rPr lang="en-US" b="1" dirty="0"/>
              <a:t>total energy use </a:t>
            </a:r>
            <a:r>
              <a:rPr lang="en-US" dirty="0"/>
              <a:t>on exclosure plots to controls </a:t>
            </a:r>
          </a:p>
          <a:p>
            <a:r>
              <a:rPr lang="en-US" dirty="0"/>
              <a:t>Near-compensation from 1996-2010</a:t>
            </a:r>
          </a:p>
          <a:p>
            <a:r>
              <a:rPr lang="en-US" dirty="0"/>
              <a:t>Increasing discrepancy since 2010</a:t>
            </a:r>
          </a:p>
          <a:p>
            <a:r>
              <a:rPr lang="en-US" dirty="0"/>
              <a:t>Compensatory effect seems to have weakened, even with PB present</a:t>
            </a:r>
          </a:p>
        </p:txBody>
      </p:sp>
      <p:sp>
        <p:nvSpPr>
          <p:cNvPr id="9" name="TextBox 8">
            <a:extLst>
              <a:ext uri="{FF2B5EF4-FFF2-40B4-BE49-F238E27FC236}">
                <a16:creationId xmlns:a16="http://schemas.microsoft.com/office/drawing/2014/main" id="{31525A5F-2709-BC4E-835A-D76EAF234160}"/>
              </a:ext>
            </a:extLst>
          </p:cNvPr>
          <p:cNvSpPr txBox="1"/>
          <p:nvPr/>
        </p:nvSpPr>
        <p:spPr>
          <a:xfrm>
            <a:off x="838200" y="5337056"/>
            <a:ext cx="2536272" cy="523220"/>
          </a:xfrm>
          <a:prstGeom prst="rect">
            <a:avLst/>
          </a:prstGeom>
          <a:noFill/>
        </p:spPr>
        <p:txBody>
          <a:bodyPr wrap="none" rtlCol="0">
            <a:spAutoFit/>
          </a:bodyPr>
          <a:lstStyle/>
          <a:p>
            <a:r>
              <a:rPr lang="en-US" sz="1400" dirty="0">
                <a:latin typeface="Helvetica Light" panose="020B0403020202020204" pitchFamily="34" charset="0"/>
              </a:rPr>
              <a:t>By era: 24%; 73%; 43%; 39%</a:t>
            </a:r>
          </a:p>
          <a:p>
            <a:r>
              <a:rPr lang="en-US" sz="1400" dirty="0">
                <a:latin typeface="Helvetica Light" panose="020B0403020202020204" pitchFamily="34" charset="0"/>
              </a:rPr>
              <a:t>Horizontal line is 1</a:t>
            </a:r>
          </a:p>
        </p:txBody>
      </p:sp>
    </p:spTree>
    <p:extLst>
      <p:ext uri="{BB962C8B-B14F-4D97-AF65-F5344CB8AC3E}">
        <p14:creationId xmlns:p14="http://schemas.microsoft.com/office/powerpoint/2010/main" val="8895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8AADB-9B10-7347-A794-DE0ACE80716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4667E5E-CE52-8743-80EA-49A5B39BD75E}"/>
              </a:ext>
            </a:extLst>
          </p:cNvPr>
          <p:cNvSpPr>
            <a:spLocks noGrp="1"/>
          </p:cNvSpPr>
          <p:nvPr>
            <p:ph sz="half" idx="2"/>
          </p:nvPr>
        </p:nvSpPr>
        <p:spPr>
          <a:xfrm>
            <a:off x="7116416" y="1825625"/>
            <a:ext cx="4313583" cy="4351338"/>
          </a:xfrm>
        </p:spPr>
        <p:txBody>
          <a:bodyPr>
            <a:normAutofit fontScale="85000" lnSpcReduction="20000"/>
          </a:bodyPr>
          <a:lstStyle/>
          <a:p>
            <a:r>
              <a:rPr lang="en-US" dirty="0"/>
              <a:t>Small granivore (non-</a:t>
            </a:r>
            <a:r>
              <a:rPr lang="en-US" dirty="0" err="1"/>
              <a:t>Dipo</a:t>
            </a:r>
            <a:r>
              <a:rPr lang="en-US" dirty="0"/>
              <a:t>) energy use as % of total control energy use, for small granivores on exclosures and controls</a:t>
            </a:r>
          </a:p>
          <a:p>
            <a:r>
              <a:rPr lang="en-US" dirty="0"/>
              <a:t>Difference between exclosures and controls reflects compensatory gains by small granivores</a:t>
            </a:r>
          </a:p>
          <a:p>
            <a:r>
              <a:rPr lang="en-US" dirty="0"/>
              <a:t>In a.: Partial compensatory effect </a:t>
            </a:r>
          </a:p>
          <a:p>
            <a:r>
              <a:rPr lang="en-US" dirty="0"/>
              <a:t>In b.: Bailey’s, near full compensation</a:t>
            </a:r>
          </a:p>
          <a:p>
            <a:r>
              <a:rPr lang="en-US" dirty="0"/>
              <a:t>In c, d: Weakened to nonexistent compensatory effect. </a:t>
            </a:r>
          </a:p>
          <a:p>
            <a:pPr lvl="1"/>
            <a:endParaRPr lang="en-US" dirty="0"/>
          </a:p>
        </p:txBody>
      </p:sp>
      <p:pic>
        <p:nvPicPr>
          <p:cNvPr id="4" name="Picture 3">
            <a:extLst>
              <a:ext uri="{FF2B5EF4-FFF2-40B4-BE49-F238E27FC236}">
                <a16:creationId xmlns:a16="http://schemas.microsoft.com/office/drawing/2014/main" id="{FBA5BB38-19EC-E14C-92D6-DDA540100FCE}"/>
              </a:ext>
            </a:extLst>
          </p:cNvPr>
          <p:cNvPicPr>
            <a:picLocks noChangeAspect="1"/>
          </p:cNvPicPr>
          <p:nvPr/>
        </p:nvPicPr>
        <p:blipFill>
          <a:blip r:embed="rId2"/>
          <a:srcRect/>
          <a:stretch/>
        </p:blipFill>
        <p:spPr>
          <a:xfrm>
            <a:off x="602974" y="2208123"/>
            <a:ext cx="6350600" cy="2721685"/>
          </a:xfrm>
          <a:prstGeom prst="rect">
            <a:avLst/>
          </a:prstGeom>
        </p:spPr>
      </p:pic>
      <p:sp>
        <p:nvSpPr>
          <p:cNvPr id="9" name="TextBox 8">
            <a:extLst>
              <a:ext uri="{FF2B5EF4-FFF2-40B4-BE49-F238E27FC236}">
                <a16:creationId xmlns:a16="http://schemas.microsoft.com/office/drawing/2014/main" id="{F4EC5B5C-1A09-1C48-B086-3EA36E246E14}"/>
              </a:ext>
            </a:extLst>
          </p:cNvPr>
          <p:cNvSpPr txBox="1"/>
          <p:nvPr/>
        </p:nvSpPr>
        <p:spPr>
          <a:xfrm>
            <a:off x="838200" y="5337056"/>
            <a:ext cx="4370107" cy="738664"/>
          </a:xfrm>
          <a:prstGeom prst="rect">
            <a:avLst/>
          </a:prstGeom>
          <a:noFill/>
        </p:spPr>
        <p:txBody>
          <a:bodyPr wrap="none" rtlCol="0">
            <a:spAutoFit/>
          </a:bodyPr>
          <a:lstStyle/>
          <a:p>
            <a:r>
              <a:rPr lang="en-US" sz="1400" dirty="0">
                <a:latin typeface="Helvetica Light" panose="020B0403020202020204" pitchFamily="34" charset="0"/>
              </a:rPr>
              <a:t>Horizontal line is 1</a:t>
            </a:r>
          </a:p>
          <a:p>
            <a:r>
              <a:rPr lang="en-US" sz="1400" dirty="0">
                <a:latin typeface="Helvetica Light" panose="020B0403020202020204" pitchFamily="34" charset="0"/>
              </a:rPr>
              <a:t>Red is where GAM smooths overlap</a:t>
            </a:r>
          </a:p>
          <a:p>
            <a:r>
              <a:rPr lang="en-US" sz="1400" dirty="0">
                <a:latin typeface="Helvetica Light" panose="020B0403020202020204" pitchFamily="34" charset="0"/>
              </a:rPr>
              <a:t>GLS and GLM: No significant treatment effect in c, d</a:t>
            </a:r>
          </a:p>
        </p:txBody>
      </p:sp>
    </p:spTree>
    <p:extLst>
      <p:ext uri="{BB962C8B-B14F-4D97-AF65-F5344CB8AC3E}">
        <p14:creationId xmlns:p14="http://schemas.microsoft.com/office/powerpoint/2010/main" val="70403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8AADB-9B10-7347-A794-DE0ACE80716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4667E5E-CE52-8743-80EA-49A5B39BD75E}"/>
              </a:ext>
            </a:extLst>
          </p:cNvPr>
          <p:cNvSpPr>
            <a:spLocks noGrp="1"/>
          </p:cNvSpPr>
          <p:nvPr>
            <p:ph sz="half" idx="2"/>
          </p:nvPr>
        </p:nvSpPr>
        <p:spPr>
          <a:xfrm>
            <a:off x="7116416" y="1825625"/>
            <a:ext cx="4313583" cy="4351338"/>
          </a:xfrm>
        </p:spPr>
        <p:txBody>
          <a:bodyPr>
            <a:normAutofit/>
          </a:bodyPr>
          <a:lstStyle/>
          <a:p>
            <a:r>
              <a:rPr lang="en-US" b="1" dirty="0"/>
              <a:t>Tiny</a:t>
            </a:r>
            <a:r>
              <a:rPr lang="en-US" dirty="0"/>
              <a:t> granivore (non-</a:t>
            </a:r>
            <a:r>
              <a:rPr lang="en-US" dirty="0" err="1"/>
              <a:t>Dipo</a:t>
            </a:r>
            <a:r>
              <a:rPr lang="en-US" dirty="0"/>
              <a:t> and non-PB) energy use as % of total control energy use</a:t>
            </a:r>
          </a:p>
          <a:p>
            <a:r>
              <a:rPr lang="en-US" dirty="0"/>
              <a:t>Partial compensatory effect in a.</a:t>
            </a:r>
          </a:p>
          <a:p>
            <a:r>
              <a:rPr lang="en-US" b="1" dirty="0"/>
              <a:t>No (net) effect </a:t>
            </a:r>
            <a:r>
              <a:rPr lang="en-US" dirty="0"/>
              <a:t>b, c, or d</a:t>
            </a:r>
            <a:endParaRPr lang="en-US" b="1" dirty="0"/>
          </a:p>
          <a:p>
            <a:endParaRPr lang="en-US" dirty="0"/>
          </a:p>
          <a:p>
            <a:pPr lvl="1"/>
            <a:endParaRPr lang="en-US" dirty="0"/>
          </a:p>
        </p:txBody>
      </p:sp>
      <p:pic>
        <p:nvPicPr>
          <p:cNvPr id="4" name="Picture 3">
            <a:extLst>
              <a:ext uri="{FF2B5EF4-FFF2-40B4-BE49-F238E27FC236}">
                <a16:creationId xmlns:a16="http://schemas.microsoft.com/office/drawing/2014/main" id="{FBA5BB38-19EC-E14C-92D6-DDA540100FCE}"/>
              </a:ext>
            </a:extLst>
          </p:cNvPr>
          <p:cNvPicPr>
            <a:picLocks noChangeAspect="1"/>
          </p:cNvPicPr>
          <p:nvPr/>
        </p:nvPicPr>
        <p:blipFill>
          <a:blip r:embed="rId3"/>
          <a:srcRect/>
          <a:stretch/>
        </p:blipFill>
        <p:spPr>
          <a:xfrm>
            <a:off x="602975" y="2208123"/>
            <a:ext cx="6350598" cy="2721685"/>
          </a:xfrm>
          <a:prstGeom prst="rect">
            <a:avLst/>
          </a:prstGeom>
        </p:spPr>
      </p:pic>
    </p:spTree>
    <p:extLst>
      <p:ext uri="{BB962C8B-B14F-4D97-AF65-F5344CB8AC3E}">
        <p14:creationId xmlns:p14="http://schemas.microsoft.com/office/powerpoint/2010/main" val="651193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667E5E-CE52-8743-80EA-49A5B39BD75E}"/>
              </a:ext>
            </a:extLst>
          </p:cNvPr>
          <p:cNvSpPr>
            <a:spLocks noGrp="1"/>
          </p:cNvSpPr>
          <p:nvPr>
            <p:ph sz="half" idx="2"/>
          </p:nvPr>
        </p:nvSpPr>
        <p:spPr>
          <a:xfrm>
            <a:off x="6096000" y="556590"/>
            <a:ext cx="5771322" cy="5732059"/>
          </a:xfrm>
        </p:spPr>
        <p:txBody>
          <a:bodyPr>
            <a:normAutofit fontScale="92500" lnSpcReduction="20000"/>
          </a:bodyPr>
          <a:lstStyle/>
          <a:p>
            <a:r>
              <a:rPr lang="en-US" dirty="0"/>
              <a:t>Partial compensation in a</a:t>
            </a:r>
          </a:p>
          <a:p>
            <a:r>
              <a:rPr lang="en-US" dirty="0"/>
              <a:t>Near-full compensation in b, driven by PB</a:t>
            </a:r>
          </a:p>
          <a:p>
            <a:r>
              <a:rPr lang="en-US" b="1" dirty="0"/>
              <a:t>No compensation in c, d</a:t>
            </a:r>
          </a:p>
          <a:p>
            <a:pPr lvl="1"/>
            <a:r>
              <a:rPr lang="en-US" dirty="0"/>
              <a:t>Decline in compensation coincident with PB decline</a:t>
            </a:r>
          </a:p>
          <a:p>
            <a:pPr lvl="1"/>
            <a:r>
              <a:rPr lang="en-US" dirty="0"/>
              <a:t>Long-term decline in compensatory effect from tiny granivores.</a:t>
            </a:r>
          </a:p>
          <a:p>
            <a:pPr lvl="1"/>
            <a:r>
              <a:rPr lang="en-US" dirty="0"/>
              <a:t>PB may have suppressed others in 90s, but less likely now</a:t>
            </a:r>
          </a:p>
          <a:p>
            <a:pPr lvl="1"/>
            <a:r>
              <a:rPr lang="en-US" dirty="0"/>
              <a:t>Suggests long-term shift in degree of overlap between </a:t>
            </a:r>
            <a:r>
              <a:rPr lang="en-US" dirty="0" err="1"/>
              <a:t>Dipo</a:t>
            </a:r>
            <a:r>
              <a:rPr lang="en-US" dirty="0"/>
              <a:t> and tiny gran, simultaneous with sitewide increase in tiny gran.</a:t>
            </a:r>
          </a:p>
          <a:p>
            <a:pPr lvl="1"/>
            <a:r>
              <a:rPr lang="en-US" dirty="0"/>
              <a:t>Resulting in </a:t>
            </a:r>
            <a:r>
              <a:rPr lang="en-US" dirty="0" err="1"/>
              <a:t>Dipo</a:t>
            </a:r>
            <a:r>
              <a:rPr lang="en-US" dirty="0"/>
              <a:t> using a </a:t>
            </a:r>
            <a:r>
              <a:rPr lang="en-US" b="1" dirty="0"/>
              <a:t>smaller % </a:t>
            </a:r>
            <a:r>
              <a:rPr lang="en-US" dirty="0"/>
              <a:t>of energy, but being </a:t>
            </a:r>
            <a:r>
              <a:rPr lang="en-US" b="1" dirty="0"/>
              <a:t>less replaceable</a:t>
            </a:r>
            <a:endParaRPr lang="en-US" dirty="0"/>
          </a:p>
        </p:txBody>
      </p:sp>
      <p:pic>
        <p:nvPicPr>
          <p:cNvPr id="7" name="Content Placeholder 6">
            <a:extLst>
              <a:ext uri="{FF2B5EF4-FFF2-40B4-BE49-F238E27FC236}">
                <a16:creationId xmlns:a16="http://schemas.microsoft.com/office/drawing/2014/main" id="{25C3B00B-067B-5947-999B-F6ECA5DD8E00}"/>
              </a:ext>
            </a:extLst>
          </p:cNvPr>
          <p:cNvPicPr>
            <a:picLocks noGrp="1" noChangeAspect="1"/>
          </p:cNvPicPr>
          <p:nvPr>
            <p:ph sz="half" idx="1"/>
          </p:nvPr>
        </p:nvPicPr>
        <p:blipFill>
          <a:blip r:embed="rId2"/>
          <a:srcRect/>
          <a:stretch/>
        </p:blipFill>
        <p:spPr>
          <a:xfrm>
            <a:off x="602975" y="229379"/>
            <a:ext cx="5022112" cy="2152334"/>
          </a:xfrm>
        </p:spPr>
      </p:pic>
      <p:pic>
        <p:nvPicPr>
          <p:cNvPr id="8" name="Picture 7">
            <a:extLst>
              <a:ext uri="{FF2B5EF4-FFF2-40B4-BE49-F238E27FC236}">
                <a16:creationId xmlns:a16="http://schemas.microsoft.com/office/drawing/2014/main" id="{B2DABF20-330C-CC48-995F-95D3B3BDB477}"/>
              </a:ext>
            </a:extLst>
          </p:cNvPr>
          <p:cNvPicPr>
            <a:picLocks noChangeAspect="1"/>
          </p:cNvPicPr>
          <p:nvPr/>
        </p:nvPicPr>
        <p:blipFill>
          <a:blip r:embed="rId3"/>
          <a:srcRect/>
          <a:stretch/>
        </p:blipFill>
        <p:spPr>
          <a:xfrm>
            <a:off x="602974" y="2208123"/>
            <a:ext cx="5022112" cy="2152333"/>
          </a:xfrm>
          <a:prstGeom prst="rect">
            <a:avLst/>
          </a:prstGeom>
        </p:spPr>
      </p:pic>
      <p:pic>
        <p:nvPicPr>
          <p:cNvPr id="9" name="Picture 8">
            <a:extLst>
              <a:ext uri="{FF2B5EF4-FFF2-40B4-BE49-F238E27FC236}">
                <a16:creationId xmlns:a16="http://schemas.microsoft.com/office/drawing/2014/main" id="{D38D32AA-627C-854D-8EE6-EAB2BBB7F0C3}"/>
              </a:ext>
            </a:extLst>
          </p:cNvPr>
          <p:cNvPicPr>
            <a:picLocks noChangeAspect="1"/>
          </p:cNvPicPr>
          <p:nvPr/>
        </p:nvPicPr>
        <p:blipFill>
          <a:blip r:embed="rId4"/>
          <a:srcRect/>
          <a:stretch/>
        </p:blipFill>
        <p:spPr>
          <a:xfrm>
            <a:off x="602974" y="4136315"/>
            <a:ext cx="5022115" cy="2152335"/>
          </a:xfrm>
          <a:prstGeom prst="rect">
            <a:avLst/>
          </a:prstGeom>
        </p:spPr>
      </p:pic>
    </p:spTree>
    <p:extLst>
      <p:ext uri="{BB962C8B-B14F-4D97-AF65-F5344CB8AC3E}">
        <p14:creationId xmlns:p14="http://schemas.microsoft.com/office/powerpoint/2010/main" val="219429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44B1-C13C-AA4C-930E-A7109DFB234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7ABE16B-F714-FB49-B372-F6E75F113203}"/>
              </a:ext>
            </a:extLst>
          </p:cNvPr>
          <p:cNvPicPr>
            <a:picLocks noGrp="1" noChangeAspect="1"/>
          </p:cNvPicPr>
          <p:nvPr>
            <p:ph sz="half" idx="1"/>
          </p:nvPr>
        </p:nvPicPr>
        <p:blipFill>
          <a:blip r:embed="rId2"/>
          <a:srcRect/>
          <a:stretch/>
        </p:blipFill>
        <p:spPr>
          <a:xfrm>
            <a:off x="838201" y="2890951"/>
            <a:ext cx="5181598" cy="2220685"/>
          </a:xfrm>
        </p:spPr>
      </p:pic>
      <p:sp>
        <p:nvSpPr>
          <p:cNvPr id="4" name="Content Placeholder 3">
            <a:extLst>
              <a:ext uri="{FF2B5EF4-FFF2-40B4-BE49-F238E27FC236}">
                <a16:creationId xmlns:a16="http://schemas.microsoft.com/office/drawing/2014/main" id="{8DDC9109-7561-6043-9BCB-06B3160E7BF4}"/>
              </a:ext>
            </a:extLst>
          </p:cNvPr>
          <p:cNvSpPr>
            <a:spLocks noGrp="1"/>
          </p:cNvSpPr>
          <p:nvPr>
            <p:ph sz="half" idx="2"/>
          </p:nvPr>
        </p:nvSpPr>
        <p:spPr/>
        <p:txBody>
          <a:bodyPr/>
          <a:lstStyle/>
          <a:p>
            <a:r>
              <a:rPr lang="en-US" dirty="0"/>
              <a:t>Total energy as a ratio of total control energy, for </a:t>
            </a:r>
            <a:r>
              <a:rPr lang="en-US" dirty="0" err="1"/>
              <a:t>longterm</a:t>
            </a:r>
            <a:r>
              <a:rPr lang="en-US" dirty="0"/>
              <a:t> exclosures and new exclosures</a:t>
            </a:r>
          </a:p>
          <a:p>
            <a:r>
              <a:rPr lang="en-US" dirty="0"/>
              <a:t>New exclosures drop similar to </a:t>
            </a:r>
            <a:r>
              <a:rPr lang="en-US" dirty="0" err="1"/>
              <a:t>longterm</a:t>
            </a:r>
            <a:r>
              <a:rPr lang="en-US" dirty="0"/>
              <a:t> exclosures following 2015</a:t>
            </a:r>
          </a:p>
        </p:txBody>
      </p:sp>
    </p:spTree>
    <p:extLst>
      <p:ext uri="{BB962C8B-B14F-4D97-AF65-F5344CB8AC3E}">
        <p14:creationId xmlns:p14="http://schemas.microsoft.com/office/powerpoint/2010/main" val="323117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44B1-C13C-AA4C-930E-A7109DFB234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7ABE16B-F714-FB49-B372-F6E75F113203}"/>
              </a:ext>
            </a:extLst>
          </p:cNvPr>
          <p:cNvPicPr>
            <a:picLocks noGrp="1" noChangeAspect="1"/>
          </p:cNvPicPr>
          <p:nvPr>
            <p:ph sz="half" idx="1"/>
          </p:nvPr>
        </p:nvPicPr>
        <p:blipFill>
          <a:blip r:embed="rId3"/>
          <a:srcRect/>
          <a:stretch/>
        </p:blipFill>
        <p:spPr>
          <a:xfrm>
            <a:off x="914402" y="1690688"/>
            <a:ext cx="5181598" cy="2220684"/>
          </a:xfrm>
        </p:spPr>
      </p:pic>
      <p:sp>
        <p:nvSpPr>
          <p:cNvPr id="4" name="Content Placeholder 3">
            <a:extLst>
              <a:ext uri="{FF2B5EF4-FFF2-40B4-BE49-F238E27FC236}">
                <a16:creationId xmlns:a16="http://schemas.microsoft.com/office/drawing/2014/main" id="{8DDC9109-7561-6043-9BCB-06B3160E7BF4}"/>
              </a:ext>
            </a:extLst>
          </p:cNvPr>
          <p:cNvSpPr>
            <a:spLocks noGrp="1"/>
          </p:cNvSpPr>
          <p:nvPr>
            <p:ph sz="half" idx="2"/>
          </p:nvPr>
        </p:nvSpPr>
        <p:spPr>
          <a:xfrm>
            <a:off x="6172202" y="1825625"/>
            <a:ext cx="5181598" cy="4306432"/>
          </a:xfrm>
        </p:spPr>
        <p:txBody>
          <a:bodyPr>
            <a:normAutofit lnSpcReduction="10000"/>
          </a:bodyPr>
          <a:lstStyle/>
          <a:p>
            <a:r>
              <a:rPr lang="en-US" dirty="0"/>
              <a:t>Small granivores on new exclosures v. control (top), and old exclosures v. new (bottom).</a:t>
            </a:r>
          </a:p>
          <a:p>
            <a:r>
              <a:rPr lang="en-US" dirty="0"/>
              <a:t>Small granivore energy use has been higher on new exclosure plots than on control plots </a:t>
            </a:r>
            <a:r>
              <a:rPr lang="en-US" b="1" dirty="0"/>
              <a:t>since the 90s</a:t>
            </a:r>
            <a:r>
              <a:rPr lang="en-US" dirty="0"/>
              <a:t>– when those plots were controls.</a:t>
            </a:r>
          </a:p>
          <a:p>
            <a:r>
              <a:rPr lang="en-US" dirty="0" err="1"/>
              <a:t>Longterm</a:t>
            </a:r>
            <a:r>
              <a:rPr lang="en-US" dirty="0"/>
              <a:t> and new exclosures have converged since b.</a:t>
            </a:r>
          </a:p>
        </p:txBody>
      </p:sp>
      <p:pic>
        <p:nvPicPr>
          <p:cNvPr id="5" name="Content Placeholder 5">
            <a:extLst>
              <a:ext uri="{FF2B5EF4-FFF2-40B4-BE49-F238E27FC236}">
                <a16:creationId xmlns:a16="http://schemas.microsoft.com/office/drawing/2014/main" id="{9C021544-642E-7643-AD12-B770A5ADC051}"/>
              </a:ext>
            </a:extLst>
          </p:cNvPr>
          <p:cNvPicPr>
            <a:picLocks noChangeAspect="1"/>
          </p:cNvPicPr>
          <p:nvPr/>
        </p:nvPicPr>
        <p:blipFill>
          <a:blip r:embed="rId4"/>
          <a:srcRect/>
          <a:stretch/>
        </p:blipFill>
        <p:spPr>
          <a:xfrm>
            <a:off x="914403" y="3911373"/>
            <a:ext cx="5181596" cy="2220684"/>
          </a:xfrm>
          <a:prstGeom prst="rect">
            <a:avLst/>
          </a:prstGeom>
        </p:spPr>
      </p:pic>
    </p:spTree>
    <p:extLst>
      <p:ext uri="{BB962C8B-B14F-4D97-AF65-F5344CB8AC3E}">
        <p14:creationId xmlns:p14="http://schemas.microsoft.com/office/powerpoint/2010/main" val="376150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44B1-C13C-AA4C-930E-A7109DFB234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7ABE16B-F714-FB49-B372-F6E75F113203}"/>
              </a:ext>
            </a:extLst>
          </p:cNvPr>
          <p:cNvPicPr>
            <a:picLocks noGrp="1" noChangeAspect="1"/>
          </p:cNvPicPr>
          <p:nvPr>
            <p:ph sz="half" idx="1"/>
          </p:nvPr>
        </p:nvPicPr>
        <p:blipFill>
          <a:blip r:embed="rId2"/>
          <a:srcRect/>
          <a:stretch/>
        </p:blipFill>
        <p:spPr>
          <a:xfrm>
            <a:off x="914403" y="1690688"/>
            <a:ext cx="5181596" cy="2220684"/>
          </a:xfrm>
        </p:spPr>
      </p:pic>
      <p:sp>
        <p:nvSpPr>
          <p:cNvPr id="4" name="Content Placeholder 3">
            <a:extLst>
              <a:ext uri="{FF2B5EF4-FFF2-40B4-BE49-F238E27FC236}">
                <a16:creationId xmlns:a16="http://schemas.microsoft.com/office/drawing/2014/main" id="{8DDC9109-7561-6043-9BCB-06B3160E7BF4}"/>
              </a:ext>
            </a:extLst>
          </p:cNvPr>
          <p:cNvSpPr>
            <a:spLocks noGrp="1"/>
          </p:cNvSpPr>
          <p:nvPr>
            <p:ph sz="half" idx="2"/>
          </p:nvPr>
        </p:nvSpPr>
        <p:spPr/>
        <p:txBody>
          <a:bodyPr/>
          <a:lstStyle/>
          <a:p>
            <a:r>
              <a:rPr lang="en-US" dirty="0"/>
              <a:t>Tiny granivores on new exclosures v. control, and old exclosures v. new.</a:t>
            </a:r>
          </a:p>
          <a:p>
            <a:pPr lvl="1"/>
            <a:r>
              <a:rPr lang="en-US" dirty="0"/>
              <a:t>GLS and GLM find no sig diff between any treatments in b, c, or d</a:t>
            </a:r>
          </a:p>
          <a:p>
            <a:r>
              <a:rPr lang="en-US" dirty="0" err="1"/>
              <a:t>Longterm</a:t>
            </a:r>
            <a:r>
              <a:rPr lang="en-US" dirty="0"/>
              <a:t> and new exclosures have converged since late in b.</a:t>
            </a:r>
          </a:p>
        </p:txBody>
      </p:sp>
      <p:pic>
        <p:nvPicPr>
          <p:cNvPr id="5" name="Content Placeholder 5">
            <a:extLst>
              <a:ext uri="{FF2B5EF4-FFF2-40B4-BE49-F238E27FC236}">
                <a16:creationId xmlns:a16="http://schemas.microsoft.com/office/drawing/2014/main" id="{9C021544-642E-7643-AD12-B770A5ADC051}"/>
              </a:ext>
            </a:extLst>
          </p:cNvPr>
          <p:cNvPicPr>
            <a:picLocks noChangeAspect="1"/>
          </p:cNvPicPr>
          <p:nvPr/>
        </p:nvPicPr>
        <p:blipFill>
          <a:blip r:embed="rId3"/>
          <a:srcRect/>
          <a:stretch/>
        </p:blipFill>
        <p:spPr>
          <a:xfrm>
            <a:off x="914403" y="3911373"/>
            <a:ext cx="5181596" cy="2220684"/>
          </a:xfrm>
          <a:prstGeom prst="rect">
            <a:avLst/>
          </a:prstGeom>
        </p:spPr>
      </p:pic>
    </p:spTree>
    <p:extLst>
      <p:ext uri="{BB962C8B-B14F-4D97-AF65-F5344CB8AC3E}">
        <p14:creationId xmlns:p14="http://schemas.microsoft.com/office/powerpoint/2010/main" val="3538988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667E5E-CE52-8743-80EA-49A5B39BD75E}"/>
              </a:ext>
            </a:extLst>
          </p:cNvPr>
          <p:cNvSpPr>
            <a:spLocks noGrp="1"/>
          </p:cNvSpPr>
          <p:nvPr>
            <p:ph idx="1"/>
          </p:nvPr>
        </p:nvSpPr>
        <p:spPr/>
        <p:txBody>
          <a:bodyPr>
            <a:normAutofit/>
          </a:bodyPr>
          <a:lstStyle/>
          <a:p>
            <a:r>
              <a:rPr lang="en-US" dirty="0"/>
              <a:t>Long-term and new controls behave mostly consistently following the switch:</a:t>
            </a:r>
          </a:p>
          <a:p>
            <a:pPr lvl="1"/>
            <a:r>
              <a:rPr lang="en-US" dirty="0"/>
              <a:t>Decline in energy use following </a:t>
            </a:r>
            <a:r>
              <a:rPr lang="en-US" dirty="0" err="1"/>
              <a:t>krat</a:t>
            </a:r>
            <a:r>
              <a:rPr lang="en-US" dirty="0"/>
              <a:t> removal</a:t>
            </a:r>
          </a:p>
          <a:p>
            <a:pPr lvl="1"/>
            <a:r>
              <a:rPr lang="en-US" dirty="0"/>
              <a:t>No definitive* compensatory gains from small granivores post 2015</a:t>
            </a:r>
          </a:p>
          <a:p>
            <a:pPr lvl="1"/>
            <a:r>
              <a:rPr lang="en-US" dirty="0"/>
              <a:t>Long-term convergence in tiny granivore energy use on plot types, insensitive to </a:t>
            </a:r>
            <a:r>
              <a:rPr lang="en-US" dirty="0" err="1"/>
              <a:t>krat</a:t>
            </a:r>
            <a:r>
              <a:rPr lang="en-US" dirty="0"/>
              <a:t> removal.</a:t>
            </a:r>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2890913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667E5E-CE52-8743-80EA-49A5B39BD75E}"/>
              </a:ext>
            </a:extLst>
          </p:cNvPr>
          <p:cNvSpPr>
            <a:spLocks noGrp="1"/>
          </p:cNvSpPr>
          <p:nvPr>
            <p:ph idx="1"/>
          </p:nvPr>
        </p:nvSpPr>
        <p:spPr/>
        <p:txBody>
          <a:bodyPr>
            <a:normAutofit lnSpcReduction="10000"/>
          </a:bodyPr>
          <a:lstStyle/>
          <a:p>
            <a:r>
              <a:rPr lang="en-US" dirty="0"/>
              <a:t>Long-term and new controls behave mostly consistently following the switch:</a:t>
            </a:r>
          </a:p>
          <a:p>
            <a:pPr lvl="1"/>
            <a:r>
              <a:rPr lang="en-US" dirty="0"/>
              <a:t>Decline in energy use following </a:t>
            </a:r>
            <a:r>
              <a:rPr lang="en-US" dirty="0" err="1"/>
              <a:t>krat</a:t>
            </a:r>
            <a:r>
              <a:rPr lang="en-US" dirty="0"/>
              <a:t> removal</a:t>
            </a:r>
          </a:p>
          <a:p>
            <a:pPr lvl="1"/>
            <a:r>
              <a:rPr lang="en-US" dirty="0"/>
              <a:t>No definitive* compensatory gains from small granivores post 2015</a:t>
            </a:r>
          </a:p>
          <a:p>
            <a:pPr lvl="1"/>
            <a:r>
              <a:rPr lang="en-US" dirty="0"/>
              <a:t>Long-term convergence in tiny granivore energy use on plot types, insensitive to </a:t>
            </a:r>
            <a:r>
              <a:rPr lang="en-US" dirty="0" err="1"/>
              <a:t>krat</a:t>
            </a:r>
            <a:r>
              <a:rPr lang="en-US" dirty="0"/>
              <a:t> removal.</a:t>
            </a:r>
          </a:p>
          <a:p>
            <a:r>
              <a:rPr lang="en-US" dirty="0"/>
              <a:t>*New exclosures have (very ambiguously) more small granivore energy than do controls.</a:t>
            </a:r>
          </a:p>
          <a:p>
            <a:pPr lvl="1"/>
            <a:r>
              <a:rPr lang="en-US" dirty="0"/>
              <a:t>Driven by there being slightly more PB on new exclosures than on </a:t>
            </a:r>
            <a:r>
              <a:rPr lang="en-US" dirty="0" err="1"/>
              <a:t>longterm</a:t>
            </a:r>
            <a:r>
              <a:rPr lang="en-US" dirty="0"/>
              <a:t>.</a:t>
            </a:r>
          </a:p>
          <a:p>
            <a:pPr lvl="1"/>
            <a:r>
              <a:rPr lang="en-US" b="1" dirty="0"/>
              <a:t>PB has preferred those plots all along. </a:t>
            </a:r>
          </a:p>
          <a:p>
            <a:pPr lvl="1"/>
            <a:r>
              <a:rPr lang="en-US" dirty="0"/>
              <a:t>Weak standing for legacy effects of </a:t>
            </a:r>
            <a:r>
              <a:rPr lang="en-US" i="1" dirty="0"/>
              <a:t>kangaroo rats</a:t>
            </a:r>
            <a:r>
              <a:rPr lang="en-US" dirty="0"/>
              <a:t>, instead of the lingering effects of whatever makes PB like those plots</a:t>
            </a:r>
          </a:p>
          <a:p>
            <a:endParaRPr lang="en-US" dirty="0"/>
          </a:p>
          <a:p>
            <a:pPr lvl="1"/>
            <a:endParaRPr lang="en-US" dirty="0"/>
          </a:p>
          <a:p>
            <a:pPr lvl="1"/>
            <a:endParaRPr lang="en-US" dirty="0"/>
          </a:p>
        </p:txBody>
      </p:sp>
    </p:spTree>
    <p:extLst>
      <p:ext uri="{BB962C8B-B14F-4D97-AF65-F5344CB8AC3E}">
        <p14:creationId xmlns:p14="http://schemas.microsoft.com/office/powerpoint/2010/main" val="887890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13B637-62E4-6F44-B002-C3F1579C1DCC}"/>
              </a:ext>
            </a:extLst>
          </p:cNvPr>
          <p:cNvSpPr>
            <a:spLocks noGrp="1"/>
          </p:cNvSpPr>
          <p:nvPr>
            <p:ph idx="1"/>
          </p:nvPr>
        </p:nvSpPr>
        <p:spPr/>
        <p:txBody>
          <a:bodyPr/>
          <a:lstStyle/>
          <a:p>
            <a:r>
              <a:rPr lang="en-US" dirty="0"/>
              <a:t>When observed, energetic compensation…</a:t>
            </a:r>
          </a:p>
          <a:p>
            <a:pPr lvl="1"/>
            <a:r>
              <a:rPr lang="en-US" dirty="0"/>
              <a:t>Is consistent with a zero-sum dynamic - bottom-up constraint on ecological (competition, species richness) and evolutionary (speciation and extinction) dynamics</a:t>
            </a:r>
          </a:p>
          <a:p>
            <a:pPr lvl="1"/>
            <a:r>
              <a:rPr lang="en-US" dirty="0"/>
              <a:t>Means that assemblage-level function is resilient to change at lower levels of organization</a:t>
            </a:r>
          </a:p>
          <a:p>
            <a:pPr lvl="1"/>
            <a:endParaRPr lang="en-US" dirty="0"/>
          </a:p>
        </p:txBody>
      </p:sp>
    </p:spTree>
    <p:extLst>
      <p:ext uri="{BB962C8B-B14F-4D97-AF65-F5344CB8AC3E}">
        <p14:creationId xmlns:p14="http://schemas.microsoft.com/office/powerpoint/2010/main" val="196436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10418AE-C6A9-AB47-84F0-B62F23B5ADCC}"/>
              </a:ext>
            </a:extLst>
          </p:cNvPr>
          <p:cNvSpPr>
            <a:spLocks noGrp="1"/>
          </p:cNvSpPr>
          <p:nvPr>
            <p:ph idx="1"/>
          </p:nvPr>
        </p:nvSpPr>
        <p:spPr/>
        <p:txBody>
          <a:bodyPr/>
          <a:lstStyle/>
          <a:p>
            <a:r>
              <a:rPr lang="en-US" dirty="0"/>
              <a:t>Compensatory effects come and go over decades within the same assemblage</a:t>
            </a:r>
          </a:p>
          <a:p>
            <a:r>
              <a:rPr lang="en-US" dirty="0"/>
              <a:t>Major shifts may be driven by broad drivers: the regional pool, and long-term shifts in how species are using and partitioning resources</a:t>
            </a:r>
          </a:p>
          <a:p>
            <a:r>
              <a:rPr lang="en-US" dirty="0"/>
              <a:t>Resilience of ecosystem function to species loss is therefore a contingent and long-term phenomenon</a:t>
            </a:r>
          </a:p>
          <a:p>
            <a:r>
              <a:rPr lang="en-US" dirty="0"/>
              <a:t>Zero-sum/bottom up resource constraints may manifest over the long term and intermittently</a:t>
            </a:r>
          </a:p>
        </p:txBody>
      </p:sp>
    </p:spTree>
    <p:extLst>
      <p:ext uri="{BB962C8B-B14F-4D97-AF65-F5344CB8AC3E}">
        <p14:creationId xmlns:p14="http://schemas.microsoft.com/office/powerpoint/2010/main" val="215371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10E972-D85E-D04A-8310-650A1D1F62AC}"/>
              </a:ext>
            </a:extLst>
          </p:cNvPr>
          <p:cNvSpPr>
            <a:spLocks noGrp="1"/>
          </p:cNvSpPr>
          <p:nvPr>
            <p:ph idx="1"/>
          </p:nvPr>
        </p:nvSpPr>
        <p:spPr/>
        <p:txBody>
          <a:bodyPr/>
          <a:lstStyle/>
          <a:p>
            <a:r>
              <a:rPr lang="en-US" dirty="0"/>
              <a:t>Energetic compensation via niche structure is inherently contingent on functional similarity within the community or metacommunity</a:t>
            </a:r>
          </a:p>
          <a:p>
            <a:pPr lvl="1"/>
            <a:r>
              <a:rPr lang="en-US" dirty="0"/>
              <a:t>An assemblage needs to have sets of functionally similar species</a:t>
            </a:r>
          </a:p>
          <a:p>
            <a:pPr lvl="1"/>
            <a:r>
              <a:rPr lang="en-US" dirty="0"/>
              <a:t>Or, if they are not present in a local assemblage, they need to be able to disperse from a regional pool </a:t>
            </a:r>
          </a:p>
          <a:p>
            <a:pPr lvl="1"/>
            <a:r>
              <a:rPr lang="en-US" dirty="0"/>
              <a:t>This introduces the potential for context-dependence and long time lags in energetic compensation</a:t>
            </a:r>
          </a:p>
        </p:txBody>
      </p:sp>
    </p:spTree>
    <p:extLst>
      <p:ext uri="{BB962C8B-B14F-4D97-AF65-F5344CB8AC3E}">
        <p14:creationId xmlns:p14="http://schemas.microsoft.com/office/powerpoint/2010/main" val="396123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B53A26-D768-5241-A3D8-82577E5E0519}"/>
              </a:ext>
            </a:extLst>
          </p:cNvPr>
          <p:cNvSpPr>
            <a:spLocks noGrp="1"/>
          </p:cNvSpPr>
          <p:nvPr>
            <p:ph idx="1"/>
          </p:nvPr>
        </p:nvSpPr>
        <p:spPr/>
        <p:txBody>
          <a:bodyPr/>
          <a:lstStyle/>
          <a:p>
            <a:r>
              <a:rPr lang="en-US" dirty="0"/>
              <a:t>Changing conditions may cause functional similarity to shift over time</a:t>
            </a:r>
          </a:p>
          <a:p>
            <a:pPr lvl="1"/>
            <a:r>
              <a:rPr lang="en-US" dirty="0"/>
              <a:t>Similar species may differ in how they respond to varying conditions</a:t>
            </a:r>
          </a:p>
          <a:p>
            <a:pPr lvl="1"/>
            <a:r>
              <a:rPr lang="en-US" dirty="0"/>
              <a:t>Shifting conditions may modulate the degree to which similar species overlap or partition resource space</a:t>
            </a:r>
          </a:p>
          <a:p>
            <a:pPr lvl="1"/>
            <a:r>
              <a:rPr lang="en-US" dirty="0"/>
              <a:t>Species that are partially redundant under some conditions may not be under others</a:t>
            </a:r>
          </a:p>
          <a:p>
            <a:r>
              <a:rPr lang="en-US" dirty="0"/>
              <a:t>Compensation may therefore vary over time, even within the same assemblage</a:t>
            </a:r>
          </a:p>
        </p:txBody>
      </p:sp>
    </p:spTree>
    <p:extLst>
      <p:ext uri="{BB962C8B-B14F-4D97-AF65-F5344CB8AC3E}">
        <p14:creationId xmlns:p14="http://schemas.microsoft.com/office/powerpoint/2010/main" val="62270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AB804-ABB8-CB44-9AED-C5339A92AC90}"/>
              </a:ext>
            </a:extLst>
          </p:cNvPr>
          <p:cNvSpPr>
            <a:spLocks noGrp="1"/>
          </p:cNvSpPr>
          <p:nvPr>
            <p:ph idx="1"/>
          </p:nvPr>
        </p:nvSpPr>
        <p:spPr/>
        <p:txBody>
          <a:bodyPr>
            <a:normAutofit/>
          </a:bodyPr>
          <a:lstStyle/>
          <a:p>
            <a:r>
              <a:rPr lang="en-US" dirty="0"/>
              <a:t>If compensation fluctuates under shifting conditions…</a:t>
            </a:r>
          </a:p>
          <a:p>
            <a:pPr lvl="1"/>
            <a:r>
              <a:rPr lang="en-US" dirty="0"/>
              <a:t>Compensation is best thought of as a temporary and contingent phenomenon, not a fixed attribute of an assemblage</a:t>
            </a:r>
          </a:p>
          <a:p>
            <a:pPr lvl="1"/>
            <a:r>
              <a:rPr lang="en-US" dirty="0"/>
              <a:t>Assemblage-level energy use may be very sensitive to species losses</a:t>
            </a:r>
          </a:p>
          <a:p>
            <a:pPr lvl="1"/>
            <a:r>
              <a:rPr lang="en-US" dirty="0"/>
              <a:t>Emphasizes the importance of specifically temporal and metacommunity dynamics</a:t>
            </a:r>
          </a:p>
          <a:p>
            <a:pPr lvl="1"/>
            <a:r>
              <a:rPr lang="en-US" dirty="0"/>
              <a:t>Zero-sum constraint may wax and wane over short timescales, and may manifest more consistently in metacommunity and/or evolutionary dynamics</a:t>
            </a:r>
          </a:p>
        </p:txBody>
      </p:sp>
    </p:spTree>
    <p:extLst>
      <p:ext uri="{BB962C8B-B14F-4D97-AF65-F5344CB8AC3E}">
        <p14:creationId xmlns:p14="http://schemas.microsoft.com/office/powerpoint/2010/main" val="18910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5EE1EF-E9E8-5648-B6D4-16A252BFD3CB}"/>
              </a:ext>
            </a:extLst>
          </p:cNvPr>
          <p:cNvSpPr>
            <a:spLocks noGrp="1"/>
          </p:cNvSpPr>
          <p:nvPr>
            <p:ph idx="1"/>
          </p:nvPr>
        </p:nvSpPr>
        <p:spPr/>
        <p:txBody>
          <a:bodyPr/>
          <a:lstStyle/>
          <a:p>
            <a:r>
              <a:rPr lang="en-US" dirty="0"/>
              <a:t>Manipulative experiments can offer direct evidence for compensation</a:t>
            </a:r>
          </a:p>
          <a:p>
            <a:pPr lvl="1"/>
            <a:r>
              <a:rPr lang="en-US" dirty="0"/>
              <a:t>Manipulations (species removal) with a control community for reference</a:t>
            </a:r>
          </a:p>
          <a:p>
            <a:pPr lvl="1"/>
            <a:r>
              <a:rPr lang="en-US" dirty="0"/>
              <a:t>As direct a metric of energy use as possible</a:t>
            </a:r>
          </a:p>
          <a:p>
            <a:r>
              <a:rPr lang="en-US" b="1" dirty="0"/>
              <a:t>Long-term </a:t>
            </a:r>
            <a:r>
              <a:rPr lang="en-US" dirty="0"/>
              <a:t>experiments allow us to test whether compensation is robust</a:t>
            </a:r>
          </a:p>
          <a:p>
            <a:pPr lvl="1"/>
            <a:r>
              <a:rPr lang="en-US" dirty="0"/>
              <a:t>Even as site-wide productivity fluctuate, the treatment-control comparison is valid</a:t>
            </a:r>
          </a:p>
          <a:p>
            <a:pPr lvl="1"/>
            <a:r>
              <a:rPr lang="en-US" dirty="0"/>
              <a:t>Monitoring for long enough to detect signals from shifting conditions</a:t>
            </a:r>
          </a:p>
          <a:p>
            <a:pPr lvl="1"/>
            <a:r>
              <a:rPr lang="en-US" dirty="0"/>
              <a:t>And to capture potential compensatory effects via natural metacommunity processes</a:t>
            </a:r>
          </a:p>
        </p:txBody>
      </p:sp>
    </p:spTree>
    <p:extLst>
      <p:ext uri="{BB962C8B-B14F-4D97-AF65-F5344CB8AC3E}">
        <p14:creationId xmlns:p14="http://schemas.microsoft.com/office/powerpoint/2010/main" val="307969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E8B261-4321-4043-B0B1-B250B2982333}"/>
              </a:ext>
            </a:extLst>
          </p:cNvPr>
          <p:cNvSpPr>
            <a:spLocks noGrp="1"/>
          </p:cNvSpPr>
          <p:nvPr>
            <p:ph idx="1"/>
          </p:nvPr>
        </p:nvSpPr>
        <p:spPr/>
        <p:txBody>
          <a:bodyPr/>
          <a:lstStyle/>
          <a:p>
            <a:r>
              <a:rPr lang="en-US" dirty="0"/>
              <a:t>Portal has provided some of the strongest evidence of compensation</a:t>
            </a:r>
          </a:p>
          <a:p>
            <a:pPr lvl="1"/>
            <a:r>
              <a:rPr lang="en-US" b="1" dirty="0"/>
              <a:t>Partial </a:t>
            </a:r>
            <a:r>
              <a:rPr lang="en-US" dirty="0"/>
              <a:t>compensation by “tiny” granivores (1977-1996)</a:t>
            </a:r>
          </a:p>
          <a:p>
            <a:pPr lvl="1"/>
            <a:r>
              <a:rPr lang="en-US" b="1" dirty="0"/>
              <a:t>Near-complete </a:t>
            </a:r>
            <a:r>
              <a:rPr lang="en-US" dirty="0"/>
              <a:t>compensation from PB, a “small” granivore (1996-?)</a:t>
            </a:r>
            <a:endParaRPr lang="en-US" b="1" dirty="0"/>
          </a:p>
          <a:p>
            <a:r>
              <a:rPr lang="en-US" dirty="0"/>
              <a:t>The compensation observed at Portal appears to have been</a:t>
            </a:r>
          </a:p>
          <a:p>
            <a:pPr lvl="1"/>
            <a:r>
              <a:rPr lang="en-US" dirty="0"/>
              <a:t>Strongly niche-structured</a:t>
            </a:r>
          </a:p>
          <a:p>
            <a:pPr lvl="1"/>
            <a:r>
              <a:rPr lang="en-US" dirty="0"/>
              <a:t>Achieved via functional similarity - not equivalence </a:t>
            </a:r>
          </a:p>
          <a:p>
            <a:pPr lvl="1"/>
            <a:r>
              <a:rPr lang="en-US" dirty="0"/>
              <a:t>In large part, contingent on dispersal from the metacommunity</a:t>
            </a:r>
          </a:p>
        </p:txBody>
      </p:sp>
    </p:spTree>
    <p:extLst>
      <p:ext uri="{BB962C8B-B14F-4D97-AF65-F5344CB8AC3E}">
        <p14:creationId xmlns:p14="http://schemas.microsoft.com/office/powerpoint/2010/main" val="28457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9BFA48-8750-174F-9662-A546307CD326}"/>
              </a:ext>
            </a:extLst>
          </p:cNvPr>
          <p:cNvSpPr>
            <a:spLocks noGrp="1"/>
          </p:cNvSpPr>
          <p:nvPr>
            <p:ph idx="1"/>
          </p:nvPr>
        </p:nvSpPr>
        <p:spPr/>
        <p:txBody>
          <a:bodyPr>
            <a:normAutofit/>
          </a:bodyPr>
          <a:lstStyle/>
          <a:p>
            <a:r>
              <a:rPr lang="en-US" dirty="0"/>
              <a:t>Over the 40 years, we have seen conditions change with pronounced effects on the rodents</a:t>
            </a:r>
          </a:p>
          <a:p>
            <a:pPr lvl="1"/>
            <a:r>
              <a:rPr lang="en-US" dirty="0"/>
              <a:t>Long-term environmental shifts and rapid reorganization events coinciding with environmental perturbations</a:t>
            </a:r>
          </a:p>
          <a:p>
            <a:r>
              <a:rPr lang="en-US" dirty="0"/>
              <a:t>Since the PB compensation effect was observed</a:t>
            </a:r>
          </a:p>
          <a:p>
            <a:pPr lvl="1"/>
            <a:r>
              <a:rPr lang="en-US" dirty="0"/>
              <a:t>An ongoing transition from grass to shrubland</a:t>
            </a:r>
          </a:p>
          <a:p>
            <a:pPr lvl="1"/>
            <a:r>
              <a:rPr lang="en-US" dirty="0"/>
              <a:t>A rapid shift in composition coinciding with a drought in 2010</a:t>
            </a:r>
          </a:p>
          <a:p>
            <a:r>
              <a:rPr lang="en-US" dirty="0"/>
              <a:t>Changes in composition but not gains or losses from the local assemblage</a:t>
            </a:r>
          </a:p>
          <a:p>
            <a:endParaRPr lang="en-US" dirty="0"/>
          </a:p>
          <a:p>
            <a:endParaRPr lang="en-US" dirty="0"/>
          </a:p>
        </p:txBody>
      </p:sp>
    </p:spTree>
    <p:extLst>
      <p:ext uri="{BB962C8B-B14F-4D97-AF65-F5344CB8AC3E}">
        <p14:creationId xmlns:p14="http://schemas.microsoft.com/office/powerpoint/2010/main" val="145010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9C7679-341F-D343-A8BF-5DABE5E35154}"/>
              </a:ext>
            </a:extLst>
          </p:cNvPr>
          <p:cNvSpPr>
            <a:spLocks noGrp="1"/>
          </p:cNvSpPr>
          <p:nvPr>
            <p:ph idx="1"/>
          </p:nvPr>
        </p:nvSpPr>
        <p:spPr/>
        <p:txBody>
          <a:bodyPr>
            <a:normAutofit/>
          </a:bodyPr>
          <a:lstStyle/>
          <a:p>
            <a:r>
              <a:rPr lang="en-US" dirty="0"/>
              <a:t>We use the long-term experiment to test whether the energetic compensation effects observed in past decades have persisted despite fluctuations in biotic and abiotic context</a:t>
            </a:r>
          </a:p>
          <a:p>
            <a:r>
              <a:rPr lang="en-US" dirty="0"/>
              <a:t>We use a new set of manipulations, implemented in 2015, to test whether </a:t>
            </a:r>
          </a:p>
          <a:p>
            <a:pPr lvl="1"/>
            <a:r>
              <a:rPr lang="en-US" dirty="0"/>
              <a:t>Compensation occurs directly tied to the manipulations</a:t>
            </a:r>
          </a:p>
          <a:p>
            <a:pPr lvl="1"/>
            <a:r>
              <a:rPr lang="en-US" dirty="0"/>
              <a:t>Legacy effects result in divergent compensatory effects between long-term and new exclosure plots*</a:t>
            </a:r>
          </a:p>
          <a:p>
            <a:endParaRPr lang="en-US" dirty="0"/>
          </a:p>
          <a:p>
            <a:endParaRPr lang="en-US" sz="1400" dirty="0"/>
          </a:p>
        </p:txBody>
      </p:sp>
    </p:spTree>
    <p:extLst>
      <p:ext uri="{BB962C8B-B14F-4D97-AF65-F5344CB8AC3E}">
        <p14:creationId xmlns:p14="http://schemas.microsoft.com/office/powerpoint/2010/main" val="41400070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1411</Words>
  <Application>Microsoft Macintosh PowerPoint</Application>
  <PresentationFormat>Widescreen</PresentationFormat>
  <Paragraphs>117</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 LIGHT</vt:lpstr>
      <vt:lpstr>HELVETICA LIGHT</vt:lpstr>
      <vt:lpstr>System Font Regular</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Diaz,Renata M</dc:creator>
  <cp:lastModifiedBy>Diaz,Renata M</cp:lastModifiedBy>
  <cp:revision>79</cp:revision>
  <dcterms:created xsi:type="dcterms:W3CDTF">2021-01-26T17:51:51Z</dcterms:created>
  <dcterms:modified xsi:type="dcterms:W3CDTF">2021-02-16T18:18:00Z</dcterms:modified>
</cp:coreProperties>
</file>