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2" r:id="rId16"/>
    <p:sldId id="273" r:id="rId17"/>
    <p:sldId id="274" r:id="rId18"/>
    <p:sldId id="275"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72"/>
    <p:restoredTop sz="94130"/>
  </p:normalViewPr>
  <p:slideViewPr>
    <p:cSldViewPr snapToGrid="0" snapToObjects="1">
      <p:cViewPr varScale="1">
        <p:scale>
          <a:sx n="64" d="100"/>
          <a:sy n="64"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C848-6CEE-0744-AFE6-E0701C96A024}"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1DDA-A758-574A-A337-2D92A6B35225}" type="slidenum">
              <a:rPr lang="en-US" smtClean="0"/>
              <a:t>‹#›</a:t>
            </a:fld>
            <a:endParaRPr lang="en-US"/>
          </a:p>
        </p:txBody>
      </p:sp>
    </p:spTree>
    <p:extLst>
      <p:ext uri="{BB962C8B-B14F-4D97-AF65-F5344CB8AC3E}">
        <p14:creationId xmlns:p14="http://schemas.microsoft.com/office/powerpoint/2010/main" val="713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Composition of the metacommunity and dispersal determine if/when assemblage-level function recovers from species loss</a:t>
            </a:r>
          </a:p>
          <a:p>
            <a:pPr lvl="2"/>
            <a:r>
              <a:rPr lang="en-US" dirty="0"/>
              <a:t>Shifting conditions may mean rapid dispersal is necessary for trait-condition matching to keep pace</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5</a:t>
            </a:fld>
            <a:endParaRPr lang="en-US"/>
          </a:p>
        </p:txBody>
      </p:sp>
    </p:spTree>
    <p:extLst>
      <p:ext uri="{BB962C8B-B14F-4D97-AF65-F5344CB8AC3E}">
        <p14:creationId xmlns:p14="http://schemas.microsoft.com/office/powerpoint/2010/main" val="4287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prefer to dodge BEF as much as I can.</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6</a:t>
            </a:fld>
            <a:endParaRPr lang="en-US"/>
          </a:p>
        </p:txBody>
      </p:sp>
    </p:spTree>
    <p:extLst>
      <p:ext uri="{BB962C8B-B14F-4D97-AF65-F5344CB8AC3E}">
        <p14:creationId xmlns:p14="http://schemas.microsoft.com/office/powerpoint/2010/main" val="219636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sz="1200" dirty="0"/>
              <a:t>This is not figuring large in the current framing because I honestly don’t think there will be, and if there are, we may be limited in what we can say about why. So my current thinking is that conversation about legacy effects would be more for post-hoc “maybe this helps explain it” analyses and discussion fodder, rather than setting up a strong logical test of ideas.</a:t>
            </a:r>
          </a:p>
          <a:p>
            <a:pPr marL="628650" lvl="1" indent="-171450">
              <a:buFont typeface="Arial" panose="020B0604020202020204" pitchFamily="34" charset="0"/>
              <a:buChar char="•"/>
            </a:pPr>
            <a:r>
              <a:rPr lang="en-US" sz="1200" dirty="0"/>
              <a:t>We can measure plant community composition and possibly seed size as different initial conditions, but of course there’s much more that the rodents are aware of</a:t>
            </a:r>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9</a:t>
            </a:fld>
            <a:endParaRPr lang="en-US"/>
          </a:p>
        </p:txBody>
      </p:sp>
    </p:spTree>
    <p:extLst>
      <p:ext uri="{BB962C8B-B14F-4D97-AF65-F5344CB8AC3E}">
        <p14:creationId xmlns:p14="http://schemas.microsoft.com/office/powerpoint/2010/main" val="36523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Annual means of energy use for all census periods, on </a:t>
            </a:r>
            <a:r>
              <a:rPr lang="en-US" sz="1200" kern="1200" dirty="0" err="1">
                <a:solidFill>
                  <a:schemeClr val="tx1"/>
                </a:solidFill>
                <a:effectLst/>
                <a:latin typeface="+mn-lt"/>
                <a:ea typeface="+mn-ea"/>
                <a:cs typeface="+mn-cs"/>
              </a:rPr>
              <a:t>longterm</a:t>
            </a:r>
            <a:r>
              <a:rPr lang="en-US" sz="1200" kern="1200" dirty="0">
                <a:solidFill>
                  <a:schemeClr val="tx1"/>
                </a:solidFill>
                <a:effectLst/>
                <a:latin typeface="+mn-lt"/>
                <a:ea typeface="+mn-ea"/>
                <a:cs typeface="+mn-cs"/>
              </a:rPr>
              <a:t> controls (CC), exclosures </a:t>
            </a:r>
            <a:r>
              <a:rPr lang="en-US" sz="1200" kern="1200" dirty="0">
                <a:solidFill>
                  <a:schemeClr val="tx1"/>
                </a:solidFill>
                <a:effectLst/>
                <a:latin typeface="+mn-lt"/>
                <a:ea typeface="+mn-ea"/>
                <a:cs typeface="+mn-cs"/>
                <a:sym typeface="Wingdings" pitchFamily="2" charset="2"/>
              </a:rPr>
              <a:t></a:t>
            </a:r>
            <a:r>
              <a:rPr lang="en-US" sz="1200" kern="1200" dirty="0">
                <a:solidFill>
                  <a:schemeClr val="tx1"/>
                </a:solidFill>
                <a:effectLst/>
                <a:latin typeface="+mn-lt"/>
                <a:ea typeface="+mn-ea"/>
                <a:cs typeface="+mn-cs"/>
              </a:rPr>
              <a:t> controls (EC), removals </a:t>
            </a:r>
            <a:r>
              <a:rPr lang="en-US" sz="1200" kern="1200" dirty="0">
                <a:solidFill>
                  <a:schemeClr val="tx1"/>
                </a:solidFill>
                <a:effectLst/>
                <a:latin typeface="+mn-lt"/>
                <a:ea typeface="+mn-ea"/>
                <a:cs typeface="+mn-cs"/>
                <a:sym typeface="Wingdings" pitchFamily="2" charset="2"/>
              </a:rPr>
              <a:t></a:t>
            </a:r>
            <a:r>
              <a:rPr lang="en-US" sz="1200" kern="1200" dirty="0">
                <a:solidFill>
                  <a:schemeClr val="tx1"/>
                </a:solidFill>
                <a:effectLst/>
                <a:latin typeface="+mn-lt"/>
                <a:ea typeface="+mn-ea"/>
                <a:cs typeface="+mn-cs"/>
              </a:rPr>
              <a:t> controls (XC). Each line is a plot.</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14</a:t>
            </a:fld>
            <a:endParaRPr lang="en-US"/>
          </a:p>
        </p:txBody>
      </p:sp>
    </p:spTree>
    <p:extLst>
      <p:ext uri="{BB962C8B-B14F-4D97-AF65-F5344CB8AC3E}">
        <p14:creationId xmlns:p14="http://schemas.microsoft.com/office/powerpoint/2010/main" val="410162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15</a:t>
            </a:fld>
            <a:endParaRPr lang="en-US"/>
          </a:p>
        </p:txBody>
      </p:sp>
    </p:spTree>
    <p:extLst>
      <p:ext uri="{BB962C8B-B14F-4D97-AF65-F5344CB8AC3E}">
        <p14:creationId xmlns:p14="http://schemas.microsoft.com/office/powerpoint/2010/main" val="255089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16</a:t>
            </a:fld>
            <a:endParaRPr lang="en-US"/>
          </a:p>
        </p:txBody>
      </p:sp>
    </p:spTree>
    <p:extLst>
      <p:ext uri="{BB962C8B-B14F-4D97-AF65-F5344CB8AC3E}">
        <p14:creationId xmlns:p14="http://schemas.microsoft.com/office/powerpoint/2010/main" val="413146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17</a:t>
            </a:fld>
            <a:endParaRPr lang="en-US"/>
          </a:p>
        </p:txBody>
      </p:sp>
    </p:spTree>
    <p:extLst>
      <p:ext uri="{BB962C8B-B14F-4D97-AF65-F5344CB8AC3E}">
        <p14:creationId xmlns:p14="http://schemas.microsoft.com/office/powerpoint/2010/main" val="218709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perhaps switch this to % of energy use by PB, because absolute abundance will fluctuate </a:t>
            </a:r>
          </a:p>
        </p:txBody>
      </p:sp>
      <p:sp>
        <p:nvSpPr>
          <p:cNvPr id="4" name="Slide Number Placeholder 3"/>
          <p:cNvSpPr>
            <a:spLocks noGrp="1"/>
          </p:cNvSpPr>
          <p:nvPr>
            <p:ph type="sldNum" sz="quarter" idx="5"/>
          </p:nvPr>
        </p:nvSpPr>
        <p:spPr/>
        <p:txBody>
          <a:bodyPr/>
          <a:lstStyle/>
          <a:p>
            <a:fld id="{3F921DDA-A758-574A-A337-2D92A6B35225}" type="slidenum">
              <a:rPr lang="en-US" smtClean="0"/>
              <a:t>18</a:t>
            </a:fld>
            <a:endParaRPr lang="en-US"/>
          </a:p>
        </p:txBody>
      </p:sp>
    </p:spTree>
    <p:extLst>
      <p:ext uri="{BB962C8B-B14F-4D97-AF65-F5344CB8AC3E}">
        <p14:creationId xmlns:p14="http://schemas.microsoft.com/office/powerpoint/2010/main" val="174952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160-1261-C349-8704-597B65E05B9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0E1CD-5D0D-3547-8D43-556ADA0DC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064C4-CC69-2D46-9632-AE00E84BA20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94DB4859-0CF8-FC44-987D-C381170B56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E2C36F-89BE-4B4F-8153-BA54A689F36F}"/>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8798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C0C-4290-8E49-ADE6-D4D4B36DB2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6828C-6818-9E48-953E-ADB1A7C45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846C1-5731-6341-B039-A7F6F9F9A776}"/>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D46BDD02-5A34-5F46-B2A9-8E104B4178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EFF6C8-6122-5D4B-B170-20C48A3661CD}"/>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5533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78C2-0D67-834D-9708-C04C99C1C0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A9772-997D-354A-8D6E-3F851A11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E0D-4DB3-2049-8578-A94863A491DA}"/>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8357128D-0011-CF48-A8E9-9C580A485B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24C1C8-E38E-D84A-B60A-A12E09A6D107}"/>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642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1E41-6F9E-9F40-94EA-A27048B6051C}"/>
              </a:ext>
            </a:extLst>
          </p:cNvPr>
          <p:cNvSpPr>
            <a:spLocks noGrp="1"/>
          </p:cNvSpPr>
          <p:nvPr>
            <p:ph idx="1"/>
          </p:nvPr>
        </p:nvSpPr>
        <p:spPr/>
        <p:txBody>
          <a:bodyPr>
            <a:normAutofit/>
          </a:bodyPr>
          <a:lstStyle>
            <a:lvl1pPr>
              <a:lnSpc>
                <a:spcPct val="150000"/>
              </a:lnSpc>
              <a:defRPr sz="2000" b="0" i="0">
                <a:latin typeface="Helvetica Light" panose="020B0403020202020204" pitchFamily="34" charset="0"/>
              </a:defRPr>
            </a:lvl1pPr>
            <a:lvl2pPr>
              <a:lnSpc>
                <a:spcPct val="150000"/>
              </a:lnSpc>
              <a:defRPr sz="1800" b="0" i="0">
                <a:latin typeface="Helvetica Light" panose="020B0403020202020204" pitchFamily="34" charset="0"/>
              </a:defRPr>
            </a:lvl2pPr>
            <a:lvl3pPr>
              <a:lnSpc>
                <a:spcPct val="150000"/>
              </a:lnSpc>
              <a:defRPr sz="1600" b="0" i="0">
                <a:latin typeface="Helvetica Light" panose="020B0403020202020204" pitchFamily="34" charset="0"/>
              </a:defRPr>
            </a:lvl3pPr>
            <a:lvl4pPr>
              <a:lnSpc>
                <a:spcPct val="150000"/>
              </a:lnSpc>
              <a:defRPr sz="1400" b="0" i="0">
                <a:latin typeface="Helvetica Light" panose="020B0403020202020204" pitchFamily="34" charset="0"/>
              </a:defRPr>
            </a:lvl4pPr>
            <a:lvl5pPr>
              <a:lnSpc>
                <a:spcPct val="150000"/>
              </a:lnSpc>
              <a:defRPr sz="1400" b="0" i="0">
                <a:latin typeface="Helvetica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A16C4F-31D0-584D-A594-BFE15BFC352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48BEB68C-986E-3D40-B971-F5BAADA20C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432620-A1AC-5447-8BCA-CDE5E17282F2}"/>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6130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86-D9E1-844D-950A-3330BB17F2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7F09F-A88C-B443-AEB3-B4115CC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2750D-BC28-974E-BB20-4D41127DE8B8}"/>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790DB117-3139-DA47-A225-20A1A7DD70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C0C1CD-8DE9-2F43-A551-67BBCFA230B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88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2675-5CFB-9248-BDDC-E4DFB488985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9CBECE-188F-174D-8248-AA00C6858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DE9F-C329-D842-A327-5A053D781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B6FAC-1FBB-8548-A520-3C54EEDBED4D}"/>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566B9670-8FB3-CE4F-8AD9-AFB1A4CA03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C9A5C36-765C-DD4B-BBE6-D66183CE16E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306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5CF-EA21-4747-9D41-267C1CB043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67472F0-8942-054E-A93E-971DCA46B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5DF80-C95D-094A-9775-F10BD075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E2918-7E86-334F-823B-53CEA0A4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390E8-DE7E-BE42-B770-36E8BA0A7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7AFFF-292F-D848-B70F-E3FAED4E0CC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8" name="Footer Placeholder 7">
            <a:extLst>
              <a:ext uri="{FF2B5EF4-FFF2-40B4-BE49-F238E27FC236}">
                <a16:creationId xmlns:a16="http://schemas.microsoft.com/office/drawing/2014/main" id="{92884E72-DC0F-8944-96D4-63EB1EC7A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DF2DB2-F1C7-AF4A-AE84-2571AB55100B}"/>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77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25EE-F4CD-A549-B9B1-B24FB6683A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DE21BCA-749C-334D-84F3-A34678F426AF}"/>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4" name="Footer Placeholder 3">
            <a:extLst>
              <a:ext uri="{FF2B5EF4-FFF2-40B4-BE49-F238E27FC236}">
                <a16:creationId xmlns:a16="http://schemas.microsoft.com/office/drawing/2014/main" id="{2FB4917C-2C35-D344-873A-594E74C30C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D31C2C-C67F-794E-91CC-28EF0B8064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ECCC9-1FBD-1246-B4E6-6F18FF1F2D11}"/>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3" name="Footer Placeholder 2">
            <a:extLst>
              <a:ext uri="{FF2B5EF4-FFF2-40B4-BE49-F238E27FC236}">
                <a16:creationId xmlns:a16="http://schemas.microsoft.com/office/drawing/2014/main" id="{D4FF8E8A-8545-D94F-B3C6-09457E761E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8DE2371-B13E-E54A-B3E3-A7C8E680537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6880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66F-0F73-D642-B55F-31B75ABC4E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A01F-B55E-3C4E-ADCC-93B4369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3B36C-9B42-5F49-8B0C-D1677C355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EEAF-A401-7D40-8BA2-A5AAF1DC8A30}"/>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A3328788-139A-974E-9D67-4D3F1C63E9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9E3D8-61B5-F240-95DC-119F12CB056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1141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7D5-0C5F-7141-AE10-D5756551C1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6BEF4-3E4C-534D-856D-900133AB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9D62C-87BC-9C4D-8025-C1266804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43E1D-EA29-AA47-8718-6673CFBBC16E}"/>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CC2F48ED-BC9F-D74A-8EB7-F5F0A6F56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67575D-15B3-3649-A111-B821432D62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033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05DF4-8DF7-5541-B438-82D336A1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5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System Font Regular"/>
        <a:buChar char="&gt;"/>
        <a:defRPr sz="20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150000"/>
        </a:lnSpc>
        <a:spcBef>
          <a:spcPts val="500"/>
        </a:spcBef>
        <a:buFont typeface="System Font Regular"/>
        <a:buChar char="&gt;"/>
        <a:defRPr sz="18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15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0BED8-8ABC-C34C-9F11-66F424265AA7}"/>
              </a:ext>
            </a:extLst>
          </p:cNvPr>
          <p:cNvSpPr>
            <a:spLocks noGrp="1"/>
          </p:cNvSpPr>
          <p:nvPr>
            <p:ph idx="1"/>
          </p:nvPr>
        </p:nvSpPr>
        <p:spPr/>
        <p:txBody>
          <a:bodyPr>
            <a:normAutofit/>
          </a:bodyPr>
          <a:lstStyle/>
          <a:p>
            <a:pPr>
              <a:lnSpc>
                <a:spcPct val="150000"/>
              </a:lnSpc>
            </a:pPr>
            <a:r>
              <a:rPr lang="en-US" sz="2000" b="1" dirty="0">
                <a:latin typeface="HELVETICA LIGHT" panose="020B0403020202020204" pitchFamily="34" charset="0"/>
              </a:rPr>
              <a:t>Energetic compensation: </a:t>
            </a:r>
            <a:r>
              <a:rPr lang="en-US" sz="2000" dirty="0">
                <a:latin typeface="Helvetica Light" panose="020B0403020202020204" pitchFamily="34" charset="0"/>
              </a:rPr>
              <a:t>assemblage-level resource use/energy flux is maintained despite declines or losses of individual species, due to compensatory increases in energy use from other species</a:t>
            </a:r>
          </a:p>
          <a:p>
            <a:pPr lvl="1"/>
            <a:r>
              <a:rPr lang="en-US" dirty="0">
                <a:latin typeface="Helvetica Light" panose="020B0403020202020204" pitchFamily="34" charset="0"/>
              </a:rPr>
              <a:t>May occur as part of neutral dynamics - species are all similar, competing for a fully shared resource base</a:t>
            </a:r>
          </a:p>
          <a:p>
            <a:pPr lvl="1"/>
            <a:r>
              <a:rPr lang="en-US" dirty="0">
                <a:latin typeface="Helvetica Light" panose="020B0403020202020204" pitchFamily="34" charset="0"/>
              </a:rPr>
              <a:t>Or, may occur via functional replacement or complementarity between sets of similar, but not identical species in a more niche-structured community</a:t>
            </a:r>
          </a:p>
        </p:txBody>
      </p:sp>
    </p:spTree>
    <p:extLst>
      <p:ext uri="{BB962C8B-B14F-4D97-AF65-F5344CB8AC3E}">
        <p14:creationId xmlns:p14="http://schemas.microsoft.com/office/powerpoint/2010/main" val="17408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lstStyle/>
          <a:p>
            <a:r>
              <a:rPr lang="en-US" dirty="0"/>
              <a:t>Specifically, we ask:</a:t>
            </a:r>
          </a:p>
          <a:p>
            <a:pPr lvl="1"/>
            <a:r>
              <a:rPr lang="en-US" dirty="0"/>
              <a:t>Does energy use on long-term exclosures still approximate energy use on controls?</a:t>
            </a:r>
          </a:p>
          <a:p>
            <a:pPr lvl="1"/>
            <a:r>
              <a:rPr lang="en-US" dirty="0"/>
              <a:t>Does energy use on the new exclosures approximate controls following </a:t>
            </a:r>
            <a:r>
              <a:rPr lang="en-US" dirty="0" err="1"/>
              <a:t>krat</a:t>
            </a:r>
            <a:r>
              <a:rPr lang="en-US" dirty="0"/>
              <a:t> removal?</a:t>
            </a:r>
          </a:p>
          <a:p>
            <a:pPr lvl="1"/>
            <a:r>
              <a:rPr lang="en-US" dirty="0"/>
              <a:t>Do the long-term exclosures and new exclosures converge or have differing responses?</a:t>
            </a:r>
          </a:p>
        </p:txBody>
      </p:sp>
    </p:spTree>
    <p:extLst>
      <p:ext uri="{BB962C8B-B14F-4D97-AF65-F5344CB8AC3E}">
        <p14:creationId xmlns:p14="http://schemas.microsoft.com/office/powerpoint/2010/main" val="22834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lstStyle/>
          <a:p>
            <a:r>
              <a:rPr lang="en-US" dirty="0"/>
              <a:t>And some follow-ups:</a:t>
            </a:r>
          </a:p>
          <a:p>
            <a:pPr lvl="1"/>
            <a:r>
              <a:rPr lang="en-US" dirty="0"/>
              <a:t>If the compensation effect persists:</a:t>
            </a:r>
          </a:p>
          <a:p>
            <a:pPr lvl="2"/>
            <a:r>
              <a:rPr lang="en-US" dirty="0"/>
              <a:t>Is it still coming from PB, or has a different species taken over?</a:t>
            </a:r>
          </a:p>
          <a:p>
            <a:pPr lvl="1"/>
            <a:r>
              <a:rPr lang="en-US" dirty="0"/>
              <a:t>If </a:t>
            </a:r>
            <a:r>
              <a:rPr lang="en-US" dirty="0" err="1"/>
              <a:t>longterm</a:t>
            </a:r>
            <a:r>
              <a:rPr lang="en-US" dirty="0"/>
              <a:t> and new exclosures diverge:</a:t>
            </a:r>
          </a:p>
          <a:p>
            <a:pPr lvl="2"/>
            <a:r>
              <a:rPr lang="en-US" dirty="0"/>
              <a:t>Can we detect differences in initial conditions that offer intuition why?</a:t>
            </a:r>
          </a:p>
          <a:p>
            <a:pPr lvl="2"/>
            <a:r>
              <a:rPr lang="en-US" dirty="0"/>
              <a:t>Vegetation community, seed size, non-</a:t>
            </a:r>
            <a:r>
              <a:rPr lang="en-US" dirty="0" err="1"/>
              <a:t>krat</a:t>
            </a:r>
            <a:r>
              <a:rPr lang="en-US" dirty="0"/>
              <a:t> rodent composition</a:t>
            </a:r>
          </a:p>
          <a:p>
            <a:pPr lvl="2"/>
            <a:endParaRPr lang="en-US" dirty="0"/>
          </a:p>
        </p:txBody>
      </p:sp>
    </p:spTree>
    <p:extLst>
      <p:ext uri="{BB962C8B-B14F-4D97-AF65-F5344CB8AC3E}">
        <p14:creationId xmlns:p14="http://schemas.microsoft.com/office/powerpoint/2010/main" val="325348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E59610-6FC5-F74C-ACA3-1011C4DB2DF5}"/>
              </a:ext>
            </a:extLst>
          </p:cNvPr>
          <p:cNvSpPr>
            <a:spLocks noGrp="1"/>
          </p:cNvSpPr>
          <p:nvPr>
            <p:ph idx="1"/>
          </p:nvPr>
        </p:nvSpPr>
        <p:spPr/>
        <p:txBody>
          <a:bodyPr>
            <a:normAutofit lnSpcReduction="10000"/>
          </a:bodyPr>
          <a:lstStyle/>
          <a:p>
            <a:r>
              <a:rPr lang="en-US" dirty="0"/>
              <a:t>Planned analyses:</a:t>
            </a:r>
          </a:p>
          <a:p>
            <a:pPr lvl="1"/>
            <a:r>
              <a:rPr lang="en-US" dirty="0"/>
              <a:t>GAMs of total energy use, primarily for visualization</a:t>
            </a:r>
          </a:p>
          <a:p>
            <a:pPr lvl="1"/>
            <a:r>
              <a:rPr lang="en-US" dirty="0"/>
              <a:t>Compare treatments to controls in total energy use (ratio) in distinct time periods:</a:t>
            </a:r>
          </a:p>
          <a:p>
            <a:pPr lvl="2"/>
            <a:r>
              <a:rPr lang="en-US" dirty="0"/>
              <a:t>Pre-PB arrival, from PB arrival until 2010 (drought + changepoint), from 2010 until new manipulations in 2015, and from 2015-2020</a:t>
            </a:r>
          </a:p>
          <a:p>
            <a:pPr lvl="2"/>
            <a:r>
              <a:rPr lang="en-US" dirty="0"/>
              <a:t>GLM or GLS</a:t>
            </a:r>
          </a:p>
          <a:p>
            <a:pPr lvl="1"/>
            <a:r>
              <a:rPr lang="en-US" dirty="0"/>
              <a:t>Compare PB on treatments and controls in the same time periods </a:t>
            </a:r>
          </a:p>
          <a:p>
            <a:pPr lvl="2"/>
            <a:r>
              <a:rPr lang="en-US" dirty="0"/>
              <a:t>GLM or GLS</a:t>
            </a:r>
          </a:p>
          <a:p>
            <a:pPr lvl="1"/>
            <a:r>
              <a:rPr lang="en-US" dirty="0"/>
              <a:t>Compare plant communities in different treatments immediately preceding manipulations</a:t>
            </a:r>
          </a:p>
          <a:p>
            <a:pPr lvl="2"/>
            <a:r>
              <a:rPr lang="en-US" dirty="0" err="1"/>
              <a:t>pCCA</a:t>
            </a:r>
            <a:r>
              <a:rPr lang="en-US" dirty="0"/>
              <a:t>, possible seed size</a:t>
            </a:r>
          </a:p>
        </p:txBody>
      </p:sp>
    </p:spTree>
    <p:extLst>
      <p:ext uri="{BB962C8B-B14F-4D97-AF65-F5344CB8AC3E}">
        <p14:creationId xmlns:p14="http://schemas.microsoft.com/office/powerpoint/2010/main" val="269573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B6F9BC-9414-D244-8CD2-B497AE87F9F0}"/>
              </a:ext>
            </a:extLst>
          </p:cNvPr>
          <p:cNvSpPr>
            <a:spLocks noGrp="1"/>
          </p:cNvSpPr>
          <p:nvPr>
            <p:ph idx="1"/>
          </p:nvPr>
        </p:nvSpPr>
        <p:spPr/>
        <p:txBody>
          <a:bodyPr>
            <a:normAutofit/>
          </a:bodyPr>
          <a:lstStyle/>
          <a:p>
            <a:pPr marL="0" indent="0">
              <a:buNone/>
            </a:pPr>
            <a:r>
              <a:rPr lang="en-US" sz="2800" dirty="0"/>
              <a:t>Demo plots (next slides) use Christensen (2019) plots!!</a:t>
            </a:r>
          </a:p>
        </p:txBody>
      </p:sp>
    </p:spTree>
    <p:extLst>
      <p:ext uri="{BB962C8B-B14F-4D97-AF65-F5344CB8AC3E}">
        <p14:creationId xmlns:p14="http://schemas.microsoft.com/office/powerpoint/2010/main" val="319605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A7AED43D-2CE8-D947-9F33-C4C4CFF77867}"/>
              </a:ext>
            </a:extLst>
          </p:cNvPr>
          <p:cNvPicPr/>
          <p:nvPr/>
        </p:nvPicPr>
        <p:blipFill>
          <a:blip r:embed="rId3">
            <a:extLst>
              <a:ext uri="{28A0092B-C50C-407E-A947-70E740481C1C}">
                <a14:useLocalDpi xmlns:a14="http://schemas.microsoft.com/office/drawing/2010/main" val="0"/>
              </a:ext>
            </a:extLst>
          </a:blip>
          <a:stretch>
            <a:fillRect/>
          </a:stretch>
        </p:blipFill>
        <p:spPr>
          <a:xfrm>
            <a:off x="1261924" y="1286283"/>
            <a:ext cx="8570871" cy="4285434"/>
          </a:xfrm>
          <a:prstGeom prst="rect">
            <a:avLst/>
          </a:prstGeom>
        </p:spPr>
      </p:pic>
    </p:spTree>
    <p:extLst>
      <p:ext uri="{BB962C8B-B14F-4D97-AF65-F5344CB8AC3E}">
        <p14:creationId xmlns:p14="http://schemas.microsoft.com/office/powerpoint/2010/main" val="37324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descr="Chart, histogram&#10;&#10;Description automatically generated">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tretch>
            <a:fill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800" dirty="0"/>
              <a:t>GAM, for visualization.</a:t>
            </a:r>
          </a:p>
          <a:p>
            <a:r>
              <a:rPr lang="en-US" sz="1800" dirty="0"/>
              <a:t>From this plot:</a:t>
            </a:r>
          </a:p>
          <a:p>
            <a:pPr lvl="1"/>
            <a:r>
              <a:rPr lang="en-US" sz="1600" dirty="0"/>
              <a:t>Do treatments and controls diverge in d.?</a:t>
            </a:r>
          </a:p>
          <a:p>
            <a:pPr lvl="1"/>
            <a:r>
              <a:rPr lang="en-US" sz="1600" dirty="0"/>
              <a:t>Do treatment types converge in e.?</a:t>
            </a:r>
          </a:p>
          <a:p>
            <a:pPr lvl="1"/>
            <a:r>
              <a:rPr lang="en-US" sz="1600" dirty="0"/>
              <a:t>Do the time period designations seem reasonable?</a:t>
            </a:r>
          </a:p>
        </p:txBody>
      </p:sp>
    </p:spTree>
    <p:extLst>
      <p:ext uri="{BB962C8B-B14F-4D97-AF65-F5344CB8AC3E}">
        <p14:creationId xmlns:p14="http://schemas.microsoft.com/office/powerpoint/2010/main" val="61724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lnSpcReduction="10000"/>
          </a:bodyPr>
          <a:lstStyle/>
          <a:p>
            <a:r>
              <a:rPr lang="en-US" sz="1400" dirty="0"/>
              <a:t>Ratio of mean total energy on treatment plots to mean total energy on control plots. </a:t>
            </a:r>
          </a:p>
          <a:p>
            <a:pPr lvl="1"/>
            <a:r>
              <a:rPr lang="en-US" sz="1200" dirty="0" err="1"/>
              <a:t>ECr</a:t>
            </a:r>
            <a:r>
              <a:rPr lang="en-US" sz="1200" dirty="0"/>
              <a:t> = exclosures </a:t>
            </a:r>
            <a:r>
              <a:rPr lang="en-US" sz="1200" dirty="0">
                <a:sym typeface="Wingdings" pitchFamily="2" charset="2"/>
              </a:rPr>
              <a:t> controls; </a:t>
            </a:r>
            <a:r>
              <a:rPr lang="en-US" sz="1200" dirty="0" err="1">
                <a:sym typeface="Wingdings" pitchFamily="2" charset="2"/>
              </a:rPr>
              <a:t>XCr</a:t>
            </a:r>
            <a:r>
              <a:rPr lang="en-US" sz="1200" dirty="0">
                <a:sym typeface="Wingdings" pitchFamily="2" charset="2"/>
              </a:rPr>
              <a:t> = removals  controls.</a:t>
            </a:r>
          </a:p>
          <a:p>
            <a:pPr lvl="1"/>
            <a:r>
              <a:rPr lang="en-US" sz="1200" dirty="0">
                <a:sym typeface="Wingdings" pitchFamily="2" charset="2"/>
              </a:rPr>
              <a:t>Horizontal lines are estimates with se from GLM.</a:t>
            </a:r>
            <a:endParaRPr lang="en-US" sz="1100" dirty="0">
              <a:sym typeface="Wingdings" pitchFamily="2" charset="2"/>
            </a:endParaRPr>
          </a:p>
          <a:p>
            <a:r>
              <a:rPr lang="en-US" sz="1400" dirty="0">
                <a:sym typeface="Wingdings" pitchFamily="2" charset="2"/>
              </a:rPr>
              <a:t>For long term exclosures (e.g. </a:t>
            </a:r>
            <a:r>
              <a:rPr lang="en-US" sz="1400" dirty="0" err="1">
                <a:sym typeface="Wingdings" pitchFamily="2" charset="2"/>
              </a:rPr>
              <a:t>ECr</a:t>
            </a:r>
            <a:r>
              <a:rPr lang="en-US" sz="1400" dirty="0">
                <a:sym typeface="Wingdings" pitchFamily="2" charset="2"/>
              </a:rPr>
              <a:t> here, pre-switch):</a:t>
            </a:r>
          </a:p>
          <a:p>
            <a:pPr lvl="1"/>
            <a:r>
              <a:rPr lang="en-US" sz="1200" dirty="0">
                <a:sym typeface="Wingdings" pitchFamily="2" charset="2"/>
              </a:rPr>
              <a:t>Do estimates for d match c? Tells us whether the compensation documented in 2001/2010 papers persisted </a:t>
            </a:r>
          </a:p>
          <a:p>
            <a:pPr lvl="1"/>
            <a:r>
              <a:rPr lang="en-US" sz="1200" dirty="0">
                <a:sym typeface="Wingdings" pitchFamily="2" charset="2"/>
              </a:rPr>
              <a:t>How does the estimate for d compare to b? Tells us the degree of compensation pre-PB relative to post-change with PB.</a:t>
            </a:r>
          </a:p>
          <a:p>
            <a:pPr lvl="1"/>
            <a:r>
              <a:rPr lang="en-US" sz="1200" dirty="0">
                <a:sym typeface="Wingdings" pitchFamily="2" charset="2"/>
              </a:rPr>
              <a:t>Does the estimate for d match e? In the real data, nothing will have changed about our manipulations for the long-term plots, so we don’t expect a shift. However, if there </a:t>
            </a:r>
            <a:r>
              <a:rPr lang="en-US" sz="1200" i="1" dirty="0">
                <a:sym typeface="Wingdings" pitchFamily="2" charset="2"/>
              </a:rPr>
              <a:t>is</a:t>
            </a:r>
            <a:r>
              <a:rPr lang="en-US" sz="1200" dirty="0">
                <a:sym typeface="Wingdings" pitchFamily="2" charset="2"/>
              </a:rPr>
              <a:t>, that shift is the baseline compensation effect for when we look at manipulations.</a:t>
            </a:r>
            <a:endParaRPr lang="en-US" sz="1000" dirty="0">
              <a:sym typeface="Wingdings" pitchFamily="2" charset="2"/>
            </a:endParaRPr>
          </a:p>
        </p:txBody>
      </p:sp>
    </p:spTree>
    <p:extLst>
      <p:ext uri="{BB962C8B-B14F-4D97-AF65-F5344CB8AC3E}">
        <p14:creationId xmlns:p14="http://schemas.microsoft.com/office/powerpoint/2010/main" val="251888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400" dirty="0"/>
              <a:t>Ratio of mean total energy on treatment plots to mean total energy on control plots. </a:t>
            </a:r>
          </a:p>
          <a:p>
            <a:pPr lvl="1"/>
            <a:r>
              <a:rPr lang="en-US" sz="1200" dirty="0" err="1"/>
              <a:t>ECr</a:t>
            </a:r>
            <a:r>
              <a:rPr lang="en-US" sz="1200" dirty="0"/>
              <a:t> = exclosures </a:t>
            </a:r>
            <a:r>
              <a:rPr lang="en-US" sz="1200" dirty="0">
                <a:sym typeface="Wingdings" pitchFamily="2" charset="2"/>
              </a:rPr>
              <a:t> controls; </a:t>
            </a:r>
            <a:r>
              <a:rPr lang="en-US" sz="1200" dirty="0" err="1">
                <a:sym typeface="Wingdings" pitchFamily="2" charset="2"/>
              </a:rPr>
              <a:t>XCr</a:t>
            </a:r>
            <a:r>
              <a:rPr lang="en-US" sz="1200" dirty="0">
                <a:sym typeface="Wingdings" pitchFamily="2" charset="2"/>
              </a:rPr>
              <a:t> = removals  controls.</a:t>
            </a:r>
          </a:p>
          <a:p>
            <a:pPr lvl="1"/>
            <a:r>
              <a:rPr lang="en-US" sz="1200" dirty="0">
                <a:sym typeface="Wingdings" pitchFamily="2" charset="2"/>
              </a:rPr>
              <a:t>Horizontal lines are estimates with se from GLM.</a:t>
            </a:r>
            <a:endParaRPr lang="en-US" sz="1100" dirty="0">
              <a:sym typeface="Wingdings" pitchFamily="2" charset="2"/>
            </a:endParaRPr>
          </a:p>
          <a:p>
            <a:r>
              <a:rPr lang="en-US" sz="1400" dirty="0">
                <a:sym typeface="Wingdings" pitchFamily="2" charset="2"/>
              </a:rPr>
              <a:t>Comparing the treatments:</a:t>
            </a:r>
          </a:p>
          <a:p>
            <a:pPr lvl="1"/>
            <a:r>
              <a:rPr lang="en-US" sz="1200" dirty="0">
                <a:sym typeface="Wingdings" pitchFamily="2" charset="2"/>
              </a:rPr>
              <a:t>Do the estimates for the treatments converge following the switch (panel e)?  Differing responses would suggest contingency on treatment effects between </a:t>
            </a:r>
            <a:r>
              <a:rPr lang="en-US" sz="1200" dirty="0" err="1">
                <a:sym typeface="Wingdings" pitchFamily="2" charset="2"/>
              </a:rPr>
              <a:t>longterm</a:t>
            </a:r>
            <a:r>
              <a:rPr lang="en-US" sz="1200" dirty="0">
                <a:sym typeface="Wingdings" pitchFamily="2" charset="2"/>
              </a:rPr>
              <a:t> plots and controls.</a:t>
            </a:r>
          </a:p>
          <a:p>
            <a:pPr lvl="1"/>
            <a:r>
              <a:rPr lang="en-US" sz="1200" dirty="0">
                <a:sym typeface="Wingdings" pitchFamily="2" charset="2"/>
              </a:rPr>
              <a:t>Where do the estimates fall post-switch? Do they both approach controls,  both underperform controls (estimates &lt;&lt;1), or behave differently?</a:t>
            </a:r>
            <a:endParaRPr lang="en-US" sz="1000" dirty="0">
              <a:sym typeface="Wingdings" pitchFamily="2" charset="2"/>
            </a:endParaRPr>
          </a:p>
        </p:txBody>
      </p:sp>
    </p:spTree>
    <p:extLst>
      <p:ext uri="{BB962C8B-B14F-4D97-AF65-F5344CB8AC3E}">
        <p14:creationId xmlns:p14="http://schemas.microsoft.com/office/powerpoint/2010/main" val="136025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400" dirty="0"/>
              <a:t>Total number of PB caught in each time period, with estimates from GLM</a:t>
            </a:r>
          </a:p>
          <a:p>
            <a:r>
              <a:rPr lang="en-US" sz="1400" dirty="0">
                <a:sym typeface="Wingdings" pitchFamily="2" charset="2"/>
              </a:rPr>
              <a:t>If compensation did not persist, and PB declines, suggests compensation was temporary so long as PB, specifically, was able to substitute</a:t>
            </a:r>
          </a:p>
          <a:p>
            <a:r>
              <a:rPr lang="en-US" sz="1400" dirty="0">
                <a:sym typeface="Wingdings" pitchFamily="2" charset="2"/>
              </a:rPr>
              <a:t>If compensation did persist despite PB declining, who stepped up?</a:t>
            </a:r>
          </a:p>
          <a:p>
            <a:r>
              <a:rPr lang="en-US" sz="1400" dirty="0">
                <a:sym typeface="Wingdings" pitchFamily="2" charset="2"/>
              </a:rPr>
              <a:t>Does PB on new exclosures converge to PB on </a:t>
            </a:r>
            <a:r>
              <a:rPr lang="en-US" sz="1400" dirty="0" err="1">
                <a:sym typeface="Wingdings" pitchFamily="2" charset="2"/>
              </a:rPr>
              <a:t>longterm</a:t>
            </a:r>
            <a:r>
              <a:rPr lang="en-US" sz="1400" dirty="0">
                <a:sym typeface="Wingdings" pitchFamily="2" charset="2"/>
              </a:rPr>
              <a:t>? If they don’t, and the plots diverge in E, this may be an explanation. If they don’t, but the plots </a:t>
            </a:r>
            <a:r>
              <a:rPr lang="en-US" sz="1400" i="1" dirty="0">
                <a:sym typeface="Wingdings" pitchFamily="2" charset="2"/>
              </a:rPr>
              <a:t>converge </a:t>
            </a:r>
            <a:r>
              <a:rPr lang="en-US" sz="1400" dirty="0">
                <a:sym typeface="Wingdings" pitchFamily="2" charset="2"/>
              </a:rPr>
              <a:t>in E, who stepped up in the other plots?</a:t>
            </a:r>
          </a:p>
        </p:txBody>
      </p:sp>
    </p:spTree>
    <p:extLst>
      <p:ext uri="{BB962C8B-B14F-4D97-AF65-F5344CB8AC3E}">
        <p14:creationId xmlns:p14="http://schemas.microsoft.com/office/powerpoint/2010/main" val="23048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374675-6E7D-AB43-8470-5BDF6762C9BB}"/>
              </a:ext>
            </a:extLst>
          </p:cNvPr>
          <p:cNvSpPr>
            <a:spLocks noGrp="1"/>
          </p:cNvSpPr>
          <p:nvPr>
            <p:ph idx="1"/>
          </p:nvPr>
        </p:nvSpPr>
        <p:spPr/>
        <p:txBody>
          <a:bodyPr/>
          <a:lstStyle/>
          <a:p>
            <a:r>
              <a:rPr lang="en-US" dirty="0"/>
              <a:t>Vegetation analyses:</a:t>
            </a:r>
          </a:p>
          <a:p>
            <a:pPr lvl="1"/>
            <a:r>
              <a:rPr lang="en-US" dirty="0" err="1"/>
              <a:t>pCCA</a:t>
            </a:r>
            <a:r>
              <a:rPr lang="en-US" dirty="0"/>
              <a:t> on plant communities leading up to switch. Data will be very similar to that in Christensen, and </a:t>
            </a:r>
            <a:r>
              <a:rPr lang="en-US" dirty="0" err="1"/>
              <a:t>pCCA</a:t>
            </a:r>
            <a:r>
              <a:rPr lang="en-US" dirty="0"/>
              <a:t> follows both Christensen and Supp</a:t>
            </a:r>
          </a:p>
          <a:p>
            <a:pPr lvl="1"/>
            <a:r>
              <a:rPr lang="en-US" b="1" dirty="0"/>
              <a:t>Possible </a:t>
            </a:r>
            <a:r>
              <a:rPr lang="en-US" dirty="0"/>
              <a:t>test for differences in seed size distributions. Data from </a:t>
            </a:r>
            <a:r>
              <a:rPr lang="en-US" dirty="0" err="1"/>
              <a:t>Valone</a:t>
            </a:r>
            <a:r>
              <a:rPr lang="en-US" dirty="0"/>
              <a:t>/</a:t>
            </a:r>
            <a:r>
              <a:rPr lang="en-US" dirty="0" err="1"/>
              <a:t>kew</a:t>
            </a:r>
            <a:r>
              <a:rPr lang="en-US" dirty="0"/>
              <a:t>, but dependent on how many contemporary species have seed size data available.</a:t>
            </a:r>
          </a:p>
          <a:p>
            <a:pPr lvl="1"/>
            <a:r>
              <a:rPr lang="en-US" dirty="0"/>
              <a:t>These are indirect at best, and not finding a difference doesn’t mean there isn’t a difference between the treatments in ways that matter to the rodents.</a:t>
            </a:r>
          </a:p>
        </p:txBody>
      </p:sp>
    </p:spTree>
    <p:extLst>
      <p:ext uri="{BB962C8B-B14F-4D97-AF65-F5344CB8AC3E}">
        <p14:creationId xmlns:p14="http://schemas.microsoft.com/office/powerpoint/2010/main" val="290998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3B637-62E4-6F44-B002-C3F1579C1DCC}"/>
              </a:ext>
            </a:extLst>
          </p:cNvPr>
          <p:cNvSpPr>
            <a:spLocks noGrp="1"/>
          </p:cNvSpPr>
          <p:nvPr>
            <p:ph idx="1"/>
          </p:nvPr>
        </p:nvSpPr>
        <p:spPr/>
        <p:txBody>
          <a:bodyPr/>
          <a:lstStyle/>
          <a:p>
            <a:r>
              <a:rPr lang="en-US" dirty="0"/>
              <a:t>When observed, energetic compensation…</a:t>
            </a:r>
          </a:p>
          <a:p>
            <a:pPr lvl="1"/>
            <a:r>
              <a:rPr lang="en-US" dirty="0"/>
              <a:t>Is consistent with a zero-sum dynamic - bottom-up constraint on ecological (competition, species richness) and evolutionary (speciation and extinction) dynamics</a:t>
            </a:r>
          </a:p>
          <a:p>
            <a:pPr lvl="1"/>
            <a:r>
              <a:rPr lang="en-US" dirty="0"/>
              <a:t>Means that assemblage-level function is resilient to change at lower levels of organization</a:t>
            </a:r>
          </a:p>
          <a:p>
            <a:pPr lvl="1"/>
            <a:endParaRPr lang="en-US" dirty="0"/>
          </a:p>
        </p:txBody>
      </p:sp>
    </p:spTree>
    <p:extLst>
      <p:ext uri="{BB962C8B-B14F-4D97-AF65-F5344CB8AC3E}">
        <p14:creationId xmlns:p14="http://schemas.microsoft.com/office/powerpoint/2010/main" val="1964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500F61-6E39-714A-9FD4-3190B8316A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879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0E972-D85E-D04A-8310-650A1D1F62AC}"/>
              </a:ext>
            </a:extLst>
          </p:cNvPr>
          <p:cNvSpPr>
            <a:spLocks noGrp="1"/>
          </p:cNvSpPr>
          <p:nvPr>
            <p:ph idx="1"/>
          </p:nvPr>
        </p:nvSpPr>
        <p:spPr/>
        <p:txBody>
          <a:bodyPr/>
          <a:lstStyle/>
          <a:p>
            <a:r>
              <a:rPr lang="en-US" dirty="0"/>
              <a:t>Energetic compensation via niche structure is inherently contingent on the functional composition of the community and metacommunity</a:t>
            </a:r>
          </a:p>
          <a:p>
            <a:pPr lvl="1"/>
            <a:r>
              <a:rPr lang="en-US" dirty="0"/>
              <a:t>The assemblage needs to have sets of functionally similar species</a:t>
            </a:r>
          </a:p>
          <a:p>
            <a:pPr lvl="1"/>
            <a:r>
              <a:rPr lang="en-US" dirty="0"/>
              <a:t>Or, if they are not present in a local assemblage, they need to be able to disperse from a regional pool </a:t>
            </a:r>
          </a:p>
          <a:p>
            <a:pPr lvl="1"/>
            <a:r>
              <a:rPr lang="en-US" dirty="0"/>
              <a:t>This introduces the potential for context-dependence and long time lags in energetic compensation</a:t>
            </a:r>
          </a:p>
        </p:txBody>
      </p:sp>
    </p:spTree>
    <p:extLst>
      <p:ext uri="{BB962C8B-B14F-4D97-AF65-F5344CB8AC3E}">
        <p14:creationId xmlns:p14="http://schemas.microsoft.com/office/powerpoint/2010/main" val="39612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53A26-D768-5241-A3D8-82577E5E0519}"/>
              </a:ext>
            </a:extLst>
          </p:cNvPr>
          <p:cNvSpPr>
            <a:spLocks noGrp="1"/>
          </p:cNvSpPr>
          <p:nvPr>
            <p:ph idx="1"/>
          </p:nvPr>
        </p:nvSpPr>
        <p:spPr/>
        <p:txBody>
          <a:bodyPr/>
          <a:lstStyle/>
          <a:p>
            <a:r>
              <a:rPr lang="en-US" dirty="0"/>
              <a:t>It is also potentially contingent on fluctuating environmental conditions</a:t>
            </a:r>
          </a:p>
          <a:p>
            <a:pPr lvl="1"/>
            <a:r>
              <a:rPr lang="en-US" dirty="0"/>
              <a:t>Functionally similar species may differ in how they respond to varying conditions</a:t>
            </a:r>
          </a:p>
          <a:p>
            <a:pPr lvl="1"/>
            <a:r>
              <a:rPr lang="en-US" dirty="0"/>
              <a:t>Species that are partially redundant under some conditions may not be under others</a:t>
            </a:r>
          </a:p>
          <a:p>
            <a:r>
              <a:rPr lang="en-US" dirty="0"/>
              <a:t>Changing conditions may cause compensation to break down over time, even within the same assemblage</a:t>
            </a:r>
          </a:p>
        </p:txBody>
      </p:sp>
    </p:spTree>
    <p:extLst>
      <p:ext uri="{BB962C8B-B14F-4D97-AF65-F5344CB8AC3E}">
        <p14:creationId xmlns:p14="http://schemas.microsoft.com/office/powerpoint/2010/main" val="62270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AB804-ABB8-CB44-9AED-C5339A92AC90}"/>
              </a:ext>
            </a:extLst>
          </p:cNvPr>
          <p:cNvSpPr>
            <a:spLocks noGrp="1"/>
          </p:cNvSpPr>
          <p:nvPr>
            <p:ph idx="1"/>
          </p:nvPr>
        </p:nvSpPr>
        <p:spPr/>
        <p:txBody>
          <a:bodyPr>
            <a:normAutofit/>
          </a:bodyPr>
          <a:lstStyle/>
          <a:p>
            <a:r>
              <a:rPr lang="en-US" dirty="0"/>
              <a:t>If compensation breaks down under shifting conditions…</a:t>
            </a:r>
          </a:p>
          <a:p>
            <a:pPr lvl="1"/>
            <a:r>
              <a:rPr lang="en-US" dirty="0"/>
              <a:t>Compensation is best thought of as a temporary and contingent phenomenon, not a fixed attribute of an assemblage</a:t>
            </a:r>
          </a:p>
          <a:p>
            <a:pPr lvl="1"/>
            <a:r>
              <a:rPr lang="en-US" dirty="0"/>
              <a:t>Assemblage-level energy use may be very sensitive to species losses</a:t>
            </a:r>
          </a:p>
          <a:p>
            <a:pPr lvl="1"/>
            <a:r>
              <a:rPr lang="en-US" dirty="0"/>
              <a:t>Emphasizes the importance of specifically temporal and metacommunity dynamics</a:t>
            </a:r>
          </a:p>
          <a:p>
            <a:pPr lvl="1"/>
            <a:r>
              <a:rPr lang="en-US" dirty="0"/>
              <a:t>Zero-sum constraint may wax and wane over short timescales, and may manifest more consistently in metacommunity and/or evolutionary dynamics</a:t>
            </a:r>
          </a:p>
        </p:txBody>
      </p:sp>
    </p:spTree>
    <p:extLst>
      <p:ext uri="{BB962C8B-B14F-4D97-AF65-F5344CB8AC3E}">
        <p14:creationId xmlns:p14="http://schemas.microsoft.com/office/powerpoint/2010/main" val="1891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EE1EF-E9E8-5648-B6D4-16A252BFD3CB}"/>
              </a:ext>
            </a:extLst>
          </p:cNvPr>
          <p:cNvSpPr>
            <a:spLocks noGrp="1"/>
          </p:cNvSpPr>
          <p:nvPr>
            <p:ph idx="1"/>
          </p:nvPr>
        </p:nvSpPr>
        <p:spPr/>
        <p:txBody>
          <a:bodyPr/>
          <a:lstStyle/>
          <a:p>
            <a:r>
              <a:rPr lang="en-US" dirty="0"/>
              <a:t>Manipulative experiments can offer direct evidence for compensation</a:t>
            </a:r>
          </a:p>
          <a:p>
            <a:pPr lvl="1"/>
            <a:r>
              <a:rPr lang="en-US" dirty="0"/>
              <a:t>Manipulations (species removal) with a control community for reference</a:t>
            </a:r>
          </a:p>
          <a:p>
            <a:pPr lvl="1"/>
            <a:r>
              <a:rPr lang="en-US" dirty="0"/>
              <a:t>As direct a metric of energy use as possible</a:t>
            </a:r>
          </a:p>
          <a:p>
            <a:r>
              <a:rPr lang="en-US" b="1" dirty="0"/>
              <a:t>Long-term </a:t>
            </a:r>
            <a:r>
              <a:rPr lang="en-US" dirty="0"/>
              <a:t>experiments allow us to test whether compensation is robust</a:t>
            </a:r>
          </a:p>
          <a:p>
            <a:pPr lvl="1"/>
            <a:r>
              <a:rPr lang="en-US" dirty="0"/>
              <a:t>Even as site-wide productivity fluctuate, the treatment-control comparison is valid</a:t>
            </a:r>
          </a:p>
          <a:p>
            <a:pPr lvl="1"/>
            <a:r>
              <a:rPr lang="en-US" dirty="0"/>
              <a:t>Monitoring for long enough to detect signals from shifting conditions</a:t>
            </a:r>
          </a:p>
          <a:p>
            <a:pPr lvl="1"/>
            <a:r>
              <a:rPr lang="en-US" dirty="0"/>
              <a:t>And to capture potential compensatory effects via natural metacommunity processes</a:t>
            </a:r>
          </a:p>
        </p:txBody>
      </p:sp>
    </p:spTree>
    <p:extLst>
      <p:ext uri="{BB962C8B-B14F-4D97-AF65-F5344CB8AC3E}">
        <p14:creationId xmlns:p14="http://schemas.microsoft.com/office/powerpoint/2010/main" val="30796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8B261-4321-4043-B0B1-B250B2982333}"/>
              </a:ext>
            </a:extLst>
          </p:cNvPr>
          <p:cNvSpPr>
            <a:spLocks noGrp="1"/>
          </p:cNvSpPr>
          <p:nvPr>
            <p:ph idx="1"/>
          </p:nvPr>
        </p:nvSpPr>
        <p:spPr/>
        <p:txBody>
          <a:bodyPr/>
          <a:lstStyle/>
          <a:p>
            <a:r>
              <a:rPr lang="en-US" dirty="0"/>
              <a:t>Portal has provided some of the strongest evidence of compensation</a:t>
            </a:r>
          </a:p>
          <a:p>
            <a:r>
              <a:rPr lang="en-US" dirty="0"/>
              <a:t>The compensation observed at Portal appears to have been</a:t>
            </a:r>
          </a:p>
          <a:p>
            <a:pPr lvl="1"/>
            <a:r>
              <a:rPr lang="en-US" dirty="0"/>
              <a:t>Strongly niche-structured</a:t>
            </a:r>
          </a:p>
          <a:p>
            <a:pPr lvl="1"/>
            <a:r>
              <a:rPr lang="en-US" dirty="0"/>
              <a:t>Achieved via functional similarity - not equivalence </a:t>
            </a:r>
          </a:p>
          <a:p>
            <a:pPr lvl="1"/>
            <a:r>
              <a:rPr lang="en-US" dirty="0"/>
              <a:t>Contingent on dispersal from the metacommunity</a:t>
            </a:r>
          </a:p>
        </p:txBody>
      </p:sp>
    </p:spTree>
    <p:extLst>
      <p:ext uri="{BB962C8B-B14F-4D97-AF65-F5344CB8AC3E}">
        <p14:creationId xmlns:p14="http://schemas.microsoft.com/office/powerpoint/2010/main" val="2845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FA48-8750-174F-9662-A546307CD326}"/>
              </a:ext>
            </a:extLst>
          </p:cNvPr>
          <p:cNvSpPr>
            <a:spLocks noGrp="1"/>
          </p:cNvSpPr>
          <p:nvPr>
            <p:ph idx="1"/>
          </p:nvPr>
        </p:nvSpPr>
        <p:spPr/>
        <p:txBody>
          <a:bodyPr>
            <a:normAutofit/>
          </a:bodyPr>
          <a:lstStyle/>
          <a:p>
            <a:r>
              <a:rPr lang="en-US" dirty="0"/>
              <a:t>Over the 40 years, we have seen conditions change with pronounced effects on the rodents</a:t>
            </a:r>
          </a:p>
          <a:p>
            <a:pPr lvl="1"/>
            <a:r>
              <a:rPr lang="en-US" dirty="0"/>
              <a:t>Long-term environmental shifts and rapid reorganization events coinciding with environmental perturbations</a:t>
            </a:r>
          </a:p>
          <a:p>
            <a:r>
              <a:rPr lang="en-US" dirty="0"/>
              <a:t>Since the compensation effect was observed</a:t>
            </a:r>
          </a:p>
          <a:p>
            <a:pPr lvl="1"/>
            <a:r>
              <a:rPr lang="en-US" dirty="0"/>
              <a:t>An ongoing transition from grass to shrubland</a:t>
            </a:r>
          </a:p>
          <a:p>
            <a:pPr lvl="1"/>
            <a:r>
              <a:rPr lang="en-US" dirty="0"/>
              <a:t>A rapid shift in composition coinciding with a drought in 2010</a:t>
            </a:r>
          </a:p>
          <a:p>
            <a:r>
              <a:rPr lang="en-US" dirty="0"/>
              <a:t>Changes in composition but not gains or losses from the local assemblage</a:t>
            </a:r>
          </a:p>
          <a:p>
            <a:endParaRPr lang="en-US" dirty="0"/>
          </a:p>
          <a:p>
            <a:endParaRPr lang="en-US" dirty="0"/>
          </a:p>
        </p:txBody>
      </p:sp>
    </p:spTree>
    <p:extLst>
      <p:ext uri="{BB962C8B-B14F-4D97-AF65-F5344CB8AC3E}">
        <p14:creationId xmlns:p14="http://schemas.microsoft.com/office/powerpoint/2010/main" val="14501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C7679-341F-D343-A8BF-5DABE5E35154}"/>
              </a:ext>
            </a:extLst>
          </p:cNvPr>
          <p:cNvSpPr>
            <a:spLocks noGrp="1"/>
          </p:cNvSpPr>
          <p:nvPr>
            <p:ph idx="1"/>
          </p:nvPr>
        </p:nvSpPr>
        <p:spPr/>
        <p:txBody>
          <a:bodyPr>
            <a:normAutofit/>
          </a:bodyPr>
          <a:lstStyle/>
          <a:p>
            <a:r>
              <a:rPr lang="en-US" dirty="0"/>
              <a:t>We use the long-term experiment to test whether the energetic compensation observed 1996-2007 has persisted despite fluctuations in biotic and abiotic context</a:t>
            </a:r>
          </a:p>
          <a:p>
            <a:r>
              <a:rPr lang="en-US" dirty="0"/>
              <a:t>We use a new set of manipulations, implemented in 2015, to test whether legacy effects result in divergent compensatory effects between long-term and new exclosure plots*</a:t>
            </a:r>
          </a:p>
          <a:p>
            <a:endParaRPr lang="en-US" dirty="0"/>
          </a:p>
          <a:p>
            <a:endParaRPr lang="en-US" sz="1400" dirty="0"/>
          </a:p>
        </p:txBody>
      </p:sp>
    </p:spTree>
    <p:extLst>
      <p:ext uri="{BB962C8B-B14F-4D97-AF65-F5344CB8AC3E}">
        <p14:creationId xmlns:p14="http://schemas.microsoft.com/office/powerpoint/2010/main" val="4140007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1414</Words>
  <Application>Microsoft Macintosh PowerPoint</Application>
  <PresentationFormat>Widescreen</PresentationFormat>
  <Paragraphs>104</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LIGHT</vt:lpstr>
      <vt:lpstr>HELVETICA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18</cp:revision>
  <dcterms:created xsi:type="dcterms:W3CDTF">2021-01-26T17:51:51Z</dcterms:created>
  <dcterms:modified xsi:type="dcterms:W3CDTF">2021-01-26T18:22:30Z</dcterms:modified>
</cp:coreProperties>
</file>