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1" r:id="rId2"/>
    <p:sldId id="262" r:id="rId3"/>
    <p:sldId id="263" r:id="rId4"/>
    <p:sldId id="264" r:id="rId5"/>
    <p:sldId id="258" r:id="rId6"/>
    <p:sldId id="259" r:id="rId7"/>
    <p:sldId id="257" r:id="rId8"/>
    <p:sldId id="256"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40"/>
    <p:restoredTop sz="96331"/>
  </p:normalViewPr>
  <p:slideViewPr>
    <p:cSldViewPr snapToGrid="0" snapToObjects="1">
      <p:cViewPr varScale="1">
        <p:scale>
          <a:sx n="112" d="100"/>
          <a:sy n="112" d="100"/>
        </p:scale>
        <p:origin x="224"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09D97-C1BA-F14F-B1BE-AB9A27D9EB71}"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B35EF-6420-0046-9A0B-9316974F24C3}" type="slidenum">
              <a:rPr lang="en-US" smtClean="0"/>
              <a:t>‹#›</a:t>
            </a:fld>
            <a:endParaRPr lang="en-US"/>
          </a:p>
        </p:txBody>
      </p:sp>
    </p:spTree>
    <p:extLst>
      <p:ext uri="{BB962C8B-B14F-4D97-AF65-F5344CB8AC3E}">
        <p14:creationId xmlns:p14="http://schemas.microsoft.com/office/powerpoint/2010/main" val="40231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B35EF-6420-0046-9A0B-9316974F24C3}" type="slidenum">
              <a:rPr lang="en-US" smtClean="0"/>
              <a:t>1</a:t>
            </a:fld>
            <a:endParaRPr lang="en-US"/>
          </a:p>
        </p:txBody>
      </p:sp>
    </p:spTree>
    <p:extLst>
      <p:ext uri="{BB962C8B-B14F-4D97-AF65-F5344CB8AC3E}">
        <p14:creationId xmlns:p14="http://schemas.microsoft.com/office/powerpoint/2010/main" val="426091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B35EF-6420-0046-9A0B-9316974F24C3}" type="slidenum">
              <a:rPr lang="en-US" smtClean="0"/>
              <a:t>2</a:t>
            </a:fld>
            <a:endParaRPr lang="en-US"/>
          </a:p>
        </p:txBody>
      </p:sp>
    </p:spTree>
    <p:extLst>
      <p:ext uri="{BB962C8B-B14F-4D97-AF65-F5344CB8AC3E}">
        <p14:creationId xmlns:p14="http://schemas.microsoft.com/office/powerpoint/2010/main" val="239449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B35EF-6420-0046-9A0B-9316974F24C3}" type="slidenum">
              <a:rPr lang="en-US" smtClean="0"/>
              <a:t>3</a:t>
            </a:fld>
            <a:endParaRPr lang="en-US"/>
          </a:p>
        </p:txBody>
      </p:sp>
    </p:spTree>
    <p:extLst>
      <p:ext uri="{BB962C8B-B14F-4D97-AF65-F5344CB8AC3E}">
        <p14:creationId xmlns:p14="http://schemas.microsoft.com/office/powerpoint/2010/main" val="319891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B35EF-6420-0046-9A0B-9316974F24C3}" type="slidenum">
              <a:rPr lang="en-US" smtClean="0"/>
              <a:t>4</a:t>
            </a:fld>
            <a:endParaRPr lang="en-US"/>
          </a:p>
        </p:txBody>
      </p:sp>
    </p:spTree>
    <p:extLst>
      <p:ext uri="{BB962C8B-B14F-4D97-AF65-F5344CB8AC3E}">
        <p14:creationId xmlns:p14="http://schemas.microsoft.com/office/powerpoint/2010/main" val="140446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D0EB-4DB1-194D-93CA-7616C7902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E506D2-8EBA-BD42-ADA5-FFA82F131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5D2F3D-16E3-A84B-89A8-8F6717491D75}"/>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5" name="Footer Placeholder 4">
            <a:extLst>
              <a:ext uri="{FF2B5EF4-FFF2-40B4-BE49-F238E27FC236}">
                <a16:creationId xmlns:a16="http://schemas.microsoft.com/office/drawing/2014/main" id="{7128E849-8BBC-3A49-994F-D55B4A6DF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6BE3B-ADEA-0745-BFCA-4B810EA43243}"/>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22569673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7E94-B76D-5C48-9C5F-BBFD1E0C2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A2F373-229E-CC40-AE72-12761D627E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71B15-211B-8A43-A7F7-93A46576621C}"/>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5" name="Footer Placeholder 4">
            <a:extLst>
              <a:ext uri="{FF2B5EF4-FFF2-40B4-BE49-F238E27FC236}">
                <a16:creationId xmlns:a16="http://schemas.microsoft.com/office/drawing/2014/main" id="{1A8F75E1-0843-2448-A5EC-BE5FA69C4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801B0-57CF-9246-B8F4-6CC8BB7F9D08}"/>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21078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9A1A8-9D98-C54B-9255-44DD7CE58E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4F3A92-FEB4-BA4A-81F4-1D983D431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AC1B1-9D80-7F4D-91AD-2E25FF4E1288}"/>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5" name="Footer Placeholder 4">
            <a:extLst>
              <a:ext uri="{FF2B5EF4-FFF2-40B4-BE49-F238E27FC236}">
                <a16:creationId xmlns:a16="http://schemas.microsoft.com/office/drawing/2014/main" id="{91D99B70-86B3-3447-AF1E-5E49BC529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01625-14FF-894F-B970-0F2256EE473C}"/>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288772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8F22-AF1A-7E42-8BDA-1C17047C2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D3F37-4FC9-FC42-AF8C-388A3ECC3B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30A48-9AB1-B144-9B1B-48C8EBB523B1}"/>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5" name="Footer Placeholder 4">
            <a:extLst>
              <a:ext uri="{FF2B5EF4-FFF2-40B4-BE49-F238E27FC236}">
                <a16:creationId xmlns:a16="http://schemas.microsoft.com/office/drawing/2014/main" id="{B42DCB56-14D6-2A40-A4F9-83A61B335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623AF-7D81-894F-BEBC-6CF9FE3F13C8}"/>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357639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3EED-22E0-914E-BDFC-19389CE1B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A9F3DE-8C8B-D047-AC96-D53EC46928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C3802A-6CD8-F643-A528-A016462D0A2B}"/>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5" name="Footer Placeholder 4">
            <a:extLst>
              <a:ext uri="{FF2B5EF4-FFF2-40B4-BE49-F238E27FC236}">
                <a16:creationId xmlns:a16="http://schemas.microsoft.com/office/drawing/2014/main" id="{48787CF0-E930-CF41-B16A-2AA2D5D72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4D04F-479E-FC4F-91C5-C0BBB5B1901A}"/>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310754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5FA3-A071-9847-BBAA-A4C31ED31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61FBD-E4E7-C342-95DF-7C6F0E5E88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EF8B1-1FAE-B349-A9B0-B0B2456B68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ADBB8B-6C68-854B-BF2D-A8D01B2D5343}"/>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6" name="Footer Placeholder 5">
            <a:extLst>
              <a:ext uri="{FF2B5EF4-FFF2-40B4-BE49-F238E27FC236}">
                <a16:creationId xmlns:a16="http://schemas.microsoft.com/office/drawing/2014/main" id="{B1D1CFC2-DB1D-B44C-8396-A1F5D55F7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C427F-9728-7845-986E-8A5D690073CC}"/>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230926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685E-0F89-5948-8FD9-A71C27E8DB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D8DEF8-FF3E-2F4F-873E-24535FCA7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97262-C7E6-7A44-B3DA-B306632B4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CE28C-ACDA-3E40-986B-D8F3EE219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78B82-5AC4-3444-8533-5AE8AD04C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0E28EA-B6B7-314D-BA2C-07D4719A01AE}"/>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8" name="Footer Placeholder 7">
            <a:extLst>
              <a:ext uri="{FF2B5EF4-FFF2-40B4-BE49-F238E27FC236}">
                <a16:creationId xmlns:a16="http://schemas.microsoft.com/office/drawing/2014/main" id="{B1BC6468-9CD3-0D46-ADA0-A4B5BFC8B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97EB5-E7A3-0246-B9D2-43A7CE0AEACF}"/>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323799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BFF6-D68D-C048-8082-1A75FB065E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65C19-19A0-ED42-AE5C-9879A8258391}"/>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4" name="Footer Placeholder 3">
            <a:extLst>
              <a:ext uri="{FF2B5EF4-FFF2-40B4-BE49-F238E27FC236}">
                <a16:creationId xmlns:a16="http://schemas.microsoft.com/office/drawing/2014/main" id="{4A39FA37-8BCC-764E-A392-47920A7A9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422248-66AE-E541-BC72-73FE5EE23448}"/>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9762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9E7AC-F089-EB48-BA87-7506B4C3D48F}"/>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3" name="Footer Placeholder 2">
            <a:extLst>
              <a:ext uri="{FF2B5EF4-FFF2-40B4-BE49-F238E27FC236}">
                <a16:creationId xmlns:a16="http://schemas.microsoft.com/office/drawing/2014/main" id="{0815C4B2-8F8B-BF4C-95AB-4F227E6FAC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A43E1D-1BF0-C141-B885-FE026284BDE7}"/>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345115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E0E61-0113-9648-95C8-D031733E4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0A404A-F15D-2345-8C60-8B041184A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DAFCA0-416B-C54E-8B7C-78EE1A1DD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C7EA5-CA3A-DA48-A28D-965A05F14660}"/>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6" name="Footer Placeholder 5">
            <a:extLst>
              <a:ext uri="{FF2B5EF4-FFF2-40B4-BE49-F238E27FC236}">
                <a16:creationId xmlns:a16="http://schemas.microsoft.com/office/drawing/2014/main" id="{CD4604B9-EAA3-334E-99A6-A1CBA88EF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16DF9-DAE5-DA45-89F4-96722CA054EC}"/>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121367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586C-082B-9441-8D1D-37C3677B2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95DBEB-6721-4747-9A3B-466D9E2D5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29F56D1-8A21-4C4D-91FA-FF1CED72D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1D86-9F80-7C4D-BD07-C1ADCBADD94D}"/>
              </a:ext>
            </a:extLst>
          </p:cNvPr>
          <p:cNvSpPr>
            <a:spLocks noGrp="1"/>
          </p:cNvSpPr>
          <p:nvPr>
            <p:ph type="dt" sz="half" idx="10"/>
          </p:nvPr>
        </p:nvSpPr>
        <p:spPr/>
        <p:txBody>
          <a:bodyPr/>
          <a:lstStyle/>
          <a:p>
            <a:fld id="{9F474000-6401-E844-BC5E-6C29515C3FE6}" type="datetimeFigureOut">
              <a:rPr lang="en-US" smtClean="0"/>
              <a:t>4/6/21</a:t>
            </a:fld>
            <a:endParaRPr lang="en-US"/>
          </a:p>
        </p:txBody>
      </p:sp>
      <p:sp>
        <p:nvSpPr>
          <p:cNvPr id="6" name="Footer Placeholder 5">
            <a:extLst>
              <a:ext uri="{FF2B5EF4-FFF2-40B4-BE49-F238E27FC236}">
                <a16:creationId xmlns:a16="http://schemas.microsoft.com/office/drawing/2014/main" id="{4442F153-7AA1-E441-951D-12FBF69D0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F05B0-E095-4B47-B2D0-C835FB65B81B}"/>
              </a:ext>
            </a:extLst>
          </p:cNvPr>
          <p:cNvSpPr>
            <a:spLocks noGrp="1"/>
          </p:cNvSpPr>
          <p:nvPr>
            <p:ph type="sldNum" sz="quarter" idx="12"/>
          </p:nvPr>
        </p:nvSpPr>
        <p:spPr/>
        <p:txBody>
          <a:bodyPr/>
          <a:lstStyle/>
          <a:p>
            <a:fld id="{30DD092F-1701-854A-BE31-5F6C5574F9DC}" type="slidenum">
              <a:rPr lang="en-US" smtClean="0"/>
              <a:t>‹#›</a:t>
            </a:fld>
            <a:endParaRPr lang="en-US"/>
          </a:p>
        </p:txBody>
      </p:sp>
    </p:spTree>
    <p:extLst>
      <p:ext uri="{BB962C8B-B14F-4D97-AF65-F5344CB8AC3E}">
        <p14:creationId xmlns:p14="http://schemas.microsoft.com/office/powerpoint/2010/main" val="241851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A42A7-68BA-414A-B7CF-33BC4F5CD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2622E6-6F3D-464C-8821-B0BF8648E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5F62D-B7D0-FC48-9A1F-8DEC26E40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74000-6401-E844-BC5E-6C29515C3FE6}" type="datetimeFigureOut">
              <a:rPr lang="en-US" smtClean="0"/>
              <a:t>4/6/21</a:t>
            </a:fld>
            <a:endParaRPr lang="en-US"/>
          </a:p>
        </p:txBody>
      </p:sp>
      <p:sp>
        <p:nvSpPr>
          <p:cNvPr id="5" name="Footer Placeholder 4">
            <a:extLst>
              <a:ext uri="{FF2B5EF4-FFF2-40B4-BE49-F238E27FC236}">
                <a16:creationId xmlns:a16="http://schemas.microsoft.com/office/drawing/2014/main" id="{794B191B-6D79-794C-80B8-90B5887EE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C3FD7A-2B55-0E4A-8967-7086CA9E2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D092F-1701-854A-BE31-5F6C5574F9DC}" type="slidenum">
              <a:rPr lang="en-US" smtClean="0"/>
              <a:t>‹#›</a:t>
            </a:fld>
            <a:endParaRPr lang="en-US"/>
          </a:p>
        </p:txBody>
      </p:sp>
    </p:spTree>
    <p:extLst>
      <p:ext uri="{BB962C8B-B14F-4D97-AF65-F5344CB8AC3E}">
        <p14:creationId xmlns:p14="http://schemas.microsoft.com/office/powerpoint/2010/main" val="3737060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EEA687-ECBA-FC44-99B4-F7B12021A498}"/>
              </a:ext>
            </a:extLst>
          </p:cNvPr>
          <p:cNvPicPr>
            <a:picLocks noChangeAspect="1" noChangeArrowheads="1"/>
          </p:cNvPicPr>
          <p:nvPr/>
        </p:nvPicPr>
        <p:blipFill>
          <a:blip r:embed="rId3"/>
          <a:srcRect/>
          <a:stretch/>
        </p:blipFill>
        <p:spPr bwMode="auto">
          <a:xfrm>
            <a:off x="0" y="0"/>
            <a:ext cx="8771467" cy="43857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F10DFB-9032-F449-8EAC-A7CEB650D61F}"/>
              </a:ext>
            </a:extLst>
          </p:cNvPr>
          <p:cNvSpPr txBox="1"/>
          <p:nvPr/>
        </p:nvSpPr>
        <p:spPr>
          <a:xfrm>
            <a:off x="508000" y="4385733"/>
            <a:ext cx="8263467" cy="1754326"/>
          </a:xfrm>
          <a:prstGeom prst="rect">
            <a:avLst/>
          </a:prstGeom>
          <a:noFill/>
        </p:spPr>
        <p:txBody>
          <a:bodyPr wrap="square" rtlCol="0">
            <a:spAutoFit/>
          </a:bodyPr>
          <a:lstStyle/>
          <a:p>
            <a:r>
              <a:rPr lang="en-US" sz="1200" dirty="0"/>
              <a:t>PB energy use as a % of treatment-level energy use over time. Lines are a moving average; ribbons are the estimated means and SE from a GLM.</a:t>
            </a:r>
          </a:p>
          <a:p>
            <a:r>
              <a:rPr lang="en-US" sz="1200" dirty="0"/>
              <a:t>PB’s contribution to treatment-level energy use has declined for all treatment types since ~2010. On controls it has reached ~0 on controls, and on exclosures it has declined from ~60% to ~20%. </a:t>
            </a:r>
          </a:p>
          <a:p>
            <a:r>
              <a:rPr lang="en-US" sz="1200" dirty="0"/>
              <a:t>Exclosure </a:t>
            </a:r>
            <a:r>
              <a:rPr lang="en-US" sz="1200" dirty="0">
                <a:sym typeface="Wingdings" pitchFamily="2" charset="2"/>
              </a:rPr>
              <a:t> Control plots tracked exclosures until the plot switch and then tracked controls. Control  Exclosure plots do not show a change with the switch, but as these plots have had more PB than Control plots throughout the timeseries, it is not clear how to interpret the treatment effect there. </a:t>
            </a:r>
            <a:endParaRPr lang="en-US" sz="1200" dirty="0"/>
          </a:p>
          <a:p>
            <a:endParaRPr lang="en-US" sz="1200" dirty="0"/>
          </a:p>
          <a:p>
            <a:endParaRPr lang="en-US" sz="1200" dirty="0"/>
          </a:p>
        </p:txBody>
      </p:sp>
      <p:sp>
        <p:nvSpPr>
          <p:cNvPr id="4" name="TextBox 3">
            <a:extLst>
              <a:ext uri="{FF2B5EF4-FFF2-40B4-BE49-F238E27FC236}">
                <a16:creationId xmlns:a16="http://schemas.microsoft.com/office/drawing/2014/main" id="{4B3811E5-E3B9-E047-9FDE-4820E14F1856}"/>
              </a:ext>
            </a:extLst>
          </p:cNvPr>
          <p:cNvSpPr txBox="1"/>
          <p:nvPr/>
        </p:nvSpPr>
        <p:spPr>
          <a:xfrm>
            <a:off x="8932334" y="807872"/>
            <a:ext cx="2853266" cy="1015663"/>
          </a:xfrm>
          <a:prstGeom prst="rect">
            <a:avLst/>
          </a:prstGeom>
          <a:noFill/>
        </p:spPr>
        <p:txBody>
          <a:bodyPr wrap="square" rtlCol="0">
            <a:spAutoFit/>
          </a:bodyPr>
          <a:lstStyle/>
          <a:p>
            <a:r>
              <a:rPr lang="en-US" sz="1200" dirty="0"/>
              <a:t>Fig/analysis notes: </a:t>
            </a:r>
          </a:p>
          <a:p>
            <a:r>
              <a:rPr lang="en-US" sz="1200" dirty="0"/>
              <a:t>Using a GLS to add an autocorrelation results in negative predictions, only changes the significance of b-c for CE, and is making a negative prediction for CE in c. </a:t>
            </a:r>
          </a:p>
        </p:txBody>
      </p:sp>
    </p:spTree>
    <p:extLst>
      <p:ext uri="{BB962C8B-B14F-4D97-AF65-F5344CB8AC3E}">
        <p14:creationId xmlns:p14="http://schemas.microsoft.com/office/powerpoint/2010/main" val="71020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EEA687-ECBA-FC44-99B4-F7B12021A498}"/>
              </a:ext>
            </a:extLst>
          </p:cNvPr>
          <p:cNvPicPr>
            <a:picLocks noChangeAspect="1" noChangeArrowheads="1"/>
          </p:cNvPicPr>
          <p:nvPr/>
        </p:nvPicPr>
        <p:blipFill>
          <a:blip r:embed="rId3"/>
          <a:srcRect/>
          <a:stretch/>
        </p:blipFill>
        <p:spPr bwMode="auto">
          <a:xfrm>
            <a:off x="0" y="0"/>
            <a:ext cx="8771466" cy="43857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F10DFB-9032-F449-8EAC-A7CEB650D61F}"/>
              </a:ext>
            </a:extLst>
          </p:cNvPr>
          <p:cNvSpPr txBox="1"/>
          <p:nvPr/>
        </p:nvSpPr>
        <p:spPr>
          <a:xfrm>
            <a:off x="508000" y="4385733"/>
            <a:ext cx="8263467" cy="1384995"/>
          </a:xfrm>
          <a:prstGeom prst="rect">
            <a:avLst/>
          </a:prstGeom>
          <a:noFill/>
        </p:spPr>
        <p:txBody>
          <a:bodyPr wrap="square" rtlCol="0">
            <a:spAutoFit/>
          </a:bodyPr>
          <a:lstStyle/>
          <a:p>
            <a:r>
              <a:rPr lang="en-US" sz="1200" dirty="0"/>
              <a:t>Total energy used on treatment plots relative to control plots. Ribbons are means and CIs from a generalized least squares accounting for autocorrelation.</a:t>
            </a:r>
          </a:p>
          <a:p>
            <a:endParaRPr lang="en-US" sz="1200" dirty="0"/>
          </a:p>
          <a:p>
            <a:r>
              <a:rPr lang="en-US" sz="1200" dirty="0"/>
              <a:t>Exclosure means: 25%; 67%; 52%;  40%. C is not sig. diff. from B. D is not sig. diff. from A. </a:t>
            </a:r>
          </a:p>
          <a:p>
            <a:endParaRPr lang="en-US" sz="1200" dirty="0"/>
          </a:p>
          <a:p>
            <a:endParaRPr lang="en-US" sz="1200" dirty="0"/>
          </a:p>
          <a:p>
            <a:endParaRPr lang="en-US" sz="1200" dirty="0"/>
          </a:p>
        </p:txBody>
      </p:sp>
    </p:spTree>
    <p:extLst>
      <p:ext uri="{BB962C8B-B14F-4D97-AF65-F5344CB8AC3E}">
        <p14:creationId xmlns:p14="http://schemas.microsoft.com/office/powerpoint/2010/main" val="190594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EEA687-ECBA-FC44-99B4-F7B12021A498}"/>
              </a:ext>
            </a:extLst>
          </p:cNvPr>
          <p:cNvPicPr>
            <a:picLocks noChangeAspect="1" noChangeArrowheads="1"/>
          </p:cNvPicPr>
          <p:nvPr/>
        </p:nvPicPr>
        <p:blipFill>
          <a:blip r:embed="rId3"/>
          <a:srcRect/>
          <a:stretch/>
        </p:blipFill>
        <p:spPr bwMode="auto">
          <a:xfrm>
            <a:off x="0" y="0"/>
            <a:ext cx="8771466" cy="43857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F10DFB-9032-F449-8EAC-A7CEB650D61F}"/>
              </a:ext>
            </a:extLst>
          </p:cNvPr>
          <p:cNvSpPr txBox="1"/>
          <p:nvPr/>
        </p:nvSpPr>
        <p:spPr>
          <a:xfrm>
            <a:off x="508000" y="4385733"/>
            <a:ext cx="8263467" cy="1754326"/>
          </a:xfrm>
          <a:prstGeom prst="rect">
            <a:avLst/>
          </a:prstGeom>
          <a:noFill/>
        </p:spPr>
        <p:txBody>
          <a:bodyPr wrap="square" rtlCol="0">
            <a:spAutoFit/>
          </a:bodyPr>
          <a:lstStyle/>
          <a:p>
            <a:r>
              <a:rPr lang="en-US" sz="1200" dirty="0"/>
              <a:t>Compensation (</a:t>
            </a:r>
            <a:r>
              <a:rPr lang="en-US" sz="1200" dirty="0" err="1"/>
              <a:t>Smgran_treatment</a:t>
            </a:r>
            <a:r>
              <a:rPr lang="en-US" sz="1200" dirty="0"/>
              <a:t> – </a:t>
            </a:r>
            <a:r>
              <a:rPr lang="en-US" sz="1200" dirty="0" err="1"/>
              <a:t>Smgran_control</a:t>
            </a:r>
            <a:r>
              <a:rPr lang="en-US" sz="1200" dirty="0"/>
              <a:t> divided by </a:t>
            </a:r>
            <a:r>
              <a:rPr lang="en-US" sz="1200" dirty="0" err="1"/>
              <a:t>Dipo_control</a:t>
            </a:r>
            <a:r>
              <a:rPr lang="en-US" sz="1200" dirty="0"/>
              <a:t>). Ribbons are means and CIs from a generalized least squares accounting for autocorrelation.</a:t>
            </a:r>
          </a:p>
          <a:p>
            <a:endParaRPr lang="en-US" sz="1200" dirty="0"/>
          </a:p>
          <a:p>
            <a:r>
              <a:rPr lang="en-US" sz="1200" dirty="0"/>
              <a:t>Exclosure means: 16%; 52%; 24%; 19%. A is not </a:t>
            </a:r>
            <a:r>
              <a:rPr lang="en-US" sz="1200" dirty="0" err="1"/>
              <a:t>sig.diff</a:t>
            </a:r>
            <a:r>
              <a:rPr lang="en-US" sz="1200" dirty="0"/>
              <a:t>. from C or D. </a:t>
            </a:r>
          </a:p>
          <a:p>
            <a:endParaRPr lang="en-US" sz="1200" dirty="0"/>
          </a:p>
          <a:p>
            <a:r>
              <a:rPr lang="en-US" sz="1200" dirty="0"/>
              <a:t>CE plots have higher small granivore abundance than CC plots do in B. After the switch, they eventually outperform EE plots. </a:t>
            </a:r>
          </a:p>
          <a:p>
            <a:endParaRPr lang="en-US" sz="1200" dirty="0"/>
          </a:p>
          <a:p>
            <a:endParaRPr lang="en-US" sz="1200" dirty="0"/>
          </a:p>
          <a:p>
            <a:endParaRPr lang="en-US" sz="1200" dirty="0"/>
          </a:p>
        </p:txBody>
      </p:sp>
    </p:spTree>
    <p:extLst>
      <p:ext uri="{BB962C8B-B14F-4D97-AF65-F5344CB8AC3E}">
        <p14:creationId xmlns:p14="http://schemas.microsoft.com/office/powerpoint/2010/main" val="414733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EEA687-ECBA-FC44-99B4-F7B12021A498}"/>
              </a:ext>
            </a:extLst>
          </p:cNvPr>
          <p:cNvPicPr>
            <a:picLocks noChangeAspect="1" noChangeArrowheads="1"/>
          </p:cNvPicPr>
          <p:nvPr/>
        </p:nvPicPr>
        <p:blipFill>
          <a:blip r:embed="rId3"/>
          <a:srcRect/>
          <a:stretch/>
        </p:blipFill>
        <p:spPr bwMode="auto">
          <a:xfrm>
            <a:off x="0" y="0"/>
            <a:ext cx="8771466" cy="43857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F10DFB-9032-F449-8EAC-A7CEB650D61F}"/>
              </a:ext>
            </a:extLst>
          </p:cNvPr>
          <p:cNvSpPr txBox="1"/>
          <p:nvPr/>
        </p:nvSpPr>
        <p:spPr>
          <a:xfrm>
            <a:off x="508000" y="4385733"/>
            <a:ext cx="8263467" cy="1754326"/>
          </a:xfrm>
          <a:prstGeom prst="rect">
            <a:avLst/>
          </a:prstGeom>
          <a:noFill/>
        </p:spPr>
        <p:txBody>
          <a:bodyPr wrap="square" rtlCol="0">
            <a:spAutoFit/>
          </a:bodyPr>
          <a:lstStyle/>
          <a:p>
            <a:r>
              <a:rPr lang="en-US" sz="1200" dirty="0"/>
              <a:t>Small granivore energy use on non-EE plots relative to EE plots. Ribbons are means and CIs from a generalized least squares accounting for autocorrelation.</a:t>
            </a:r>
          </a:p>
          <a:p>
            <a:endParaRPr lang="en-US" sz="1200" dirty="0"/>
          </a:p>
          <a:p>
            <a:r>
              <a:rPr lang="en-US" sz="1200" dirty="0"/>
              <a:t>Control plots have gotten closer to 1 over time. In C, all the plot types are not significantly different from each other. </a:t>
            </a:r>
          </a:p>
          <a:p>
            <a:endParaRPr lang="en-US" sz="1200" dirty="0"/>
          </a:p>
          <a:p>
            <a:r>
              <a:rPr lang="en-US" sz="1200" dirty="0"/>
              <a:t>While EC plots track exclosures and then track controls, CE plots have higher small granivore (largely PB) energy use than CC plots. They outperform EE plots by the end of D. </a:t>
            </a:r>
          </a:p>
          <a:p>
            <a:endParaRPr lang="en-US" sz="1200" dirty="0"/>
          </a:p>
          <a:p>
            <a:endParaRPr lang="en-US" sz="1200" dirty="0"/>
          </a:p>
        </p:txBody>
      </p:sp>
      <p:sp>
        <p:nvSpPr>
          <p:cNvPr id="3" name="TextBox 2">
            <a:extLst>
              <a:ext uri="{FF2B5EF4-FFF2-40B4-BE49-F238E27FC236}">
                <a16:creationId xmlns:a16="http://schemas.microsoft.com/office/drawing/2014/main" id="{41EC3910-A6DF-C74C-8419-4F77BCCAEF06}"/>
              </a:ext>
            </a:extLst>
          </p:cNvPr>
          <p:cNvSpPr txBox="1"/>
          <p:nvPr/>
        </p:nvSpPr>
        <p:spPr>
          <a:xfrm>
            <a:off x="559221" y="90018"/>
            <a:ext cx="7575785" cy="400110"/>
          </a:xfrm>
          <a:prstGeom prst="rect">
            <a:avLst/>
          </a:prstGeom>
          <a:solidFill>
            <a:schemeClr val="bg1"/>
          </a:solidFill>
        </p:spPr>
        <p:txBody>
          <a:bodyPr wrap="square" rtlCol="0">
            <a:spAutoFit/>
          </a:bodyPr>
          <a:lstStyle/>
          <a:p>
            <a:r>
              <a:rPr lang="en-US" sz="2000" dirty="0"/>
              <a:t>Small granivore E on treatments as % of small granivore E on EE plots</a:t>
            </a:r>
          </a:p>
        </p:txBody>
      </p:sp>
    </p:spTree>
    <p:extLst>
      <p:ext uri="{BB962C8B-B14F-4D97-AF65-F5344CB8AC3E}">
        <p14:creationId xmlns:p14="http://schemas.microsoft.com/office/powerpoint/2010/main" val="343103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4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24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616F-428B-1A46-8EED-D46694764FE0}"/>
              </a:ext>
            </a:extLst>
          </p:cNvPr>
          <p:cNvSpPr>
            <a:spLocks noGrp="1"/>
          </p:cNvSpPr>
          <p:nvPr>
            <p:ph type="title"/>
          </p:nvPr>
        </p:nvSpPr>
        <p:spPr/>
        <p:txBody>
          <a:bodyPr/>
          <a:lstStyle/>
          <a:p>
            <a:r>
              <a:rPr lang="en-US" dirty="0"/>
              <a:t>General things I think are true…</a:t>
            </a:r>
          </a:p>
        </p:txBody>
      </p:sp>
      <p:sp>
        <p:nvSpPr>
          <p:cNvPr id="3" name="Content Placeholder 2">
            <a:extLst>
              <a:ext uri="{FF2B5EF4-FFF2-40B4-BE49-F238E27FC236}">
                <a16:creationId xmlns:a16="http://schemas.microsoft.com/office/drawing/2014/main" id="{CF031CA9-D941-E347-92F3-3C58A38DC89A}"/>
              </a:ext>
            </a:extLst>
          </p:cNvPr>
          <p:cNvSpPr>
            <a:spLocks noGrp="1"/>
          </p:cNvSpPr>
          <p:nvPr>
            <p:ph idx="1"/>
          </p:nvPr>
        </p:nvSpPr>
        <p:spPr/>
        <p:txBody>
          <a:bodyPr/>
          <a:lstStyle/>
          <a:p>
            <a:r>
              <a:rPr lang="en-US" dirty="0"/>
              <a:t>PB has declined since 2010, but is still present</a:t>
            </a:r>
          </a:p>
          <a:p>
            <a:r>
              <a:rPr lang="en-US" dirty="0"/>
              <a:t>The total energy on treatments v controls has declined, but still exceeds pre-1996</a:t>
            </a:r>
          </a:p>
          <a:p>
            <a:r>
              <a:rPr lang="en-US" dirty="0"/>
              <a:t>Compensation has declined to comparable to pre-1996</a:t>
            </a:r>
          </a:p>
          <a:p>
            <a:r>
              <a:rPr lang="en-US" dirty="0"/>
              <a:t>The difference in small granivores between treatments and controls has gotten smaller</a:t>
            </a:r>
          </a:p>
        </p:txBody>
      </p:sp>
    </p:spTree>
    <p:extLst>
      <p:ext uri="{BB962C8B-B14F-4D97-AF65-F5344CB8AC3E}">
        <p14:creationId xmlns:p14="http://schemas.microsoft.com/office/powerpoint/2010/main" val="114368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B50CC4-8FCD-774E-8FE3-B649E0D1119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E9487E1C-192F-5B4A-9FFC-24F8183E37DD}"/>
              </a:ext>
            </a:extLst>
          </p:cNvPr>
          <p:cNvSpPr>
            <a:spLocks noGrp="1"/>
          </p:cNvSpPr>
          <p:nvPr>
            <p:ph idx="1"/>
          </p:nvPr>
        </p:nvSpPr>
        <p:spPr/>
        <p:txBody>
          <a:bodyPr/>
          <a:lstStyle/>
          <a:p>
            <a:r>
              <a:rPr lang="en-US" dirty="0"/>
              <a:t>Hold these things gently….</a:t>
            </a:r>
          </a:p>
          <a:p>
            <a:endParaRPr lang="en-US" dirty="0"/>
          </a:p>
          <a:p>
            <a:r>
              <a:rPr lang="en-US" dirty="0"/>
              <a:t>We work with treatment means for now. Consistently across analyses. For some it is easy to incorporate plot, for others not. I have been checking to see when and where this matters. </a:t>
            </a:r>
          </a:p>
          <a:p>
            <a:r>
              <a:rPr lang="en-US" dirty="0"/>
              <a:t>When I can I am also adding autocorrelation, and checking if it matters.</a:t>
            </a:r>
          </a:p>
          <a:p>
            <a:r>
              <a:rPr lang="en-US" dirty="0"/>
              <a:t>What really matters is the big questions. What is your denominator?</a:t>
            </a:r>
          </a:p>
        </p:txBody>
      </p:sp>
    </p:spTree>
    <p:extLst>
      <p:ext uri="{BB962C8B-B14F-4D97-AF65-F5344CB8AC3E}">
        <p14:creationId xmlns:p14="http://schemas.microsoft.com/office/powerpoint/2010/main" val="131042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936341"/>
      </p:ext>
    </p:extLst>
  </p:cSld>
  <p:clrMapOvr>
    <a:masterClrMapping/>
  </p:clrMapOvr>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FCE9EB0-682B-2745-99D1-E3DB9FBB71EC}" vid="{2B4802EF-0C78-E54D-89D9-44A6C7E95A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519</Words>
  <Application>Microsoft Macintosh PowerPoint</Application>
  <PresentationFormat>Widescreen</PresentationFormat>
  <Paragraphs>35</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General things I think are true…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7</cp:revision>
  <dcterms:created xsi:type="dcterms:W3CDTF">2021-04-01T20:16:04Z</dcterms:created>
  <dcterms:modified xsi:type="dcterms:W3CDTF">2021-04-06T18:07:53Z</dcterms:modified>
</cp:coreProperties>
</file>