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019DD578-F4A9-054D-8A17-9071F0B54C2D}" type="datetimeFigureOut">
              <a:rPr lang="en-US" smtClean="0"/>
              <a:pPr/>
              <a:t>3/2/21</a:t>
            </a:fld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 b="0" i="0">
                <a:latin typeface="Helvetica Light" panose="020B0403020202020204" pitchFamily="34" charset="0"/>
              </a:defRPr>
            </a:lvl1pPr>
          </a:lstStyle>
          <a:p>
            <a:endParaRPr lang="en-US" sz="105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 b="0" i="0">
                <a:latin typeface="Helvetica Light" panose="020B0403020202020204" pitchFamily="34" charset="0"/>
              </a:defRPr>
            </a:lvl1pPr>
          </a:lstStyle>
          <a:p>
            <a:fld id="{619BB24C-F20B-5049-8E78-98CAE157634C}" type="slidenum">
              <a:rPr lang="en-US" smtClean="0"/>
              <a:pPr/>
              <a:t>‹#›</a:t>
            </a:fld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2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1pPr>
    <a:lvl2pPr marL="4572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2pPr>
    <a:lvl3pPr marL="9144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3pPr>
    <a:lvl4pPr marL="13716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4pPr>
    <a:lvl5pPr marL="1828800" algn="l" defTabSz="914400" rtl="0" eaLnBrk="1" latinLnBrk="0" hangingPunct="1">
      <a:defRPr sz="1050" b="0" i="0" kern="1200">
        <a:solidFill>
          <a:schemeClr val="tx1"/>
        </a:solidFill>
        <a:latin typeface="Helvetica Light" panose="020B04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ED9-DDA4-8A4E-B0B4-2801D566E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1D910-D5C9-014A-A329-E3CBC0ED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45BE-14D0-F24A-B78B-89AE54A3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57BE-DF48-A044-82F8-A9027FDD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4746-2286-D441-993A-6FBE619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2D2-C1B1-8C48-888F-DEDCF2E7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BBF2-E015-2744-903C-B7CD1A34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343D-91AB-914B-807A-83A128E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E586-A05D-B847-9703-E1B29C7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7A35-7C96-EC46-A834-4AB201CD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F9FB7-7BE6-6E44-8249-9BD4E87C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AD85-AEDA-D342-B2E1-DC49DAEF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2AD8-8B0C-BF41-A2CE-722A571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3AD3-1BFC-894B-9DBF-9DDEA4D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679C-EB04-9B42-897E-91657712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08D0-60ED-364A-884C-0CB98B5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0CBF-6555-2444-949F-ED2C3ADD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6FCF-AD8A-714C-978D-3DAAEB00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3/2/21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9230-BD33-FF45-9C82-313C2629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7F60-7DBD-9041-AC4C-29E75E36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7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A02-EEA6-3340-BA65-A0285EF7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AEDC-919A-4640-86B5-9A4F7FA9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AB94-5798-AD47-AD81-FB28BC34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E70A-A1AC-3E48-B1D7-4F42634A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9F2E-CCB4-154A-8462-0A8D149F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CB6-F887-0C4E-9C2F-5DBBE6C5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0" i="0"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BC8-FFB4-F248-A509-BEF2AB81E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95C3-50D1-C34E-9DB1-98A52E05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 b="0" i="0">
                <a:latin typeface="Helvetica Light" panose="020B0403020202020204" pitchFamily="34" charset="0"/>
              </a:defRPr>
            </a:lvl1pPr>
            <a:lvl2pPr>
              <a:defRPr sz="1600" b="0" i="0">
                <a:latin typeface="Helvetica Light" panose="020B0403020202020204" pitchFamily="34" charset="0"/>
              </a:defRPr>
            </a:lvl2pPr>
            <a:lvl3pPr>
              <a:defRPr sz="1400" b="0" i="0">
                <a:latin typeface="Helvetica Light" panose="020B0403020202020204" pitchFamily="34" charset="0"/>
              </a:defRPr>
            </a:lvl3pPr>
            <a:lvl4pPr>
              <a:defRPr sz="1200" b="0" i="0">
                <a:latin typeface="Helvetica Light" panose="020B0403020202020204" pitchFamily="34" charset="0"/>
              </a:defRPr>
            </a:lvl4pPr>
            <a:lvl5pPr>
              <a:defRPr sz="1200"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0622-7D85-7F45-AD83-E6D9922D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3A898231-2D74-0349-9AAC-971D3A5B13C4}" type="datetimeFigureOut">
              <a:rPr lang="en-US" smtClean="0"/>
              <a:pPr/>
              <a:t>3/2/21</a:t>
            </a:fld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F75F-BAB5-044A-BAF3-C80163D6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endParaRPr lang="en-US" sz="1000">
              <a:latin typeface="Helvetica Light" panose="020B0403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0FEC-8FEB-8746-A5C5-2A9AE9C5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 i="0">
                <a:latin typeface="Helvetica Light" panose="020B0403020202020204" pitchFamily="34" charset="0"/>
              </a:defRPr>
            </a:lvl1pPr>
          </a:lstStyle>
          <a:p>
            <a:fld id="{FB811FF9-7C9C-0842-A352-EDF2714F71A0}" type="slidenum">
              <a:rPr lang="en-US" smtClean="0"/>
              <a:pPr/>
              <a:t>‹#›</a:t>
            </a:fld>
            <a:endParaRPr lang="en-US" sz="100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A5B-014B-474F-A319-DD5C223D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3974-6F1D-5F44-807A-772AC638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AE99-0263-9744-BB08-418DF253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DE40-3D54-A149-A446-C3468623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9FA0-8999-914B-8605-3A9794612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14F8-67D7-AD44-842B-74F25D4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C8CC-4B52-FB48-9BFD-523364D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E9D60-534B-9240-9A80-A51122F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E99E-B66A-D344-B7CF-72E7573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F90BB-1A2C-6943-BF66-EC97E27D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9ABC-C25F-AC42-A5C3-28ED742D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61EB-99DC-3240-9AE8-38213AD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2104-AEEC-1440-900E-87C9FEA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4D809-AFFF-A941-A56D-70B713A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9C05-F6D8-F74F-9B8D-6D91B9A4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861-0903-8948-9FC0-0470301C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391-AD6C-AF4D-B362-F237F8B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095-7526-6E4B-A61C-0507C70E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D91-B215-7242-A9F6-B0745CC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F3BC-0B0C-BB41-8C65-F4A14F2C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F1115-9E98-A041-9E0B-DB9FDD7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75F9-B780-3849-9DC5-7452EEA2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9EFEE-0214-134A-A70A-717BED64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7E0F-0BDE-254E-9993-05EDB554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AADD-DA83-EE4E-8A4C-AF247A25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2955-C90B-504D-949B-605A2F5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B039-BD1A-A843-A81E-98358C63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B8743-6B37-0C43-97C3-16EA7DF4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AFE7-97A3-1B43-B935-01AE71DF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75AB-A4B0-A84D-8997-22052844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8231-2D74-0349-9AAC-971D3A5B13C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1ED0-A0B7-E445-804B-73A40BF7A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4B99-150A-3A47-8D05-6C7F695E3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1FF9-7C9C-0842-A352-EDF2714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30A9F-3ADA-B146-AE1F-8822561D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4096" y="3775869"/>
            <a:ext cx="5973417" cy="25600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A35351-E3C9-7940-9C66-2BDA10BE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2392" y="1600200"/>
            <a:ext cx="2908852" cy="4351338"/>
          </a:xfrm>
        </p:spPr>
        <p:txBody>
          <a:bodyPr/>
          <a:lstStyle/>
          <a:p>
            <a:r>
              <a:rPr lang="en-US" dirty="0"/>
              <a:t>Total energy use on control, exclosure, and switch plots (top) and GAM diffs (bottom).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2B918-8A66-8F49-B870-9E628860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7943" y="303854"/>
            <a:ext cx="7292009" cy="31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30A9F-3ADA-B146-AE1F-8822561D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5497" y="516835"/>
            <a:ext cx="5973415" cy="25600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A35351-E3C9-7940-9C66-2BDA10BE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2392" y="1600200"/>
            <a:ext cx="2908852" cy="4351338"/>
          </a:xfrm>
        </p:spPr>
        <p:txBody>
          <a:bodyPr/>
          <a:lstStyle/>
          <a:p>
            <a:r>
              <a:rPr lang="en-US" dirty="0"/>
              <a:t>Small granivore energy use on control, exclosure, and switch plots (top) and GAM diffs from controls (bottom).</a:t>
            </a:r>
          </a:p>
          <a:p>
            <a:r>
              <a:rPr lang="en-US" dirty="0"/>
              <a:t>By the end of the TS, exclosures exceed controls and the diffs do not overlap zero.</a:t>
            </a:r>
          </a:p>
          <a:p>
            <a:r>
              <a:rPr lang="en-US" dirty="0"/>
              <a:t>The magnitude of the difference seems smaller than at the beginning (but note diffs are on the link scale)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2B918-8A66-8F49-B870-9E628860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783" y="3076871"/>
            <a:ext cx="7292007" cy="31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A35351-E3C9-7940-9C66-2BDA10BE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2392" y="1600200"/>
            <a:ext cx="290885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Top: Contrasts from generalized linear mixed model fitting small granivore energy use ~ era + a random effect of plot</a:t>
            </a:r>
          </a:p>
          <a:p>
            <a:r>
              <a:rPr lang="en-US" dirty="0"/>
              <a:t>Bottom: The means for those contrasts</a:t>
            </a:r>
          </a:p>
          <a:p>
            <a:r>
              <a:rPr lang="en-US" dirty="0"/>
              <a:t>If blue bar overlaps zero, contrast is not significant.</a:t>
            </a:r>
          </a:p>
          <a:p>
            <a:r>
              <a:rPr lang="en-US" dirty="0"/>
              <a:t>Exclosures exceed controls at the end. The significance is iffy, but the difference in the means is there.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2B918-8A66-8F49-B870-9E628860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765" y="214401"/>
            <a:ext cx="7292007" cy="312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BA825-65B6-7648-A8F4-1982E5350F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765" y="3429000"/>
            <a:ext cx="7292005" cy="31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9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30A9F-3ADA-B146-AE1F-8822561D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5497" y="516835"/>
            <a:ext cx="5973415" cy="25600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A35351-E3C9-7940-9C66-2BDA10BE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2392" y="1600200"/>
            <a:ext cx="290885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Tiny granivore (no PB) energy use on control, exclosure, and switch plots (top) and GAM diffs from controls (bottom).</a:t>
            </a:r>
          </a:p>
          <a:p>
            <a:r>
              <a:rPr lang="en-US" dirty="0"/>
              <a:t>As when PB is included, by the end of the TS, exclosures exceed controls and the diffs do not overlap zero. But it’s closer.</a:t>
            </a:r>
          </a:p>
          <a:p>
            <a:r>
              <a:rPr lang="en-US" dirty="0"/>
              <a:t>Again, the magnitude of the difference seems smaller than at the beginning (but note diffs are on the link scale)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2B918-8A66-8F49-B870-9E628860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783" y="3076871"/>
            <a:ext cx="7292007" cy="31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9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A35351-E3C9-7940-9C66-2BDA10BE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2392" y="1600200"/>
            <a:ext cx="2908852" cy="4351338"/>
          </a:xfrm>
        </p:spPr>
        <p:txBody>
          <a:bodyPr>
            <a:normAutofit/>
          </a:bodyPr>
          <a:lstStyle/>
          <a:p>
            <a:r>
              <a:rPr lang="en-US" dirty="0"/>
              <a:t>Top: Contrasts from generalized linear mixed model fitting </a:t>
            </a:r>
            <a:r>
              <a:rPr lang="en-US" b="1" dirty="0"/>
              <a:t>tiny</a:t>
            </a:r>
            <a:r>
              <a:rPr lang="en-US" dirty="0"/>
              <a:t> granivore energy use ~ era + a random effect of plot</a:t>
            </a:r>
          </a:p>
          <a:p>
            <a:r>
              <a:rPr lang="en-US" dirty="0"/>
              <a:t>Bottom: The means for those contrasts</a:t>
            </a:r>
          </a:p>
          <a:p>
            <a:r>
              <a:rPr lang="en-US" dirty="0"/>
              <a:t>If blue bar overlaps zero, contrast is not significant.</a:t>
            </a:r>
          </a:p>
          <a:p>
            <a:r>
              <a:rPr lang="en-US" dirty="0"/>
              <a:t>None of the differences are significant after the first time chunk.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2B918-8A66-8F49-B870-9E628860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766" y="214401"/>
            <a:ext cx="7292005" cy="3125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BA825-65B6-7648-A8F4-1982E5350F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765" y="3429000"/>
            <a:ext cx="7292005" cy="31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1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A35351-E3C9-7940-9C66-2BDA10BE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2392" y="1600200"/>
            <a:ext cx="2908852" cy="4351338"/>
          </a:xfrm>
        </p:spPr>
        <p:txBody>
          <a:bodyPr>
            <a:normAutofit/>
          </a:bodyPr>
          <a:lstStyle/>
          <a:p>
            <a:r>
              <a:rPr lang="en-US" dirty="0"/>
              <a:t>Increase in small granivore energy use on exclosures relative to controls as a proportion of </a:t>
            </a:r>
            <a:r>
              <a:rPr lang="en-US" dirty="0" err="1"/>
              <a:t>Dipo</a:t>
            </a:r>
            <a:r>
              <a:rPr lang="en-US" dirty="0"/>
              <a:t> energy use on controls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BA825-65B6-7648-A8F4-1982E535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3582" y="1866427"/>
            <a:ext cx="7292005" cy="31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CF2BA93-2B01-9644-A47A-FE4658E82CC5}" vid="{9B75BAAA-8905-914A-B127-069C30C01F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291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10</cp:revision>
  <dcterms:created xsi:type="dcterms:W3CDTF">2021-03-02T17:46:46Z</dcterms:created>
  <dcterms:modified xsi:type="dcterms:W3CDTF">2021-03-02T18:27:49Z</dcterms:modified>
</cp:coreProperties>
</file>