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Relationship Id="rId6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770B-18CE-8243-96C1-02188346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CAAC-8830-C34D-A133-8A5578E2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C7AF-A7CC-9944-A328-CD277832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4C02-DFBC-0141-B01B-0401F471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55E8-60F1-FF43-BC2F-18A0871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5E39-FF62-E144-8E1A-62D8E194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16FA-C02C-3546-B51A-9B590133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8005-A853-3947-9C86-BAFDA49A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CB35-565F-7B41-AEA2-8BAE44C9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3CED-AF6C-4849-BC8E-910B5588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4B2AF-DFC4-D84D-A539-B56153D8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7AFAA-1107-8A4C-A7CE-08B86CFA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003E-FBC9-1241-847F-716B731A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8E7E-D526-1446-926F-12E071D2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8B16-10A8-104F-A4AA-4FCD3D36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00A3-0E23-1245-A7F1-1C15045E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3B50-0CE7-B847-BD8C-904513A0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D279-CA2A-5F46-A461-C4D24CBB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900E-C7BC-7E41-963D-62125A30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AE6A5-67EB-2744-8492-A04D9AD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B5F5-C3B1-7340-8A7F-E6C80B2C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A949-EE76-7348-9AEB-6A962E54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0C4E-F70B-3047-93FF-88EB9D65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BE1B-BEF1-3747-B34F-157E8FC2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92750-BC00-6940-AE0E-C6D7743F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579D-3278-2D44-854E-0CEBBDF5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FFC5-76B5-444D-A1F6-2C3EBA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BBCF-78E4-CA4C-BAC3-D3D1D1A0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069-BA2E-B74B-AE7C-F3071B4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4C9CB-BF0A-BC45-9A71-02D49339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CA528-B6E0-FB47-92ED-4A0AB9D2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8D0CB-31AC-ED49-B522-808A09B81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39359-1779-6549-ADDF-34A99C831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00931-00E2-2342-B54D-2326CDA7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DAEB9-45A5-E64A-AECD-A8F88AAF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BBAFD-72E6-0548-ACE0-2CFFA7D4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9B5E-BBCF-F349-A754-3CB6B410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E66AD-A153-4747-B917-C893869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362F-26FB-1643-B0EE-B42F8BAF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AE106-1CF6-7A4E-BF0D-947D0A4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66603-BF07-464C-8F26-B7BD43C0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004C7-443D-E842-B67D-697DCEF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3F44-71DE-0A48-9507-DE76B1A9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064E-2DB1-C544-B65A-8286514A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487-AF57-DC46-994E-B86DF88F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6279-8B1E-1D45-B3B5-0629DDA2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4317-53C0-674D-97C8-121B1FE7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F3F1-4904-374A-BC9D-CB72F3F8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1750-1EFB-394C-8A8A-CBE541E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DD66-0F14-8A4C-84D6-81EBDCE5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B092-1885-A149-831B-A2B5D0A5B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58E5-4310-4949-96E4-FBFFA404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EFA24-A7E4-A045-861C-56F15D35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51389-C335-C74F-AD2D-197CEB8D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D235-9DD3-134A-B113-EAA74161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3962-F105-9D40-80B3-90783D69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4DE0-B112-9F4B-ADE2-8E823A6B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BC57-5A89-6646-AE1E-8231E1C9C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FD2D-B556-5442-97E5-B2318A5E060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7962-D97E-FE44-A6DA-C8F4D168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2ADA-D6C4-FD42-81D7-488A320A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137A-D5D3-9440-94E7-C0338896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renata.diaz@weecology.org" TargetMode="External" /><Relationship Id="rId3" Type="http://schemas.openxmlformats.org/officeDocument/2006/relationships/hyperlink" Target="https://diazrenata.github.io/home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770B-18CE-8243-96C1-02188346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rodents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randomness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CAAC-8830-C34D-A133-8A5578E2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Macroecological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structure</a:t>
            </a:r>
            <a:br/>
            <a:br/>
            <a:r>
              <a:rPr/>
              <a:t>Renata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Diaz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C7AF-A7CC-9944-A328-CD277832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Impacts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species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world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(placeholder for google map of portal and a cute krat)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Community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 </a:t>
            </a:r>
            <a:r>
              <a:rPr b="1"/>
              <a:t>energy use</a:t>
            </a:r>
            <a:r>
              <a:rPr/>
              <a:t> or </a:t>
            </a:r>
            <a:r>
              <a:rPr b="1"/>
              <a:t>biomass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Species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impacts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removal of kangaroo rats –&gt; less etot)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Compensation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species</a:t>
            </a:r>
            <a:r>
              <a:rPr/>
              <a:t> </a:t>
            </a:r>
            <a:r>
              <a:rPr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removal of kangaroo rats, but more pb –&gt; the same etot)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Compensation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redundancy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Functional</a:t>
            </a:r>
            <a:r>
              <a:rPr/>
              <a:t> </a:t>
            </a:r>
            <a:r>
              <a:rPr/>
              <a:t>redundancy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 of new species from the </a:t>
            </a:r>
            <a:r>
              <a:rPr b="1"/>
              <a:t>metacommunity</a:t>
            </a:r>
          </a:p>
          <a:p>
            <a:pPr lvl="0" marL="0" indent="0">
              <a:buNone/>
            </a:pPr>
            <a:r>
              <a:rPr/>
              <a:t>Changes in the dynamics between the </a:t>
            </a:r>
            <a:r>
              <a:rPr b="1"/>
              <a:t>species already present</a:t>
            </a:r>
          </a:p>
          <a:p>
            <a:pPr lvl="0" marL="0" indent="0">
              <a:buNone/>
            </a:pPr>
            <a:r>
              <a:rPr b="1"/>
              <a:t>Impacts of species loss on community function may therefore be temporally variable and context dependent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Portal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Long-term experiment examining the consequences of species loss in a desert ecosystem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Portal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(cute krat pic)</a:t>
            </a:r>
          </a:p>
          <a:p>
            <a:pPr lvl="0" marL="0" indent="0">
              <a:buNone/>
            </a:pPr>
            <a:r>
              <a:rPr/>
              <a:t>Kangaroo rats are key players in this system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Portal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(pic of exclosure plot fencing? rodent census happening?)</a:t>
            </a:r>
          </a:p>
          <a:p>
            <a:pPr lvl="0" marL="0" indent="0">
              <a:buNone/>
            </a:pPr>
            <a:r>
              <a:rPr b="1"/>
              <a:t>How do community properties respond to kangaroo rat removal?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Macroecology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ecology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Portal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(pic of binders of data?)</a:t>
            </a:r>
          </a:p>
          <a:p>
            <a:pPr lvl="0" marL="0" indent="0">
              <a:buNone/>
            </a:pPr>
            <a:r>
              <a:rPr/>
              <a:t>Over 40 years of data and 500+ rodent censuses</a:t>
            </a:r>
          </a:p>
          <a:p>
            <a:pPr lvl="0" marL="0" indent="0">
              <a:buNone/>
            </a:pPr>
            <a:r>
              <a:rPr b="1"/>
              <a:t>How do these responses change over time?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Community</a:t>
            </a:r>
            <a:r>
              <a:rPr/>
              <a:t> </a:t>
            </a:r>
            <a:r>
              <a:rPr/>
              <a:t>reorganization</a:t>
            </a:r>
            <a:r>
              <a:rPr/>
              <a:t> </a:t>
            </a:r>
            <a:r>
              <a:rPr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(figure of PB % community energy use, pic of PB?)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Long-term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(figure of Dipo % community energy use)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How have shifts in community composition and species interactions affected how community function responds to kangaroo rat removal?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(plot of energetic compensation)</a:t>
            </a:r>
          </a:p>
          <a:p>
            <a:pPr lvl="0" marL="0" indent="0">
              <a:buNone/>
            </a:pPr>
            <a:r>
              <a:rPr b="1"/>
              <a:t>Compensatory dynamics linked to C. baileyi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(plot of energetic compensation, highlight 1996)</a:t>
            </a:r>
          </a:p>
          <a:p>
            <a:pPr lvl="0" marL="0" indent="0">
              <a:buNone/>
            </a:pPr>
            <a:r>
              <a:rPr/>
              <a:t>The 1996 transition is PB colonizing the site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(plot of energetic compensation, highlight 2010)</a:t>
            </a:r>
          </a:p>
          <a:p>
            <a:pPr lvl="0" marL="0" indent="0">
              <a:buNone/>
            </a:pPr>
            <a:r>
              <a:rPr/>
              <a:t>The 2010 transition is PB falling out of the 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(plot of energetic compensation, highlight 2010)</a:t>
            </a:r>
          </a:p>
          <a:p>
            <a:pPr lvl="0" marL="0" indent="0">
              <a:buNone/>
            </a:pPr>
            <a:r>
              <a:rPr/>
              <a:t>(inset plot of PB % abundance - still present)</a:t>
            </a:r>
          </a:p>
          <a:p>
            <a:pPr lvl="0" marL="0" indent="0">
              <a:buNone/>
            </a:pPr>
            <a:r>
              <a:rPr b="1"/>
              <a:t>Decline in functional redundancy among the same set of species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Compensation for species loss is context dependent</a:t>
            </a:r>
          </a:p>
          <a:p>
            <a:pPr lvl="0" marL="0" indent="0">
              <a:buNone/>
            </a:pPr>
            <a:r>
              <a:rPr/>
              <a:t>Species that compensate under some conditions may not under others</a:t>
            </a:r>
          </a:p>
          <a:p>
            <a:pPr lvl="0" marL="0" indent="0">
              <a:buNone/>
            </a:pPr>
            <a:r>
              <a:rPr/>
              <a:t>As conditions change, new species may be required to maintain or restore community function</a:t>
            </a:r>
          </a:p>
          <a:p>
            <a:pPr lvl="0" marL="0" indent="0">
              <a:buNone/>
            </a:pPr>
            <a:r>
              <a:rPr/>
              <a:t>This may be difficult or impossible in the Anthropocene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Link/tinyurl to:</a:t>
            </a:r>
          </a:p>
          <a:p>
            <a:pPr lvl="1"/>
            <a:r>
              <a:rPr/>
              <a:t>preprint/Ecology page</a:t>
            </a:r>
          </a:p>
          <a:p>
            <a:pPr lvl="1"/>
            <a:r>
              <a:rPr/>
              <a:t>Git repo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</a:t>
            </a:r>
            <a:r>
              <a:rPr b="1"/>
              <a:t>community ecology</a:t>
            </a:r>
          </a:p>
          <a:p>
            <a:pPr lvl="1"/>
            <a:r>
              <a:rPr/>
              <a:t>How (and why) are </a:t>
            </a:r>
            <a:r>
              <a:rPr i="1"/>
              <a:t>abundance</a:t>
            </a:r>
            <a:r>
              <a:rPr/>
              <a:t>, </a:t>
            </a:r>
            <a:r>
              <a:rPr i="1"/>
              <a:t>biomass</a:t>
            </a:r>
            <a:r>
              <a:rPr/>
              <a:t>, and </a:t>
            </a:r>
            <a:r>
              <a:rPr i="1"/>
              <a:t>resource use</a:t>
            </a:r>
            <a:r>
              <a:rPr/>
              <a:t> distributed among species in ecological communities?</a:t>
            </a:r>
          </a:p>
          <a:p>
            <a:pPr lvl="1"/>
            <a:r>
              <a:rPr/>
              <a:t>How (and why) does this change over time?</a:t>
            </a:r>
          </a:p>
          <a:p>
            <a:pPr lvl="1"/>
            <a:r>
              <a:rPr/>
              <a:t>How (and why) do species’ dynamics combine to produce community-level phenomena?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II.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modulate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community-level</a:t>
            </a:r>
            <a:r>
              <a:rPr/>
              <a:t> </a:t>
            </a:r>
            <a:r>
              <a:rPr/>
              <a:t>properties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Long-term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(collage of biodiversity trends papers titles? I hate those)</a:t>
            </a:r>
          </a:p>
          <a:p>
            <a:pPr lvl="0" marL="0" indent="0">
              <a:buNone/>
            </a:pPr>
            <a:r>
              <a:rPr/>
              <a:t>What are long term trends in biological diversity?</a:t>
            </a:r>
          </a:p>
          <a:p>
            <a:pPr lvl="0" marL="0" indent="0">
              <a:buNone/>
            </a:pPr>
            <a:r>
              <a:rPr/>
              <a:t>Specifically, community-level </a:t>
            </a:r>
            <a:r>
              <a:rPr b="1"/>
              <a:t>abundance</a:t>
            </a:r>
            <a:r>
              <a:rPr/>
              <a:t> and </a:t>
            </a:r>
            <a:r>
              <a:rPr b="1"/>
              <a:t>function</a:t>
            </a:r>
            <a:r>
              <a:rPr/>
              <a:t>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Currencies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total abundance vs total biomass, total bmr)</a:t>
            </a:r>
          </a:p>
          <a:p>
            <a:pPr lvl="0" marL="0" indent="0">
              <a:buNone/>
            </a:pPr>
            <a:r>
              <a:rPr/>
              <a:t>Size- and abundance- based currencies are linked, but not equivalent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Decoupling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shifts in community structure decoupling)</a:t>
            </a:r>
          </a:p>
          <a:p>
            <a:pPr lvl="0" marL="0" indent="0">
              <a:buNone/>
            </a:pPr>
            <a:r>
              <a:rPr/>
              <a:t>Size shifts can decouple trends in abundance, biomass, and energy use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Aquatic, tree systems: Plentiful data and statistically well-behaved size structures</a:t>
            </a:r>
          </a:p>
          <a:p>
            <a:pPr lvl="0" marL="0" indent="0">
              <a:buNone/>
            </a:pPr>
            <a:r>
              <a:rPr/>
              <a:t>(plot of tree ISD?)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Terrestrial animal systems: Relatively little data and statistically complex size structures</a:t>
            </a:r>
          </a:p>
          <a:p>
            <a:pPr lvl="0" marL="0" indent="0">
              <a:buNone/>
            </a:pPr>
            <a:r>
              <a:rPr/>
              <a:t>(plot of bird ISD - Thibault or one of these)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Recent</a:t>
            </a:r>
            <a:r>
              <a:rPr/>
              <a:t> </a:t>
            </a:r>
            <a:r>
              <a:rPr/>
              <a:t>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Allometry –&gt; estimates of size measurements</a:t>
            </a:r>
          </a:p>
          <a:p>
            <a:pPr lvl="0" marL="0" indent="0">
              <a:buNone/>
            </a:pPr>
            <a:r>
              <a:rPr/>
              <a:t>Statistical and null model approaches to work with complex ISDs and temporal dynamics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Continental-scale</a:t>
            </a:r>
            <a:r>
              <a:rPr/>
              <a:t> </a:t>
            </a:r>
            <a:r>
              <a:rPr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Breeding Bird Survey: Continental-scale citizen science beginning in 1963</a:t>
            </a:r>
          </a:p>
          <a:p>
            <a:pPr lvl="0" marL="0" indent="0">
              <a:buNone/>
            </a:pPr>
            <a:r>
              <a:rPr/>
              <a:t>High-performance computing for data-intensive synthesis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What are the 30-year trends in abundance, biomass, and energy use for breeding bird communities in North America?</a:t>
            </a:r>
          </a:p>
          <a:p>
            <a:pPr lvl="0" marL="0" indent="0">
              <a:buNone/>
            </a:pPr>
            <a:r>
              <a:rPr b="1"/>
              <a:t>Do these currencies have similar or contrasting trends?</a:t>
            </a:r>
          </a:p>
          <a:p>
            <a:pPr lvl="0" marL="0" indent="0">
              <a:buNone/>
            </a:pPr>
            <a:r>
              <a:rPr b="1"/>
              <a:t>How do changes in community structure decouple long-term trends in community-level properties?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possible long-term trends: increase, decrease, no trend that can be either flat or high var no trend)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b="1"/>
              <a:t>macroecological approach</a:t>
            </a:r>
            <a:r>
              <a:rPr/>
              <a:t> to community ecology</a:t>
            </a:r>
          </a:p>
          <a:p>
            <a:pPr lvl="1"/>
            <a:r>
              <a:rPr/>
              <a:t>“Community ecology is a mess”…</a:t>
            </a:r>
          </a:p>
          <a:p>
            <a:pPr lvl="1"/>
            <a:r>
              <a:rPr/>
              <a:t>…but may contain “fuzzy generalities”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possible signatures of coupling/decoupling)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(illustration of possible signatures of coupling/decoupling)</a:t>
            </a:r>
          </a:p>
          <a:p>
            <a:pPr lvl="0" marL="0" indent="0">
              <a:buNone/>
            </a:pPr>
            <a:r>
              <a:rPr/>
              <a:t>(add illustration of how the size structure can contribute there - cartoon perhaps - very strong/simple size shift)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(return to illustration of possible outcomes and add %/count breakdown)</a:t>
            </a:r>
          </a:p>
          <a:p>
            <a:pPr lvl="0" marL="0" indent="0">
              <a:buNone/>
            </a:pPr>
            <a:r>
              <a:rPr/>
              <a:t>For about 1/3 of routes, no temporal trend.</a:t>
            </a:r>
          </a:p>
          <a:p>
            <a:pPr lvl="0" marL="0" indent="0">
              <a:buNone/>
            </a:pPr>
            <a:r>
              <a:rPr/>
              <a:t>For the rest, a mixture of ~joint and decoupled trends.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(plot of abundance-driven dynamics)</a:t>
            </a:r>
          </a:p>
          <a:p>
            <a:pPr lvl="0" marL="0" indent="0">
              <a:buNone/>
            </a:pPr>
            <a:r>
              <a:rPr/>
              <a:t>Changes in community-wide </a:t>
            </a:r>
            <a:r>
              <a:rPr b="1"/>
              <a:t>abundance</a:t>
            </a:r>
            <a:r>
              <a:rPr/>
              <a:t> are dominated by declines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plot of biomass-driven dynamics)</a:t>
            </a:r>
          </a:p>
          <a:p>
            <a:pPr lvl="0" marL="0" indent="0">
              <a:buNone/>
            </a:pPr>
            <a:r>
              <a:rPr/>
              <a:t>However, changes in community-wide </a:t>
            </a:r>
            <a:r>
              <a:rPr b="1"/>
              <a:t>biomass</a:t>
            </a:r>
            <a:r>
              <a:rPr/>
              <a:t> are equally split among declines and increases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(Visualizing decoupling plot)</a:t>
            </a:r>
          </a:p>
          <a:p>
            <a:pPr lvl="0" marL="0" indent="0">
              <a:buNone/>
            </a:pPr>
            <a:r>
              <a:rPr/>
              <a:t>When abundance and biomass don’t change together, biomass typically declines less than abundance.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mean mass plot)</a:t>
            </a:r>
          </a:p>
          <a:p>
            <a:pPr lvl="0" marL="0" indent="0">
              <a:buNone/>
            </a:pPr>
            <a:r>
              <a:rPr/>
              <a:t>So </a:t>
            </a:r>
            <a:r>
              <a:rPr b="1"/>
              <a:t>increases</a:t>
            </a:r>
            <a:r>
              <a:rPr/>
              <a:t> in mean body size are offsetting change in biomass expected given change in abundance.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Contrasts</a:t>
            </a:r>
            <a:r>
              <a:rPr/>
              <a:t> with general concerns about size-biased extinctions/defaunation in the Anthropocene</a:t>
            </a:r>
          </a:p>
          <a:p>
            <a:pPr lvl="0" marL="0" indent="0">
              <a:buNone/>
            </a:pPr>
            <a:r>
              <a:rPr b="1"/>
              <a:t>Consistent</a:t>
            </a:r>
            <a:r>
              <a:rPr/>
              <a:t> with trends observed for BBS</a:t>
            </a:r>
          </a:p>
          <a:p>
            <a:pPr lvl="0" marL="0" indent="0">
              <a:buNone/>
            </a:pPr>
            <a:r>
              <a:rPr b="1"/>
              <a:t>Illustrates</a:t>
            </a:r>
            <a:r>
              <a:rPr/>
              <a:t> that these currencies are nonequivalent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to github repo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to github repo</a:t>
            </a:r>
          </a:p>
          <a:p>
            <a:pPr lvl="0" marL="0" indent="0">
              <a:buNone/>
            </a:pPr>
            <a:r>
              <a:rPr/>
              <a:t>add link to BBSsize github repo and pkgdown site; talk about scientific software in support of re-use/re-deployment of size data methods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b="1"/>
              <a:t>ecology</a:t>
            </a:r>
            <a:r>
              <a:rPr/>
              <a:t>:</a:t>
            </a:r>
          </a:p>
          <a:p>
            <a:pPr lvl="2"/>
            <a:r>
              <a:rPr/>
              <a:t>natural history</a:t>
            </a:r>
          </a:p>
          <a:p>
            <a:pPr lvl="2"/>
            <a:r>
              <a:rPr/>
              <a:t>experiments</a:t>
            </a:r>
          </a:p>
          <a:p>
            <a:pPr lvl="2"/>
            <a:r>
              <a:rPr/>
              <a:t>classic concepts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III.</a:t>
            </a:r>
            <a:r>
              <a:rPr/>
              <a:t> </a:t>
            </a:r>
            <a:r>
              <a:rPr/>
              <a:t>Ecological</a:t>
            </a:r>
            <a:r>
              <a:rPr/>
              <a:t> </a:t>
            </a:r>
            <a:r>
              <a:rPr/>
              <a:t>communities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systems: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species</a:t>
            </a:r>
            <a:r>
              <a:rPr/>
              <a:t> </a:t>
            </a:r>
            <a:r>
              <a:rPr/>
              <a:t>abundance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Community</a:t>
            </a:r>
            <a:r>
              <a:rPr/>
              <a:t> </a:t>
            </a:r>
            <a:r>
              <a:rPr/>
              <a:t>ecology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</a:t>
            </a:r>
            <a:r>
              <a:rPr/>
              <a:t> </a:t>
            </a:r>
            <a:r>
              <a:rPr/>
              <a:t>phenomena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SADs are hollow curves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Mathematical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emergent</a:t>
            </a:r>
            <a:r>
              <a:rPr/>
              <a:t> </a:t>
            </a:r>
            <a:r>
              <a:rPr/>
              <a:t>phenomena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Illustrate feasible set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Statistical</a:t>
            </a:r>
            <a:r>
              <a:rPr/>
              <a:t> </a:t>
            </a:r>
            <a:r>
              <a:rPr/>
              <a:t>baselines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ecological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Illustrate deviation from feasible set</a:t>
            </a:r>
          </a:p>
          <a:p>
            <a:pPr lvl="0" marL="0" indent="0">
              <a:buNone/>
            </a:pPr>
            <a:r>
              <a:rPr/>
              <a:t>(include %ile score, use evenness)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How common are deviations from statistical baselines?</a:t>
            </a:r>
          </a:p>
          <a:p>
            <a:pPr lvl="0" marL="0" indent="0">
              <a:buNone/>
            </a:pPr>
            <a:r>
              <a:rPr b="1"/>
              <a:t>What do they suggest about ecological effects on the SAD?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Sampling the feasible set is nontrivial –&gt; thank you Hao!</a:t>
            </a:r>
          </a:p>
          <a:p>
            <a:pPr lvl="0" marL="0" indent="0">
              <a:buNone/>
            </a:pPr>
            <a:r>
              <a:rPr/>
              <a:t>Taxonomic breadth –&gt; abundance data is widely available and highly general; 22k communities</a:t>
            </a:r>
          </a:p>
          <a:p>
            <a:pPr lvl="0" marL="0" indent="0">
              <a:buNone/>
            </a:pPr>
            <a:r>
              <a:rPr/>
              <a:t>Computational capacity, robust code –&gt; HiPerGator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Empirical</a:t>
            </a:r>
            <a:r>
              <a:rPr/>
              <a:t> </a:t>
            </a:r>
            <a:r>
              <a:rPr/>
              <a:t>SADs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(histogram may not be the best visualization of this)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Deviations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(highlight Gentry communities - biological reasons)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Deviations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(highlight FIA communities - small N problem)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is grounded in </a:t>
            </a:r>
            <a:r>
              <a:rPr b="1"/>
              <a:t>ecology</a:t>
            </a:r>
            <a:r>
              <a:rPr/>
              <a:t>:</a:t>
            </a:r>
          </a:p>
          <a:p>
            <a:pPr lvl="2"/>
            <a:r>
              <a:rPr/>
              <a:t>natural history</a:t>
            </a:r>
          </a:p>
          <a:p>
            <a:pPr lvl="2"/>
            <a:r>
              <a:rPr/>
              <a:t>experiments</a:t>
            </a:r>
          </a:p>
          <a:p>
            <a:pPr lvl="2"/>
            <a:r>
              <a:rPr/>
              <a:t>classic concepts</a:t>
            </a:r>
          </a:p>
          <a:p>
            <a:pPr lvl="1"/>
            <a:r>
              <a:rPr/>
              <a:t>draws on </a:t>
            </a:r>
            <a:r>
              <a:rPr b="1"/>
              <a:t>complex systems science</a:t>
            </a:r>
            <a:r>
              <a:rPr/>
              <a:t>:</a:t>
            </a:r>
          </a:p>
          <a:p>
            <a:pPr lvl="2"/>
            <a:r>
              <a:rPr/>
              <a:t>data-intensive synthesis</a:t>
            </a:r>
          </a:p>
          <a:p>
            <a:pPr lvl="2"/>
            <a:r>
              <a:rPr/>
              <a:t>focus on emergent phenomena</a:t>
            </a:r>
          </a:p>
          <a:p>
            <a:pPr lvl="2"/>
            <a:r>
              <a:rPr/>
              <a:t>methods and concepts transcend disciplines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 baselines are a promising approach; much more to dig into</a:t>
            </a:r>
          </a:p>
          <a:p>
            <a:pPr lvl="0" marL="0" indent="0">
              <a:buNone/>
            </a:pPr>
            <a:r>
              <a:rPr/>
              <a:t>Ecological applications will encounter challenges uncommon in e.g. physics</a:t>
            </a:r>
          </a:p>
          <a:p>
            <a:pPr lvl="0" marL="0" indent="0">
              <a:buNone/>
            </a:pPr>
            <a:r>
              <a:rPr/>
              <a:t>Modern computational methods can help navigate these challenges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to scadsanalysis, feasiblesads, ecolett paper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895-E75B-DC4B-B12A-DBD461C8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NSF; Portal Project; data collection; HiPerGator; R/ROpenSci; SNRE and WEC; weecology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Mentors past and present: SKME, EPW, JG, JK, RMP</a:t>
            </a:r>
          </a:p>
          <a:p>
            <a:pPr lvl="0" marL="0" indent="0">
              <a:buNone/>
            </a:pPr>
            <a:r>
              <a:rPr/>
              <a:t>UF folks, esp. HY, EKB, JS, EMC, PKD, GMY, SZ, JBP</a:t>
            </a:r>
          </a:p>
          <a:p>
            <a:pPr lvl="0" marL="0" indent="0">
              <a:buNone/>
            </a:pPr>
            <a:r>
              <a:rPr/>
              <a:t>RKrh, TORN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renata.diaz@weecology.org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3"/>
              </a:rPr>
              <a:t>https://diazrenata.github.io/home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macroecological approach to community ecology</a:t>
            </a:r>
          </a:p>
          <a:p>
            <a:pPr lvl="1"/>
            <a:r>
              <a:rPr/>
              <a:t>Focus on </a:t>
            </a:r>
            <a:r>
              <a:rPr b="1"/>
              <a:t>community-level properties</a:t>
            </a:r>
          </a:p>
          <a:p>
            <a:pPr lvl="2"/>
            <a:r>
              <a:rPr/>
              <a:t>Total </a:t>
            </a:r>
            <a:r>
              <a:rPr b="1"/>
              <a:t>abundance</a:t>
            </a:r>
            <a:r>
              <a:rPr/>
              <a:t>, </a:t>
            </a:r>
            <a:r>
              <a:rPr b="1"/>
              <a:t>biomass</a:t>
            </a:r>
            <a:r>
              <a:rPr/>
              <a:t>, </a:t>
            </a:r>
            <a:r>
              <a:rPr b="1"/>
              <a:t>energy use</a:t>
            </a:r>
          </a:p>
          <a:p>
            <a:pPr lvl="1"/>
            <a:r>
              <a:rPr b="1"/>
              <a:t>Distributions</a:t>
            </a:r>
            <a:r>
              <a:rPr/>
              <a:t> among species and organisms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5FE-2710-4444-90AE-9FD70A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rodents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I. How do community-level properties respond to species loss?</a:t>
            </a:r>
          </a:p>
          <a:p>
            <a:pPr lvl="0" marL="0" indent="0">
              <a:buNone/>
            </a:pPr>
            <a:r>
              <a:rPr/>
              <a:t>A long-term experimental perspective</a:t>
            </a:r>
          </a:p>
          <a:p>
            <a:pPr lvl="0" marL="0" indent="0">
              <a:buNone/>
            </a:pPr>
            <a:r>
              <a:rPr b="1"/>
              <a:t>II. How do changes in community structure modulate long-term trends in biodiversity?</a:t>
            </a:r>
          </a:p>
          <a:p>
            <a:pPr lvl="0" marL="0" indent="0">
              <a:buNone/>
            </a:pPr>
            <a:r>
              <a:rPr/>
              <a:t>A continental-scale synthesis</a:t>
            </a:r>
          </a:p>
          <a:p>
            <a:pPr lvl="0" marL="0" indent="0">
              <a:buNone/>
            </a:pPr>
            <a:r>
              <a:rPr b="1"/>
              <a:t>III. What can ubiquitous mathematical constraints on complex systems reveal about “laws” in community ecology?</a:t>
            </a:r>
          </a:p>
          <a:p>
            <a:pPr lvl="0" marL="0" indent="0">
              <a:buNone/>
            </a:pPr>
            <a:r>
              <a:rPr/>
              <a:t>A cross-disciplinary synthesis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BFAC-DA17-6D43-8250-B5418692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(logos/some acknowledgement of: research computing, bbs, portal, open data/open access; r….? IDK if this goes)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rodents and randomness</dc:title>
  <dc:creator>Renata M. Diaz</dc:creator>
  <cp:keywords/>
  <dcterms:created xsi:type="dcterms:W3CDTF">2022-02-15T01:37:48Z</dcterms:created>
  <dcterms:modified xsi:type="dcterms:W3CDTF">2022-02-15T01:37:48Z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28, 2022</vt:lpwstr>
  </property>
  <property fmtid="{D5CDD505-2E9C-101B-9397-08002B2CF9AE}" pid="3" name="output">
    <vt:lpwstr/>
  </property>
  <property fmtid="{D5CDD505-2E9C-101B-9397-08002B2CF9AE}" pid="4" name="subtitle">
    <vt:lpwstr>Macroecological approaches to community structure</vt:lpwstr>
  </property>
</Properties>
</file>