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8"/>
  </p:normalViewPr>
  <p:slideViewPr>
    <p:cSldViewPr snapToGrid="0" snapToObjects="1">
      <p:cViewPr>
        <p:scale>
          <a:sx n="103" d="100"/>
          <a:sy n="103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3777-3874-4C41-8995-EDD845549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F12A9-DFC6-EC4B-836A-7C4156EBE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Neha A Varshney</a:t>
            </a:r>
          </a:p>
          <a:p>
            <a:r>
              <a:rPr lang="en-US" dirty="0"/>
              <a:t>(</a:t>
            </a:r>
            <a:r>
              <a:rPr lang="en-US" dirty="0" err="1"/>
              <a:t>Varshney.n@husky.neu.edu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12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1C3F-D029-1141-BAEA-47EDC00C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533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2.B: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F30-9162-D74E-8DC4-AAFADEE5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4667"/>
            <a:ext cx="8596668" cy="4686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scatter plot for answer 2.A, there are few data points present in the segment (cluster) of a different color (for example)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blue data points are potentially mislabeled.</a:t>
            </a:r>
          </a:p>
          <a:p>
            <a:r>
              <a:rPr lang="en-US" dirty="0"/>
              <a:t>As the color of the cluster represent the call type, therefore Yes, there are potentially mislabeled data points </a:t>
            </a:r>
          </a:p>
          <a:p>
            <a:r>
              <a:rPr lang="en-US" i="1" dirty="0"/>
              <a:t>If there is more information about the data, I can do further interpretations regarding these data points</a:t>
            </a:r>
            <a:endParaRPr lang="en-US" dirty="0"/>
          </a:p>
          <a:p>
            <a:r>
              <a:rPr lang="en-US" dirty="0"/>
              <a:t>Please refer to plot with title: </a:t>
            </a:r>
            <a:r>
              <a:rPr lang="en-US" sz="1600" i="1" dirty="0"/>
              <a:t>911 Calls (Latitude &amp; Longitude) differentiated by call type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5629F-2C8F-444E-869B-841DD286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65" y="2099733"/>
            <a:ext cx="3178002" cy="10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07A-16BB-3348-9368-F8F4B2BD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1AF74-9291-CE41-8D9F-E35C402C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87657"/>
            <a:ext cx="8596312" cy="2203386"/>
          </a:xfrm>
        </p:spPr>
      </p:pic>
    </p:spTree>
    <p:extLst>
      <p:ext uri="{BB962C8B-B14F-4D97-AF65-F5344CB8AC3E}">
        <p14:creationId xmlns:p14="http://schemas.microsoft.com/office/powerpoint/2010/main" val="223604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415D-9C19-3E4C-ADBA-77460A3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Answer 3.A: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6CE1-70C3-894E-B76B-6E80F89A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7733"/>
            <a:ext cx="8596668" cy="4703629"/>
          </a:xfrm>
        </p:spPr>
        <p:txBody>
          <a:bodyPr>
            <a:normAutofit/>
          </a:bodyPr>
          <a:lstStyle/>
          <a:p>
            <a:r>
              <a:rPr lang="en-US" sz="1600" dirty="0"/>
              <a:t>The segmentation of call type as seen in the question 2.A, clearly indicates that latitude and longitude can be used to to decide on the reason of the call.</a:t>
            </a:r>
          </a:p>
          <a:p>
            <a:r>
              <a:rPr lang="en-US" sz="1600" dirty="0"/>
              <a:t>For example, I am a 911 responder, if I know that calls from location A are due to beaver accident. </a:t>
            </a:r>
          </a:p>
          <a:p>
            <a:r>
              <a:rPr lang="en-US" sz="1600" dirty="0"/>
              <a:t>Now, I got a new call which is from the next building of location A. It will be very probable that this call is for beaver accident too.</a:t>
            </a:r>
          </a:p>
          <a:p>
            <a:r>
              <a:rPr lang="en-US" sz="1600" dirty="0"/>
              <a:t>Also, in the analysis it is seen that:</a:t>
            </a:r>
          </a:p>
          <a:p>
            <a:r>
              <a:rPr lang="en-US" sz="1600" dirty="0"/>
              <a:t>In case when, multiple calls are made from one location, they have reported the same reason </a:t>
            </a:r>
            <a:r>
              <a:rPr lang="en-US" sz="1600" dirty="0" err="1"/>
              <a:t>i.e</a:t>
            </a:r>
            <a:r>
              <a:rPr lang="en-US" sz="1600" dirty="0"/>
              <a:t> </a:t>
            </a:r>
            <a:r>
              <a:rPr lang="en-US" sz="1600" b="1" dirty="0"/>
              <a:t>location as a proxy of attack(reason)</a:t>
            </a:r>
            <a:endParaRPr lang="en-US" sz="1600" dirty="0"/>
          </a:p>
          <a:p>
            <a:r>
              <a:rPr lang="en-US" sz="1600" dirty="0"/>
              <a:t>Therefore, if we take off the labels - can we still determine which category a 911 call would most likely fall into.</a:t>
            </a:r>
          </a:p>
          <a:p>
            <a:r>
              <a:rPr lang="en-US" b="1" dirty="0"/>
              <a:t>Algorithm</a:t>
            </a:r>
            <a:r>
              <a:rPr lang="en-US" dirty="0"/>
              <a:t> : </a:t>
            </a:r>
            <a:r>
              <a:rPr lang="en-US" b="1" i="1" dirty="0"/>
              <a:t>K-Means Clustering</a:t>
            </a:r>
            <a:endParaRPr lang="en-US" dirty="0"/>
          </a:p>
          <a:p>
            <a:r>
              <a:rPr lang="en-US" b="1" dirty="0"/>
              <a:t>Reason being, The Variance(spread of information) of a reason of the call is mostly retained in a cluster, </a:t>
            </a:r>
            <a:r>
              <a:rPr lang="en-US" b="1" dirty="0" err="1"/>
              <a:t>i.e</a:t>
            </a:r>
            <a:r>
              <a:rPr lang="en-US" b="1" dirty="0"/>
              <a:t> in a 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0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8C5D-62E8-A045-B534-9955E4BF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667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3.B: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C802-0596-1F41-A328-982E6C82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2267"/>
            <a:ext cx="8596668" cy="4839095"/>
          </a:xfrm>
        </p:spPr>
        <p:txBody>
          <a:bodyPr>
            <a:normAutofit/>
          </a:bodyPr>
          <a:lstStyle/>
          <a:p>
            <a:r>
              <a:rPr lang="en-US" dirty="0"/>
              <a:t>k-means generates clusters based on the Euclidean distance between points — meaning the straight-line distance between two pins in the map.</a:t>
            </a:r>
          </a:p>
          <a:p>
            <a:endParaRPr lang="en-US" dirty="0"/>
          </a:p>
          <a:p>
            <a:r>
              <a:rPr lang="en-US" dirty="0"/>
              <a:t>But as we know, the Earth isn’t flat so this approximation will affect the clusters being generated</a:t>
            </a:r>
          </a:p>
          <a:p>
            <a:endParaRPr lang="en-US" dirty="0"/>
          </a:p>
          <a:p>
            <a:r>
              <a:rPr lang="en-US" dirty="0"/>
              <a:t>Instead, we should be using Geographical (spatial) distance </a:t>
            </a:r>
            <a:r>
              <a:rPr lang="en-US" dirty="0" err="1"/>
              <a:t>i.e</a:t>
            </a:r>
            <a:r>
              <a:rPr lang="en-US" dirty="0"/>
              <a:t> the distance measured along the surface of the earth </a:t>
            </a:r>
            <a:r>
              <a:rPr lang="en-US" dirty="0" err="1"/>
              <a:t>i.e</a:t>
            </a:r>
            <a:r>
              <a:rPr lang="en-US" dirty="0"/>
              <a:t> calculating lengths of the shortest curve between two points along the surface of the Earth.</a:t>
            </a:r>
          </a:p>
          <a:p>
            <a:endParaRPr lang="en-US" dirty="0"/>
          </a:p>
          <a:p>
            <a:r>
              <a:rPr lang="en-US" dirty="0"/>
              <a:t>Hierarchical clustering, PAM, CLARA, and DBSCAN are the popular examples of using spatial distances.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7D7D-2229-1748-AC30-DB13B6EA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Answer 3.(C,D)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AA8A-FC30-7643-BA21-DEE16833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The associated code and visualizations are described in the notebook</a:t>
            </a:r>
          </a:p>
          <a:p>
            <a:r>
              <a:rPr lang="en-US" dirty="0"/>
              <a:t>The algorithm uses the k means method of the </a:t>
            </a:r>
            <a:r>
              <a:rPr lang="en-US" dirty="0" err="1"/>
              <a:t>scikit</a:t>
            </a:r>
            <a:r>
              <a:rPr lang="en-US" dirty="0"/>
              <a:t>-learn library</a:t>
            </a:r>
          </a:p>
          <a:p>
            <a:r>
              <a:rPr lang="en-US" dirty="0"/>
              <a:t>Here, the objective is to categorize calls on the basis of latitude and latitude and as there are 4 different type of calls.</a:t>
            </a:r>
          </a:p>
          <a:p>
            <a:r>
              <a:rPr lang="en-US" dirty="0"/>
              <a:t>Therefore, number of clusters are taken to be 4</a:t>
            </a:r>
          </a:p>
          <a:p>
            <a:r>
              <a:rPr lang="en-US" dirty="0"/>
              <a:t>Otherwise, Elbow plot helps to discover the cluster capturing the maximum variance.</a:t>
            </a:r>
          </a:p>
        </p:txBody>
      </p:sp>
    </p:spTree>
    <p:extLst>
      <p:ext uri="{BB962C8B-B14F-4D97-AF65-F5344CB8AC3E}">
        <p14:creationId xmlns:p14="http://schemas.microsoft.com/office/powerpoint/2010/main" val="358615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C557-5BE5-794F-81A9-A0F4B9AC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3.E , elaboration on the next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574E-C77F-EF4D-9B23-B55220C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59"/>
            <a:ext cx="8596668" cy="4743903"/>
          </a:xfrm>
        </p:spPr>
        <p:txBody>
          <a:bodyPr/>
          <a:lstStyle/>
          <a:p>
            <a:r>
              <a:rPr lang="en-US" dirty="0"/>
              <a:t>The Statistical Analysis of the K-Means shows that: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24651-6AE7-134B-9E83-84AA70C3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3" y="1656835"/>
            <a:ext cx="4991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7EF4-FE9B-3B4A-9B43-B970C0B6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Answer 3.E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C8F1-DFFA-434E-A4ED-3E98BF16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103"/>
            <a:ext cx="8596668" cy="4756259"/>
          </a:xfrm>
        </p:spPr>
        <p:txBody>
          <a:bodyPr/>
          <a:lstStyle/>
          <a:p>
            <a:r>
              <a:rPr lang="en-US" dirty="0"/>
              <a:t>According to the stats, the potential cluster for:</a:t>
            </a:r>
          </a:p>
          <a:p>
            <a:r>
              <a:rPr lang="en-US" dirty="0"/>
              <a:t>Beaver Accident is 0, Latte Spills is 1, Marshawn Lynch Sighting is 2, Seal Attack is 3</a:t>
            </a:r>
          </a:p>
          <a:p>
            <a:r>
              <a:rPr lang="en-US" dirty="0"/>
              <a:t>15% of Marshawn Lynch Sighting are categorized as Latte Spills</a:t>
            </a:r>
          </a:p>
          <a:p>
            <a:r>
              <a:rPr lang="en-US" dirty="0"/>
              <a:t>This is also supported by the, scatter plot in 2.A, there is a overlap between red and green </a:t>
            </a:r>
            <a:r>
              <a:rPr lang="en-US" dirty="0" err="1"/>
              <a:t>i.e</a:t>
            </a:r>
            <a:r>
              <a:rPr lang="en-US" dirty="0"/>
              <a:t> Latte Spills and Marshawn Lynch Sighting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74041-86C5-DB48-8879-7FE12125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3429000"/>
            <a:ext cx="4508500" cy="31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C7AD-C5F1-9849-BD4B-4B27EBD6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108"/>
            <a:ext cx="8596668" cy="2730844"/>
          </a:xfrm>
        </p:spPr>
        <p:txBody>
          <a:bodyPr>
            <a:normAutofit fontScale="92500"/>
          </a:bodyPr>
          <a:lstStyle/>
          <a:p>
            <a:r>
              <a:rPr lang="en-US" dirty="0"/>
              <a:t>Latte Spills is the cluster with least spread out distance</a:t>
            </a:r>
          </a:p>
          <a:p>
            <a:r>
              <a:rPr lang="en-US" dirty="0"/>
              <a:t>To infer with the problem statement, in come cases people called out to 911 due to latte spills but maybe did not close the reason for some reason. Or this maybe a error in dataset. Cross Checking with business person is the best idea here.</a:t>
            </a:r>
          </a:p>
          <a:p>
            <a:r>
              <a:rPr lang="en-US" dirty="0"/>
              <a:t>Seal Attacks are also some times reported as the Marshawn Lynch Sighting</a:t>
            </a:r>
          </a:p>
          <a:p>
            <a:endParaRPr lang="en-US" dirty="0"/>
          </a:p>
          <a:p>
            <a:r>
              <a:rPr lang="en-US" dirty="0"/>
              <a:t>Getting more data and analyzing, I will be able to provide more probable insights on this.</a:t>
            </a:r>
          </a:p>
        </p:txBody>
      </p:sp>
    </p:spTree>
    <p:extLst>
      <p:ext uri="{BB962C8B-B14F-4D97-AF65-F5344CB8AC3E}">
        <p14:creationId xmlns:p14="http://schemas.microsoft.com/office/powerpoint/2010/main" val="345924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3514-714B-7348-A258-8DD9977E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5481"/>
            <a:ext cx="8596668" cy="54358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i="1" dirty="0">
                <a:solidFill>
                  <a:srgbClr val="92D050"/>
                </a:solidFill>
              </a:rPr>
              <a:t>THANK YOU!</a:t>
            </a:r>
          </a:p>
          <a:p>
            <a:pPr algn="ctr"/>
            <a:endParaRPr lang="en-US" sz="3200" i="1" dirty="0">
              <a:solidFill>
                <a:srgbClr val="92D050"/>
              </a:solidFill>
            </a:endParaRPr>
          </a:p>
          <a:p>
            <a:pPr algn="ctr"/>
            <a:r>
              <a:rPr lang="en-US" sz="3200" i="1" dirty="0">
                <a:solidFill>
                  <a:srgbClr val="92D050"/>
                </a:solidFill>
              </a:rPr>
              <a:t>For giving me the opportunity to present my analysis! </a:t>
            </a:r>
          </a:p>
        </p:txBody>
      </p:sp>
    </p:spTree>
    <p:extLst>
      <p:ext uri="{BB962C8B-B14F-4D97-AF65-F5344CB8AC3E}">
        <p14:creationId xmlns:p14="http://schemas.microsoft.com/office/powerpoint/2010/main" val="199283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19B-9D35-BE43-8A99-660C6CAB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741C-283C-9D45-8BC5-A1EF5789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is to provide the brief overview of my analysis, answering the given questions</a:t>
            </a:r>
          </a:p>
          <a:p>
            <a:r>
              <a:rPr lang="en-US" dirty="0"/>
              <a:t>I understand that, mostly the business communicates outlines via the presentations.</a:t>
            </a:r>
          </a:p>
          <a:p>
            <a:r>
              <a:rPr lang="en-US" dirty="0"/>
              <a:t>The detailed answers with code snippets are attached in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930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A220-3482-FB4F-896A-D7698BC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7D67-2D64-2A46-87D5-59A12CEE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of Seattle only receives 911 calls for four reasons </a:t>
            </a:r>
          </a:p>
          <a:p>
            <a:r>
              <a:rPr lang="en-US" dirty="0"/>
              <a:t> a hot latte spills all over your lap</a:t>
            </a:r>
          </a:p>
          <a:p>
            <a:r>
              <a:rPr lang="en-US" dirty="0"/>
              <a:t> Beavers attack </a:t>
            </a:r>
            <a:r>
              <a:rPr lang="en-US" dirty="0" err="1"/>
              <a:t>i.e</a:t>
            </a:r>
            <a:r>
              <a:rPr lang="en-US" dirty="0"/>
              <a:t> unsuspecting passersby's (watch out for those beavers!)</a:t>
            </a:r>
          </a:p>
          <a:p>
            <a:r>
              <a:rPr lang="en-US" dirty="0"/>
              <a:t> Seal attacks (can't be too careful) </a:t>
            </a:r>
          </a:p>
          <a:p>
            <a:r>
              <a:rPr lang="en-US" dirty="0"/>
              <a:t>Marshawn Lynch sightings (people get very excited and choose to call 911 for some reason).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6D76-1098-0047-8557-7DB46EBE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71A1-23A2-3B47-B77E-3E176572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perform analysis on this data set and extract insights answering the given questions.</a:t>
            </a:r>
          </a:p>
          <a:p>
            <a:r>
              <a:rPr lang="en-US" dirty="0"/>
              <a:t>The technical language used: Python 3.7</a:t>
            </a:r>
          </a:p>
          <a:p>
            <a:r>
              <a:rPr lang="en-US" dirty="0"/>
              <a:t>Libraries used 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pylab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matplotlib, seaborn,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Platform: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CFDA-F620-9343-B58E-46AD9447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54" y="1589089"/>
            <a:ext cx="8596668" cy="3880773"/>
          </a:xfrm>
        </p:spPr>
        <p:txBody>
          <a:bodyPr/>
          <a:lstStyle/>
          <a:p>
            <a:r>
              <a:rPr lang="en-US" sz="2000" b="1" dirty="0"/>
              <a:t>QUESTION 1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8B99A-C078-2847-84A6-8B95E371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2246651"/>
            <a:ext cx="8750095" cy="16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4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6A2-2B1F-7E4D-BEAC-3579D42E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456"/>
          </a:xfrm>
        </p:spPr>
        <p:txBody>
          <a:bodyPr/>
          <a:lstStyle/>
          <a:p>
            <a:r>
              <a:rPr lang="en-US" dirty="0"/>
              <a:t>Answer 1.A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DE7-019C-B445-A283-818162A8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057"/>
            <a:ext cx="8596668" cy="4602306"/>
          </a:xfrm>
        </p:spPr>
        <p:txBody>
          <a:bodyPr/>
          <a:lstStyle/>
          <a:p>
            <a:r>
              <a:rPr lang="en-US" dirty="0"/>
              <a:t>The reason for which maximum number of calls are made, will be the most common reason to call 911.</a:t>
            </a:r>
          </a:p>
          <a:p>
            <a:r>
              <a:rPr lang="en-US" dirty="0"/>
              <a:t>Here, on performing value count on the type feature, the maximum count </a:t>
            </a:r>
            <a:r>
              <a:rPr lang="en-US" dirty="0" err="1"/>
              <a:t>i.e</a:t>
            </a:r>
            <a:r>
              <a:rPr lang="en-US" dirty="0"/>
              <a:t> 508 is for </a:t>
            </a:r>
            <a:r>
              <a:rPr lang="en-US" b="1" i="1" dirty="0"/>
              <a:t>the Beaver Accident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0D841-CE9D-8141-9C9C-29A729A0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6" y="3057993"/>
            <a:ext cx="9201184" cy="33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90DE-2030-A946-938D-F88F51A4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593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1.B: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71F96-35BA-9447-99CA-1AAA03AF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9193"/>
            <a:ext cx="9218951" cy="5486400"/>
          </a:xfrm>
        </p:spPr>
      </p:pic>
    </p:spTree>
    <p:extLst>
      <p:ext uri="{BB962C8B-B14F-4D97-AF65-F5344CB8AC3E}">
        <p14:creationId xmlns:p14="http://schemas.microsoft.com/office/powerpoint/2010/main" val="36595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B092-A0E2-994B-83D9-1EDEB85F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4695"/>
            <a:ext cx="8596668" cy="557666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Question 2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E3F83-DF3D-A54C-8381-AA674BF1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728"/>
            <a:ext cx="10502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4FE3-9FF4-AA42-AB6A-80C30E50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544"/>
          </a:xfrm>
        </p:spPr>
        <p:txBody>
          <a:bodyPr/>
          <a:lstStyle/>
          <a:p>
            <a:r>
              <a:rPr lang="en-US" dirty="0"/>
              <a:t>Answer 2.A: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4FD4-9516-D34D-A6AA-DE84112DC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4223"/>
            <a:ext cx="8596668" cy="48571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Created the scatter plot with x axis as </a:t>
            </a:r>
            <a:r>
              <a:rPr lang="fr" dirty="0" err="1"/>
              <a:t>Incident_Latitude</a:t>
            </a:r>
            <a:r>
              <a:rPr lang="fr" dirty="0"/>
              <a:t> and the y axis as  </a:t>
            </a:r>
            <a:r>
              <a:rPr lang="fr" dirty="0" err="1"/>
              <a:t>Incident_Longitude</a:t>
            </a:r>
            <a:endParaRPr lang="en-US" dirty="0"/>
          </a:p>
          <a:p>
            <a:r>
              <a:rPr lang="en-US" dirty="0"/>
              <a:t>Scatter plots show how much one variable is affected by another </a:t>
            </a:r>
            <a:r>
              <a:rPr lang="en-US" dirty="0" err="1"/>
              <a:t>i.e</a:t>
            </a:r>
            <a:r>
              <a:rPr lang="en-US" dirty="0"/>
              <a:t> here, the relation of reason of the calls to </a:t>
            </a:r>
            <a:r>
              <a:rPr lang="en-US" dirty="0" err="1"/>
              <a:t>latitiude</a:t>
            </a:r>
            <a:r>
              <a:rPr lang="en-US" dirty="0"/>
              <a:t> and longitude of the incident.</a:t>
            </a:r>
          </a:p>
          <a:p>
            <a:r>
              <a:rPr lang="en-US" dirty="0" err="1"/>
              <a:t>Incident_Type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reason type as the hue value</a:t>
            </a:r>
          </a:p>
          <a:p>
            <a:r>
              <a:rPr lang="fr" dirty="0" err="1"/>
              <a:t>Please</a:t>
            </a:r>
            <a:r>
              <a:rPr lang="fr" dirty="0"/>
              <a:t> </a:t>
            </a:r>
            <a:r>
              <a:rPr lang="fr" dirty="0" err="1"/>
              <a:t>refer</a:t>
            </a:r>
            <a:r>
              <a:rPr lang="fr" dirty="0"/>
              <a:t> to figure </a:t>
            </a:r>
            <a:r>
              <a:rPr lang="fr" dirty="0" err="1"/>
              <a:t>titled</a:t>
            </a:r>
            <a:r>
              <a:rPr lang="fr" dirty="0"/>
              <a:t>: « </a:t>
            </a:r>
            <a:r>
              <a:rPr lang="en-US" sz="1600" i="1" dirty="0"/>
              <a:t>911 Calls (Latitude &amp; Longitude) differentiated by call type </a:t>
            </a:r>
          </a:p>
          <a:p>
            <a:r>
              <a:rPr lang="en-US" dirty="0"/>
              <a:t>This provides the insight that the 911 call types are segmented across the location(latitude and longitude)</a:t>
            </a:r>
          </a:p>
        </p:txBody>
      </p:sp>
    </p:spTree>
    <p:extLst>
      <p:ext uri="{BB962C8B-B14F-4D97-AF65-F5344CB8AC3E}">
        <p14:creationId xmlns:p14="http://schemas.microsoft.com/office/powerpoint/2010/main" val="280626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853</Words>
  <Application>Microsoft Macintosh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Analysis &amp; Insights</vt:lpstr>
      <vt:lpstr>Purpose</vt:lpstr>
      <vt:lpstr>Problem Definition</vt:lpstr>
      <vt:lpstr>Objective</vt:lpstr>
      <vt:lpstr>PowerPoint Presentation</vt:lpstr>
      <vt:lpstr>Answer 1.A : </vt:lpstr>
      <vt:lpstr>Answer 1.B:</vt:lpstr>
      <vt:lpstr>PowerPoint Presentation</vt:lpstr>
      <vt:lpstr>Answer 2.A:</vt:lpstr>
      <vt:lpstr>Answer 2.B:</vt:lpstr>
      <vt:lpstr>Question 3</vt:lpstr>
      <vt:lpstr>Answer 3.A:</vt:lpstr>
      <vt:lpstr>Answer 3.B:</vt:lpstr>
      <vt:lpstr>Answer 3.(C,D)</vt:lpstr>
      <vt:lpstr>Answer 3.E , elaboration on the next slide</vt:lpstr>
      <vt:lpstr>Answer 3.E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Assessment Analysis</dc:title>
  <dc:creator>Neha Ajaykumar Varshney</dc:creator>
  <cp:lastModifiedBy>Neha Ajaykumar Varshney</cp:lastModifiedBy>
  <cp:revision>13</cp:revision>
  <dcterms:created xsi:type="dcterms:W3CDTF">2019-02-10T00:24:00Z</dcterms:created>
  <dcterms:modified xsi:type="dcterms:W3CDTF">2019-02-10T03:03:38Z</dcterms:modified>
</cp:coreProperties>
</file>