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87" r:id="rId12"/>
    <p:sldId id="268" r:id="rId13"/>
    <p:sldId id="269" r:id="rId14"/>
    <p:sldId id="270" r:id="rId15"/>
    <p:sldId id="280" r:id="rId16"/>
    <p:sldId id="271" r:id="rId17"/>
    <p:sldId id="273" r:id="rId18"/>
    <p:sldId id="277" r:id="rId19"/>
    <p:sldId id="274" r:id="rId20"/>
    <p:sldId id="276" r:id="rId21"/>
    <p:sldId id="278" r:id="rId22"/>
    <p:sldId id="279" r:id="rId23"/>
    <p:sldId id="275" r:id="rId24"/>
    <p:sldId id="281" r:id="rId25"/>
    <p:sldId id="285" r:id="rId26"/>
    <p:sldId id="282" r:id="rId27"/>
    <p:sldId id="283" r:id="rId28"/>
    <p:sldId id="284" r:id="rId2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2B4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54863" cy="548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6FB8CE1-B433-4A2A-80E6-C7D70534F4E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2136112-A6D7-4B75-B677-C1CD3394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1A252ED-BD1A-49DE-A3B0-B005DF2B121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EA107ED-2640-4972-9B66-C9D35D4C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3350" y="1160463"/>
            <a:ext cx="4178300" cy="3133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107ED-2640-4972-9B66-C9D35D4C9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8B6C-2DEE-4B41-9E97-AC83E4103568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244600-007F-4CF3-A8FF-00BB93361B2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AA4-5618-4D04-B5E0-45E1FA54C2B6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97D4-8A69-4EBF-8052-D81B1E49ECF5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A6B-16AA-4ED1-A0F6-0C0FD376021F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C483-CA6B-4C20-9757-D8F022CD8BE9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082A-2CF5-4A9D-9324-D76EADBC0EFD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0951-75AE-4C4D-8209-1B6B760D3AEB}" type="datetime1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A11D-1093-46A0-B826-788FB8988161}" type="datetime1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E340-A378-4F43-A263-F9BF78974024}" type="datetime1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244600-007F-4CF3-A8FF-00BB93361B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42ADB99-7FC1-4D76-9363-D0B92B45417D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616-32BC-4563-8454-BBDAE16F5111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DC85-091A-44FD-B9BE-AB7191E22468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244600-007F-4CF3-A8FF-00BB93361B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mailto:kartik@cs.umd.ed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777" y="48974"/>
            <a:ext cx="7383780" cy="23465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Stubborn Mining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: Generalizing Selfish Mining and Combining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with an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Eclipse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Attack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777" y="3848262"/>
            <a:ext cx="7470586" cy="642938"/>
          </a:xfrm>
        </p:spPr>
        <p:txBody>
          <a:bodyPr>
            <a:noAutofit/>
          </a:bodyPr>
          <a:lstStyle/>
          <a:p>
            <a:pPr algn="ctr"/>
            <a:r>
              <a:rPr lang="en-US" sz="2500" cap="none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US" sz="2500" cap="none" dirty="0" err="1">
                <a:solidFill>
                  <a:schemeClr val="bg2">
                    <a:lumMod val="50000"/>
                  </a:schemeClr>
                </a:solidFill>
              </a:rPr>
              <a:t>Srijan</a:t>
            </a:r>
            <a:r>
              <a:rPr lang="en-US" sz="2500" cap="none" dirty="0">
                <a:solidFill>
                  <a:schemeClr val="bg2">
                    <a:lumMod val="50000"/>
                  </a:schemeClr>
                </a:solidFill>
              </a:rPr>
              <a:t> Kumar, Andrew Miller and Elaine Shi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85" y="4645347"/>
            <a:ext cx="1657482" cy="1657482"/>
          </a:xfrm>
          <a:prstGeom prst="rect">
            <a:avLst/>
          </a:prstGeom>
        </p:spPr>
      </p:pic>
      <p:pic>
        <p:nvPicPr>
          <p:cNvPr id="5" name="Picture 2" descr="https://upload.wikimedia.org/wikipedia/en/thumb/b/bc/Cornell_Seal.svg/1024px-Cornell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4645347"/>
            <a:ext cx="1657784" cy="16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82301" y="2393789"/>
            <a:ext cx="1380281" cy="1380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32929" y="2766543"/>
            <a:ext cx="2286973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Kartik </a:t>
            </a:r>
            <a:r>
              <a:rPr lang="en-US" sz="3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Nayak</a:t>
            </a:r>
            <a:endParaRPr lang="en-US" sz="3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5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620" y="460802"/>
            <a:ext cx="2574744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Selfish Mining</a:t>
            </a:r>
          </a:p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(in more detail)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17579" y="529326"/>
            <a:ext cx="2460364" cy="999405"/>
            <a:chOff x="8156772" y="404602"/>
            <a:chExt cx="3131617" cy="1332540"/>
          </a:xfrm>
        </p:grpSpPr>
        <p:sp>
          <p:nvSpPr>
            <p:cNvPr id="12" name="Rectangle 11"/>
            <p:cNvSpPr/>
            <p:nvPr/>
          </p:nvSpPr>
          <p:spPr>
            <a:xfrm>
              <a:off x="8156772" y="404602"/>
              <a:ext cx="3131617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8170762" y="634814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(α)</a:t>
              </a: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9560622" y="634813"/>
              <a:ext cx="1341896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Public</a:t>
              </a:r>
            </a:p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(β)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6375" y="2633029"/>
            <a:ext cx="396748" cy="1107636"/>
            <a:chOff x="10168500" y="2033871"/>
            <a:chExt cx="528997" cy="1476848"/>
          </a:xfrm>
        </p:grpSpPr>
        <p:sp>
          <p:nvSpPr>
            <p:cNvPr id="17" name="Rectangle 16"/>
            <p:cNvSpPr/>
            <p:nvPr/>
          </p:nvSpPr>
          <p:spPr>
            <a:xfrm>
              <a:off x="10168500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>
            <a:xfrm flipH="1">
              <a:off x="10386528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168500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0" name="Straight Connector 19"/>
            <p:cNvCxnSpPr>
              <a:stCxn id="19" idx="2"/>
            </p:cNvCxnSpPr>
            <p:nvPr/>
          </p:nvCxnSpPr>
          <p:spPr>
            <a:xfrm>
              <a:off x="10390174" y="3279230"/>
              <a:ext cx="307323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0382882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03466" y="2633029"/>
            <a:ext cx="332511" cy="1107636"/>
            <a:chOff x="8537955" y="2033871"/>
            <a:chExt cx="443348" cy="1476848"/>
          </a:xfrm>
        </p:grpSpPr>
        <p:sp>
          <p:nvSpPr>
            <p:cNvPr id="23" name="Rectangle 22"/>
            <p:cNvSpPr/>
            <p:nvPr/>
          </p:nvSpPr>
          <p:spPr>
            <a:xfrm>
              <a:off x="8537955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4" name="Straight Connector 23"/>
            <p:cNvCxnSpPr>
              <a:stCxn id="23" idx="2"/>
            </p:cNvCxnSpPr>
            <p:nvPr/>
          </p:nvCxnSpPr>
          <p:spPr>
            <a:xfrm flipH="1">
              <a:off x="8755983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537955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6" name="Straight Connector 25"/>
            <p:cNvCxnSpPr>
              <a:stCxn id="25" idx="2"/>
            </p:cNvCxnSpPr>
            <p:nvPr/>
          </p:nvCxnSpPr>
          <p:spPr>
            <a:xfrm flipH="1">
              <a:off x="8537955" y="3279230"/>
              <a:ext cx="221674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8752337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 txBox="1">
            <a:spLocks/>
          </p:cNvSpPr>
          <p:nvPr/>
        </p:nvSpPr>
        <p:spPr>
          <a:xfrm>
            <a:off x="7956151" y="2692605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Public’s view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5079" y="4142140"/>
            <a:ext cx="779381" cy="494242"/>
            <a:chOff x="860105" y="4046018"/>
            <a:chExt cx="1039174" cy="658989"/>
          </a:xfrm>
        </p:grpSpPr>
        <p:sp>
          <p:nvSpPr>
            <p:cNvPr id="30" name="Oval 29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80032" y="3740665"/>
            <a:ext cx="334270" cy="469479"/>
            <a:chOff x="2150424" y="3444214"/>
            <a:chExt cx="283218" cy="397777"/>
          </a:xfrm>
        </p:grpSpPr>
        <p:sp>
          <p:nvSpPr>
            <p:cNvPr id="33" name="Rectangle 32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177282" y="4207675"/>
            <a:ext cx="334270" cy="469479"/>
            <a:chOff x="2150424" y="3444214"/>
            <a:chExt cx="283218" cy="397777"/>
          </a:xfrm>
        </p:grpSpPr>
        <p:sp>
          <p:nvSpPr>
            <p:cNvPr id="36" name="Rectangle 35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7" name="Straight Connector 36"/>
            <p:cNvCxnSpPr>
              <a:stCxn id="36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876487" y="3744507"/>
            <a:ext cx="329777" cy="463168"/>
            <a:chOff x="11327657" y="3743202"/>
            <a:chExt cx="283218" cy="397777"/>
          </a:xfrm>
        </p:grpSpPr>
        <p:sp>
          <p:nvSpPr>
            <p:cNvPr id="42" name="Rectangle 41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3" name="Straight Connector 42"/>
            <p:cNvCxnSpPr>
              <a:stCxn id="42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Straight Connector 43"/>
          <p:cNvCxnSpPr>
            <a:stCxn id="25" idx="2"/>
          </p:cNvCxnSpPr>
          <p:nvPr/>
        </p:nvCxnSpPr>
        <p:spPr>
          <a:xfrm>
            <a:off x="6569722" y="3567049"/>
            <a:ext cx="195084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570955" y="3567049"/>
            <a:ext cx="220947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612927" y="3740666"/>
            <a:ext cx="329777" cy="463168"/>
            <a:chOff x="11327657" y="3743202"/>
            <a:chExt cx="283218" cy="397777"/>
          </a:xfrm>
        </p:grpSpPr>
        <p:sp>
          <p:nvSpPr>
            <p:cNvPr id="47" name="Rectangle 46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8" name="Straight Connector 47"/>
            <p:cNvCxnSpPr>
              <a:stCxn id="47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370641" y="3743578"/>
            <a:ext cx="334270" cy="469479"/>
            <a:chOff x="2150424" y="3444214"/>
            <a:chExt cx="283218" cy="397777"/>
          </a:xfrm>
        </p:grpSpPr>
        <p:sp>
          <p:nvSpPr>
            <p:cNvPr id="53" name="Rectangle 52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4" name="Straight Connector 53"/>
            <p:cNvCxnSpPr>
              <a:stCxn id="53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367892" y="4202013"/>
            <a:ext cx="334270" cy="469479"/>
            <a:chOff x="2150424" y="3444214"/>
            <a:chExt cx="283218" cy="397777"/>
          </a:xfrm>
        </p:grpSpPr>
        <p:sp>
          <p:nvSpPr>
            <p:cNvPr id="56" name="Rectangle 55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Freeform 71"/>
          <p:cNvSpPr/>
          <p:nvPr/>
        </p:nvSpPr>
        <p:spPr>
          <a:xfrm rot="10800000">
            <a:off x="1238865" y="4519194"/>
            <a:ext cx="2198128" cy="304610"/>
          </a:xfrm>
          <a:custGeom>
            <a:avLst/>
            <a:gdLst>
              <a:gd name="connsiteX0" fmla="*/ 0 w 1130710"/>
              <a:gd name="connsiteY0" fmla="*/ 207223 h 217055"/>
              <a:gd name="connsiteX1" fmla="*/ 176981 w 1130710"/>
              <a:gd name="connsiteY1" fmla="*/ 59739 h 217055"/>
              <a:gd name="connsiteX2" fmla="*/ 481781 w 1130710"/>
              <a:gd name="connsiteY2" fmla="*/ 745 h 217055"/>
              <a:gd name="connsiteX3" fmla="*/ 845575 w 1130710"/>
              <a:gd name="connsiteY3" fmla="*/ 40074 h 217055"/>
              <a:gd name="connsiteX4" fmla="*/ 1130710 w 1130710"/>
              <a:gd name="connsiteY4" fmla="*/ 217055 h 217055"/>
              <a:gd name="connsiteX5" fmla="*/ 1130710 w 1130710"/>
              <a:gd name="connsiteY5" fmla="*/ 217055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710" h="217055">
                <a:moveTo>
                  <a:pt x="0" y="207223"/>
                </a:moveTo>
                <a:cubicBezTo>
                  <a:pt x="48342" y="150687"/>
                  <a:pt x="96684" y="94152"/>
                  <a:pt x="176981" y="59739"/>
                </a:cubicBezTo>
                <a:cubicBezTo>
                  <a:pt x="257278" y="25326"/>
                  <a:pt x="370349" y="4022"/>
                  <a:pt x="481781" y="745"/>
                </a:cubicBezTo>
                <a:cubicBezTo>
                  <a:pt x="593213" y="-2532"/>
                  <a:pt x="737420" y="4022"/>
                  <a:pt x="845575" y="40074"/>
                </a:cubicBezTo>
                <a:cubicBezTo>
                  <a:pt x="953730" y="76126"/>
                  <a:pt x="1130710" y="217055"/>
                  <a:pt x="1130710" y="217055"/>
                </a:cubicBezTo>
                <a:lnTo>
                  <a:pt x="1130710" y="217055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3" name="Group 72"/>
          <p:cNvGrpSpPr/>
          <p:nvPr/>
        </p:nvGrpSpPr>
        <p:grpSpPr>
          <a:xfrm>
            <a:off x="1238865" y="3746769"/>
            <a:ext cx="1465246" cy="889613"/>
            <a:chOff x="1651819" y="3518857"/>
            <a:chExt cx="1953661" cy="1186150"/>
          </a:xfrm>
        </p:grpSpPr>
        <p:grpSp>
          <p:nvGrpSpPr>
            <p:cNvPr id="74" name="Group 73"/>
            <p:cNvGrpSpPr/>
            <p:nvPr/>
          </p:nvGrpSpPr>
          <p:grpSpPr>
            <a:xfrm>
              <a:off x="2566306" y="4046018"/>
              <a:ext cx="1039174" cy="658989"/>
              <a:chOff x="860105" y="4046018"/>
              <a:chExt cx="1039174" cy="6589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75" name="Freeform 74"/>
            <p:cNvSpPr/>
            <p:nvPr/>
          </p:nvSpPr>
          <p:spPr>
            <a:xfrm>
              <a:off x="1651819" y="4010816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59610" y="351885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548077" y="3726642"/>
            <a:ext cx="1465477" cy="909740"/>
            <a:chOff x="3397436" y="3492020"/>
            <a:chExt cx="1953969" cy="1212987"/>
          </a:xfrm>
        </p:grpSpPr>
        <p:grpSp>
          <p:nvGrpSpPr>
            <p:cNvPr id="80" name="Group 79"/>
            <p:cNvGrpSpPr/>
            <p:nvPr/>
          </p:nvGrpSpPr>
          <p:grpSpPr>
            <a:xfrm>
              <a:off x="4312231" y="4046018"/>
              <a:ext cx="1039174" cy="658989"/>
              <a:chOff x="860105" y="4046018"/>
              <a:chExt cx="1039174" cy="65898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81" name="Freeform 80"/>
            <p:cNvSpPr/>
            <p:nvPr/>
          </p:nvSpPr>
          <p:spPr>
            <a:xfrm>
              <a:off x="3397436" y="4024871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61455" y="3492020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857521" y="3774225"/>
            <a:ext cx="1438154" cy="888558"/>
            <a:chOff x="5143361" y="3555465"/>
            <a:chExt cx="1917538" cy="1184744"/>
          </a:xfrm>
        </p:grpSpPr>
        <p:grpSp>
          <p:nvGrpSpPr>
            <p:cNvPr id="86" name="Group 85"/>
            <p:cNvGrpSpPr/>
            <p:nvPr/>
          </p:nvGrpSpPr>
          <p:grpSpPr>
            <a:xfrm>
              <a:off x="6021725" y="4081220"/>
              <a:ext cx="1039174" cy="658989"/>
              <a:chOff x="860105" y="4046018"/>
              <a:chExt cx="1039174" cy="658989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87" name="Freeform 86"/>
            <p:cNvSpPr/>
            <p:nvPr/>
          </p:nvSpPr>
          <p:spPr>
            <a:xfrm>
              <a:off x="5143361" y="4065814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4225" y="3555465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24294" y="4484620"/>
            <a:ext cx="848033" cy="568371"/>
            <a:chOff x="5099059" y="4502657"/>
            <a:chExt cx="1130710" cy="757827"/>
          </a:xfrm>
        </p:grpSpPr>
        <p:sp>
          <p:nvSpPr>
            <p:cNvPr id="92" name="Freeform 91"/>
            <p:cNvSpPr/>
            <p:nvPr/>
          </p:nvSpPr>
          <p:spPr>
            <a:xfrm rot="10800000">
              <a:off x="5099059" y="4502657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39676" y="4675709"/>
              <a:ext cx="451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β</a:t>
              </a:r>
              <a:endParaRPr lang="en-US" sz="225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168226" y="4808624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45079" y="2873744"/>
            <a:ext cx="779381" cy="494242"/>
            <a:chOff x="860105" y="4046018"/>
            <a:chExt cx="1039174" cy="658989"/>
          </a:xfrm>
        </p:grpSpPr>
        <p:sp>
          <p:nvSpPr>
            <p:cNvPr id="106" name="Oval 105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0’</a:t>
              </a: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253836" y="3123463"/>
            <a:ext cx="1153037" cy="1038805"/>
          </a:xfrm>
          <a:custGeom>
            <a:avLst/>
            <a:gdLst>
              <a:gd name="connsiteX0" fmla="*/ 1524000 w 1524000"/>
              <a:gd name="connsiteY0" fmla="*/ 1339273 h 1339273"/>
              <a:gd name="connsiteX1" fmla="*/ 1394691 w 1524000"/>
              <a:gd name="connsiteY1" fmla="*/ 729673 h 1339273"/>
              <a:gd name="connsiteX2" fmla="*/ 831273 w 1524000"/>
              <a:gd name="connsiteY2" fmla="*/ 258618 h 1339273"/>
              <a:gd name="connsiteX3" fmla="*/ 295563 w 1524000"/>
              <a:gd name="connsiteY3" fmla="*/ 73891 h 1339273"/>
              <a:gd name="connsiteX4" fmla="*/ 0 w 1524000"/>
              <a:gd name="connsiteY4" fmla="*/ 0 h 1339273"/>
              <a:gd name="connsiteX5" fmla="*/ 0 w 1524000"/>
              <a:gd name="connsiteY5" fmla="*/ 0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0" h="1339273">
                <a:moveTo>
                  <a:pt x="1524000" y="1339273"/>
                </a:moveTo>
                <a:cubicBezTo>
                  <a:pt x="1517072" y="1124527"/>
                  <a:pt x="1510145" y="909782"/>
                  <a:pt x="1394691" y="729673"/>
                </a:cubicBezTo>
                <a:cubicBezTo>
                  <a:pt x="1279236" y="549564"/>
                  <a:pt x="1014461" y="367915"/>
                  <a:pt x="831273" y="258618"/>
                </a:cubicBezTo>
                <a:cubicBezTo>
                  <a:pt x="648085" y="149321"/>
                  <a:pt x="434108" y="116994"/>
                  <a:pt x="295563" y="73891"/>
                </a:cubicBezTo>
                <a:cubicBezTo>
                  <a:pt x="157018" y="3078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ectangle 108"/>
          <p:cNvSpPr/>
          <p:nvPr/>
        </p:nvSpPr>
        <p:spPr>
          <a:xfrm>
            <a:off x="2013154" y="3019369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sp>
        <p:nvSpPr>
          <p:cNvPr id="110" name="Freeform 109"/>
          <p:cNvSpPr/>
          <p:nvPr/>
        </p:nvSpPr>
        <p:spPr>
          <a:xfrm>
            <a:off x="1134463" y="3301899"/>
            <a:ext cx="165062" cy="866018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Rectangle 110"/>
          <p:cNvSpPr/>
          <p:nvPr/>
        </p:nvSpPr>
        <p:spPr>
          <a:xfrm>
            <a:off x="1275668" y="3501069"/>
            <a:ext cx="34817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endParaRPr lang="en-US" sz="2250" dirty="0"/>
          </a:p>
        </p:txBody>
      </p:sp>
      <p:sp>
        <p:nvSpPr>
          <p:cNvPr id="112" name="Freeform 111"/>
          <p:cNvSpPr/>
          <p:nvPr/>
        </p:nvSpPr>
        <p:spPr>
          <a:xfrm flipH="1">
            <a:off x="949131" y="3322055"/>
            <a:ext cx="34289" cy="820085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Rectangle 112"/>
          <p:cNvSpPr/>
          <p:nvPr/>
        </p:nvSpPr>
        <p:spPr>
          <a:xfrm>
            <a:off x="919224" y="3505683"/>
            <a:ext cx="46679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γβ</a:t>
            </a:r>
            <a:endParaRPr lang="en-US" sz="2250" dirty="0"/>
          </a:p>
        </p:txBody>
      </p:sp>
      <p:sp>
        <p:nvSpPr>
          <p:cNvPr id="114" name="Freeform 113"/>
          <p:cNvSpPr/>
          <p:nvPr/>
        </p:nvSpPr>
        <p:spPr>
          <a:xfrm flipH="1">
            <a:off x="702318" y="3276122"/>
            <a:ext cx="168192" cy="931553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8104" y="3467235"/>
            <a:ext cx="87716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(1-γ)β</a:t>
            </a:r>
            <a:endParaRPr lang="en-US" sz="2250" dirty="0"/>
          </a:p>
          <a:p>
            <a:endParaRPr lang="en-US" sz="2250" dirty="0"/>
          </a:p>
        </p:txBody>
      </p:sp>
      <p:sp>
        <p:nvSpPr>
          <p:cNvPr id="4" name="Rectangle 3"/>
          <p:cNvSpPr/>
          <p:nvPr/>
        </p:nvSpPr>
        <p:spPr>
          <a:xfrm>
            <a:off x="531032" y="2217531"/>
            <a:ext cx="51668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γ: </a:t>
            </a:r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Fraction of public mining on Alice’s block</a:t>
            </a:r>
            <a:endParaRPr lang="en-US" sz="2250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080762" y="4136995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5344078" y="2633573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 private chain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6942704" y="536795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itle 1"/>
          <p:cNvSpPr txBox="1">
            <a:spLocks/>
          </p:cNvSpPr>
          <p:nvPr/>
        </p:nvSpPr>
        <p:spPr>
          <a:xfrm>
            <a:off x="329787" y="5402192"/>
            <a:ext cx="8280814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strategy where Alice reveals blocks under certain conditions</a:t>
            </a:r>
          </a:p>
        </p:txBody>
      </p:sp>
    </p:spTree>
    <p:extLst>
      <p:ext uri="{BB962C8B-B14F-4D97-AF65-F5344CB8AC3E}">
        <p14:creationId xmlns:p14="http://schemas.microsoft.com/office/powerpoint/2010/main" val="38435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95" grpId="0" animBg="1"/>
      <p:bldP spid="9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3868" y="466898"/>
            <a:ext cx="6167650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Our Contribution: Stubborn </a:t>
            </a:r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Mining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2766" y="1485979"/>
            <a:ext cx="8088062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Intuition: </a:t>
            </a:r>
            <a:r>
              <a:rPr lang="en-US" sz="2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selfish miner gives up too easily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2766" y="2535232"/>
            <a:ext cx="8088062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stubborn  mining strategies</a:t>
            </a:r>
            <a:r>
              <a:rPr lang="en-US" sz="2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57213" indent="-557213">
              <a:buAutoNum type="arabicPeriod"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 Stubborn </a:t>
            </a:r>
            <a:r>
              <a:rPr lang="en-US" sz="2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Mining</a:t>
            </a:r>
          </a:p>
          <a:p>
            <a:pPr marL="557213" indent="-557213">
              <a:buAutoNum type="arabicPeriod"/>
            </a:pP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57213" indent="-557213">
              <a:buAutoNum type="arabicPeriod"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Equal-Fork Stubborn </a:t>
            </a:r>
            <a:r>
              <a:rPr lang="en-US" sz="2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Mining</a:t>
            </a:r>
          </a:p>
          <a:p>
            <a:pPr marL="557213" indent="-557213">
              <a:buAutoNum type="arabicPeriod"/>
            </a:pP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57213" indent="-557213">
              <a:buAutoNum type="arabicPeriod"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Trail Stubborn Mining</a:t>
            </a:r>
          </a:p>
        </p:txBody>
      </p:sp>
    </p:spTree>
    <p:extLst>
      <p:ext uri="{BB962C8B-B14F-4D97-AF65-F5344CB8AC3E}">
        <p14:creationId xmlns:p14="http://schemas.microsoft.com/office/powerpoint/2010/main" val="15543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619" y="460800"/>
            <a:ext cx="3959738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Lead Stubborn Mining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17579" y="1498157"/>
            <a:ext cx="2460364" cy="999405"/>
            <a:chOff x="8156772" y="404602"/>
            <a:chExt cx="3131617" cy="1332540"/>
          </a:xfrm>
        </p:grpSpPr>
        <p:sp>
          <p:nvSpPr>
            <p:cNvPr id="6" name="Rectangle 5"/>
            <p:cNvSpPr/>
            <p:nvPr/>
          </p:nvSpPr>
          <p:spPr>
            <a:xfrm>
              <a:off x="8156772" y="404602"/>
              <a:ext cx="3131617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8170762" y="634814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(α)</a:t>
              </a: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9560625" y="634813"/>
              <a:ext cx="1341896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Public</a:t>
              </a:r>
            </a:p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(β)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5079" y="4631997"/>
            <a:ext cx="779381" cy="494242"/>
            <a:chOff x="860105" y="4046018"/>
            <a:chExt cx="1039174" cy="658989"/>
          </a:xfrm>
        </p:grpSpPr>
        <p:sp>
          <p:nvSpPr>
            <p:cNvPr id="24" name="Oval 23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57" name="Freeform 56"/>
          <p:cNvSpPr/>
          <p:nvPr/>
        </p:nvSpPr>
        <p:spPr>
          <a:xfrm rot="10800000">
            <a:off x="1238865" y="5009051"/>
            <a:ext cx="2198128" cy="304610"/>
          </a:xfrm>
          <a:custGeom>
            <a:avLst/>
            <a:gdLst>
              <a:gd name="connsiteX0" fmla="*/ 0 w 1130710"/>
              <a:gd name="connsiteY0" fmla="*/ 207223 h 217055"/>
              <a:gd name="connsiteX1" fmla="*/ 176981 w 1130710"/>
              <a:gd name="connsiteY1" fmla="*/ 59739 h 217055"/>
              <a:gd name="connsiteX2" fmla="*/ 481781 w 1130710"/>
              <a:gd name="connsiteY2" fmla="*/ 745 h 217055"/>
              <a:gd name="connsiteX3" fmla="*/ 845575 w 1130710"/>
              <a:gd name="connsiteY3" fmla="*/ 40074 h 217055"/>
              <a:gd name="connsiteX4" fmla="*/ 1130710 w 1130710"/>
              <a:gd name="connsiteY4" fmla="*/ 217055 h 217055"/>
              <a:gd name="connsiteX5" fmla="*/ 1130710 w 1130710"/>
              <a:gd name="connsiteY5" fmla="*/ 217055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710" h="217055">
                <a:moveTo>
                  <a:pt x="0" y="207223"/>
                </a:moveTo>
                <a:cubicBezTo>
                  <a:pt x="48342" y="150687"/>
                  <a:pt x="96684" y="94152"/>
                  <a:pt x="176981" y="59739"/>
                </a:cubicBezTo>
                <a:cubicBezTo>
                  <a:pt x="257278" y="25326"/>
                  <a:pt x="370349" y="4022"/>
                  <a:pt x="481781" y="745"/>
                </a:cubicBezTo>
                <a:cubicBezTo>
                  <a:pt x="593213" y="-2532"/>
                  <a:pt x="737420" y="4022"/>
                  <a:pt x="845575" y="40074"/>
                </a:cubicBezTo>
                <a:cubicBezTo>
                  <a:pt x="953730" y="76126"/>
                  <a:pt x="1130710" y="217055"/>
                  <a:pt x="1130710" y="217055"/>
                </a:cubicBezTo>
                <a:lnTo>
                  <a:pt x="1130710" y="217055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8" name="Group 57"/>
          <p:cNvGrpSpPr/>
          <p:nvPr/>
        </p:nvGrpSpPr>
        <p:grpSpPr>
          <a:xfrm>
            <a:off x="1238865" y="4236626"/>
            <a:ext cx="1465246" cy="889613"/>
            <a:chOff x="1651819" y="3518857"/>
            <a:chExt cx="1953661" cy="1186150"/>
          </a:xfrm>
        </p:grpSpPr>
        <p:grpSp>
          <p:nvGrpSpPr>
            <p:cNvPr id="59" name="Group 58"/>
            <p:cNvGrpSpPr/>
            <p:nvPr/>
          </p:nvGrpSpPr>
          <p:grpSpPr>
            <a:xfrm>
              <a:off x="2566306" y="4046018"/>
              <a:ext cx="1039174" cy="658989"/>
              <a:chOff x="860105" y="4046018"/>
              <a:chExt cx="1039174" cy="65898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1651819" y="4010816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59610" y="351885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48077" y="4216499"/>
            <a:ext cx="1465477" cy="909740"/>
            <a:chOff x="3397436" y="3492020"/>
            <a:chExt cx="1953969" cy="1212987"/>
          </a:xfrm>
        </p:grpSpPr>
        <p:grpSp>
          <p:nvGrpSpPr>
            <p:cNvPr id="65" name="Group 64"/>
            <p:cNvGrpSpPr/>
            <p:nvPr/>
          </p:nvGrpSpPr>
          <p:grpSpPr>
            <a:xfrm>
              <a:off x="4312231" y="4046018"/>
              <a:ext cx="1039174" cy="658989"/>
              <a:chOff x="860105" y="4046018"/>
              <a:chExt cx="1039174" cy="658989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66" name="Freeform 65"/>
            <p:cNvSpPr/>
            <p:nvPr/>
          </p:nvSpPr>
          <p:spPr>
            <a:xfrm>
              <a:off x="3397436" y="4024871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61455" y="3492020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57521" y="4264082"/>
            <a:ext cx="1438154" cy="888558"/>
            <a:chOff x="5143361" y="3555465"/>
            <a:chExt cx="1917538" cy="1184744"/>
          </a:xfrm>
        </p:grpSpPr>
        <p:grpSp>
          <p:nvGrpSpPr>
            <p:cNvPr id="71" name="Group 70"/>
            <p:cNvGrpSpPr/>
            <p:nvPr/>
          </p:nvGrpSpPr>
          <p:grpSpPr>
            <a:xfrm>
              <a:off x="6021725" y="4081220"/>
              <a:ext cx="1039174" cy="658989"/>
              <a:chOff x="860105" y="4046018"/>
              <a:chExt cx="1039174" cy="65898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72" name="Freeform 71"/>
            <p:cNvSpPr/>
            <p:nvPr/>
          </p:nvSpPr>
          <p:spPr>
            <a:xfrm>
              <a:off x="5143361" y="4065814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14225" y="3555465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24294" y="4974477"/>
            <a:ext cx="848033" cy="568371"/>
            <a:chOff x="5099059" y="4502657"/>
            <a:chExt cx="1130710" cy="757827"/>
          </a:xfrm>
        </p:grpSpPr>
        <p:sp>
          <p:nvSpPr>
            <p:cNvPr id="77" name="Freeform 76"/>
            <p:cNvSpPr/>
            <p:nvPr/>
          </p:nvSpPr>
          <p:spPr>
            <a:xfrm rot="10800000">
              <a:off x="5099059" y="4502657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39676" y="4675709"/>
              <a:ext cx="451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β</a:t>
              </a:r>
              <a:endParaRPr lang="en-US" sz="225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2168226" y="5298481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grpSp>
        <p:nvGrpSpPr>
          <p:cNvPr id="80" name="Group 79"/>
          <p:cNvGrpSpPr/>
          <p:nvPr/>
        </p:nvGrpSpPr>
        <p:grpSpPr>
          <a:xfrm>
            <a:off x="645079" y="3363601"/>
            <a:ext cx="779381" cy="494242"/>
            <a:chOff x="860105" y="4046018"/>
            <a:chExt cx="1039174" cy="658989"/>
          </a:xfrm>
        </p:grpSpPr>
        <p:sp>
          <p:nvSpPr>
            <p:cNvPr id="81" name="Oval 80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0’</a:t>
              </a:r>
            </a:p>
          </p:txBody>
        </p:sp>
      </p:grpSp>
      <p:sp>
        <p:nvSpPr>
          <p:cNvPr id="83" name="Freeform 82"/>
          <p:cNvSpPr/>
          <p:nvPr/>
        </p:nvSpPr>
        <p:spPr>
          <a:xfrm>
            <a:off x="1226247" y="3748134"/>
            <a:ext cx="970478" cy="903990"/>
          </a:xfrm>
          <a:custGeom>
            <a:avLst/>
            <a:gdLst>
              <a:gd name="connsiteX0" fmla="*/ 1524000 w 1524000"/>
              <a:gd name="connsiteY0" fmla="*/ 1339273 h 1339273"/>
              <a:gd name="connsiteX1" fmla="*/ 1394691 w 1524000"/>
              <a:gd name="connsiteY1" fmla="*/ 729673 h 1339273"/>
              <a:gd name="connsiteX2" fmla="*/ 831273 w 1524000"/>
              <a:gd name="connsiteY2" fmla="*/ 258618 h 1339273"/>
              <a:gd name="connsiteX3" fmla="*/ 295563 w 1524000"/>
              <a:gd name="connsiteY3" fmla="*/ 73891 h 1339273"/>
              <a:gd name="connsiteX4" fmla="*/ 0 w 1524000"/>
              <a:gd name="connsiteY4" fmla="*/ 0 h 1339273"/>
              <a:gd name="connsiteX5" fmla="*/ 0 w 1524000"/>
              <a:gd name="connsiteY5" fmla="*/ 0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0" h="1339273">
                <a:moveTo>
                  <a:pt x="1524000" y="1339273"/>
                </a:moveTo>
                <a:cubicBezTo>
                  <a:pt x="1517072" y="1124527"/>
                  <a:pt x="1510145" y="909782"/>
                  <a:pt x="1394691" y="729673"/>
                </a:cubicBezTo>
                <a:cubicBezTo>
                  <a:pt x="1279236" y="549564"/>
                  <a:pt x="1014461" y="367915"/>
                  <a:pt x="831273" y="258618"/>
                </a:cubicBezTo>
                <a:cubicBezTo>
                  <a:pt x="648085" y="149321"/>
                  <a:pt x="434108" y="116994"/>
                  <a:pt x="295563" y="73891"/>
                </a:cubicBezTo>
                <a:cubicBezTo>
                  <a:pt x="157018" y="3078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Rectangle 83"/>
          <p:cNvSpPr/>
          <p:nvPr/>
        </p:nvSpPr>
        <p:spPr>
          <a:xfrm>
            <a:off x="1683101" y="3925658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sp>
        <p:nvSpPr>
          <p:cNvPr id="85" name="Freeform 84"/>
          <p:cNvSpPr/>
          <p:nvPr/>
        </p:nvSpPr>
        <p:spPr>
          <a:xfrm>
            <a:off x="1134463" y="3791756"/>
            <a:ext cx="165062" cy="866018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Rectangle 85"/>
          <p:cNvSpPr/>
          <p:nvPr/>
        </p:nvSpPr>
        <p:spPr>
          <a:xfrm>
            <a:off x="1275668" y="3990926"/>
            <a:ext cx="34817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endParaRPr lang="en-US" sz="2250" dirty="0"/>
          </a:p>
        </p:txBody>
      </p:sp>
      <p:sp>
        <p:nvSpPr>
          <p:cNvPr id="87" name="Freeform 86"/>
          <p:cNvSpPr/>
          <p:nvPr/>
        </p:nvSpPr>
        <p:spPr>
          <a:xfrm flipH="1">
            <a:off x="949131" y="3811912"/>
            <a:ext cx="34289" cy="820085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Rectangle 87"/>
          <p:cNvSpPr/>
          <p:nvPr/>
        </p:nvSpPr>
        <p:spPr>
          <a:xfrm>
            <a:off x="919224" y="3995540"/>
            <a:ext cx="46679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γβ</a:t>
            </a:r>
            <a:endParaRPr lang="en-US" sz="2250" dirty="0"/>
          </a:p>
        </p:txBody>
      </p:sp>
      <p:sp>
        <p:nvSpPr>
          <p:cNvPr id="89" name="Freeform 88"/>
          <p:cNvSpPr/>
          <p:nvPr/>
        </p:nvSpPr>
        <p:spPr>
          <a:xfrm flipH="1">
            <a:off x="702318" y="3765979"/>
            <a:ext cx="168192" cy="931553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Rectangle 89"/>
          <p:cNvSpPr/>
          <p:nvPr/>
        </p:nvSpPr>
        <p:spPr>
          <a:xfrm>
            <a:off x="28104" y="3957092"/>
            <a:ext cx="87716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(1-γ)β</a:t>
            </a:r>
            <a:endParaRPr lang="en-US" sz="2250" dirty="0"/>
          </a:p>
          <a:p>
            <a:endParaRPr lang="en-US" sz="2250" dirty="0"/>
          </a:p>
        </p:txBody>
      </p:sp>
      <p:grpSp>
        <p:nvGrpSpPr>
          <p:cNvPr id="96" name="Group 95"/>
          <p:cNvGrpSpPr/>
          <p:nvPr/>
        </p:nvGrpSpPr>
        <p:grpSpPr>
          <a:xfrm>
            <a:off x="7626375" y="3122886"/>
            <a:ext cx="396748" cy="1107636"/>
            <a:chOff x="10168500" y="2033871"/>
            <a:chExt cx="528997" cy="1476848"/>
          </a:xfrm>
        </p:grpSpPr>
        <p:sp>
          <p:nvSpPr>
            <p:cNvPr id="97" name="Rectangle 96"/>
            <p:cNvSpPr/>
            <p:nvPr/>
          </p:nvSpPr>
          <p:spPr>
            <a:xfrm>
              <a:off x="10168500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8" name="Straight Connector 97"/>
            <p:cNvCxnSpPr>
              <a:stCxn id="97" idx="2"/>
            </p:cNvCxnSpPr>
            <p:nvPr/>
          </p:nvCxnSpPr>
          <p:spPr>
            <a:xfrm flipH="1">
              <a:off x="10386528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0168500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0" name="Straight Connector 99"/>
            <p:cNvCxnSpPr>
              <a:stCxn id="99" idx="2"/>
            </p:cNvCxnSpPr>
            <p:nvPr/>
          </p:nvCxnSpPr>
          <p:spPr>
            <a:xfrm>
              <a:off x="10390174" y="3279230"/>
              <a:ext cx="307323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0382882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403466" y="3122886"/>
            <a:ext cx="332511" cy="1107636"/>
            <a:chOff x="8537955" y="2033871"/>
            <a:chExt cx="443348" cy="1476848"/>
          </a:xfrm>
        </p:grpSpPr>
        <p:sp>
          <p:nvSpPr>
            <p:cNvPr id="103" name="Rectangle 102"/>
            <p:cNvSpPr/>
            <p:nvPr/>
          </p:nvSpPr>
          <p:spPr>
            <a:xfrm>
              <a:off x="8537955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4" name="Straight Connector 103"/>
            <p:cNvCxnSpPr>
              <a:stCxn id="103" idx="2"/>
            </p:cNvCxnSpPr>
            <p:nvPr/>
          </p:nvCxnSpPr>
          <p:spPr>
            <a:xfrm flipH="1">
              <a:off x="8755983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8537955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6" name="Straight Connector 105"/>
            <p:cNvCxnSpPr>
              <a:stCxn id="105" idx="2"/>
            </p:cNvCxnSpPr>
            <p:nvPr/>
          </p:nvCxnSpPr>
          <p:spPr>
            <a:xfrm flipH="1">
              <a:off x="8537955" y="3279230"/>
              <a:ext cx="221674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752337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itle 1"/>
          <p:cNvSpPr txBox="1">
            <a:spLocks/>
          </p:cNvSpPr>
          <p:nvPr/>
        </p:nvSpPr>
        <p:spPr>
          <a:xfrm>
            <a:off x="7956151" y="3182462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Public’s view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180032" y="4230522"/>
            <a:ext cx="334270" cy="469479"/>
            <a:chOff x="2150424" y="3444214"/>
            <a:chExt cx="283218" cy="397777"/>
          </a:xfrm>
        </p:grpSpPr>
        <p:sp>
          <p:nvSpPr>
            <p:cNvPr id="110" name="Rectangle 109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1" name="Straight Connector 110"/>
            <p:cNvCxnSpPr>
              <a:stCxn id="110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6177282" y="4697532"/>
            <a:ext cx="334270" cy="469479"/>
            <a:chOff x="2150424" y="3444214"/>
            <a:chExt cx="283218" cy="397777"/>
          </a:xfrm>
        </p:grpSpPr>
        <p:sp>
          <p:nvSpPr>
            <p:cNvPr id="113" name="Rectangle 112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4" name="Straight Connector 113"/>
            <p:cNvCxnSpPr>
              <a:stCxn id="113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876487" y="4234364"/>
            <a:ext cx="329777" cy="463168"/>
            <a:chOff x="11327657" y="3743202"/>
            <a:chExt cx="283218" cy="397777"/>
          </a:xfrm>
        </p:grpSpPr>
        <p:sp>
          <p:nvSpPr>
            <p:cNvPr id="119" name="Rectangle 118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1" name="Straight Connector 120"/>
          <p:cNvCxnSpPr>
            <a:stCxn id="105" idx="2"/>
          </p:cNvCxnSpPr>
          <p:nvPr/>
        </p:nvCxnSpPr>
        <p:spPr>
          <a:xfrm>
            <a:off x="6569722" y="4056906"/>
            <a:ext cx="195084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570955" y="4056906"/>
            <a:ext cx="220947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612927" y="4230523"/>
            <a:ext cx="329777" cy="463168"/>
            <a:chOff x="11327657" y="3743202"/>
            <a:chExt cx="283218" cy="397777"/>
          </a:xfrm>
        </p:grpSpPr>
        <p:sp>
          <p:nvSpPr>
            <p:cNvPr id="124" name="Rectangle 12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5" name="Straight Connector 124"/>
            <p:cNvCxnSpPr>
              <a:stCxn id="12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7370641" y="4233435"/>
            <a:ext cx="334270" cy="469479"/>
            <a:chOff x="2150424" y="3444214"/>
            <a:chExt cx="283218" cy="397777"/>
          </a:xfrm>
        </p:grpSpPr>
        <p:sp>
          <p:nvSpPr>
            <p:cNvPr id="130" name="Rectangle 129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31" name="Straight Connector 130"/>
            <p:cNvCxnSpPr>
              <a:stCxn id="130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7370641" y="4687137"/>
            <a:ext cx="334270" cy="469479"/>
            <a:chOff x="2150424" y="3444214"/>
            <a:chExt cx="283218" cy="397777"/>
          </a:xfrm>
        </p:grpSpPr>
        <p:sp>
          <p:nvSpPr>
            <p:cNvPr id="142" name="Rectangle 14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940463" y="2925248"/>
            <a:ext cx="1444934" cy="931333"/>
            <a:chOff x="3920617" y="1813897"/>
            <a:chExt cx="1926579" cy="1241777"/>
          </a:xfrm>
        </p:grpSpPr>
        <p:sp>
          <p:nvSpPr>
            <p:cNvPr id="117" name="Oval 116"/>
            <p:cNvSpPr/>
            <p:nvPr/>
          </p:nvSpPr>
          <p:spPr>
            <a:xfrm>
              <a:off x="5016066" y="2396685"/>
              <a:ext cx="623086" cy="623086"/>
            </a:xfrm>
            <a:prstGeom prst="ellipse">
              <a:avLst/>
            </a:prstGeom>
            <a:noFill/>
            <a:ln w="19050">
              <a:solidFill>
                <a:srgbClr val="6397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Title 1"/>
            <p:cNvSpPr txBox="1">
              <a:spLocks/>
            </p:cNvSpPr>
            <p:nvPr/>
          </p:nvSpPr>
          <p:spPr>
            <a:xfrm>
              <a:off x="4808022" y="2396685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rgbClr val="639729"/>
                  </a:solidFill>
                </a:rPr>
                <a:t>2’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3920617" y="2346748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rgbClr val="63972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84634" y="181389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rgbClr val="639729"/>
                  </a:solidFill>
                </a:rPr>
                <a:t>α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68030" y="3365330"/>
            <a:ext cx="2409657" cy="1267337"/>
            <a:chOff x="1690706" y="2357129"/>
            <a:chExt cx="3212876" cy="1689783"/>
          </a:xfrm>
        </p:grpSpPr>
        <p:grpSp>
          <p:nvGrpSpPr>
            <p:cNvPr id="149" name="Group 148"/>
            <p:cNvGrpSpPr/>
            <p:nvPr/>
          </p:nvGrpSpPr>
          <p:grpSpPr>
            <a:xfrm>
              <a:off x="3117237" y="2357129"/>
              <a:ext cx="1786345" cy="1689783"/>
              <a:chOff x="3117237" y="2357129"/>
              <a:chExt cx="1786345" cy="1689783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117237" y="2357129"/>
                <a:ext cx="1039174" cy="658989"/>
                <a:chOff x="860105" y="4046018"/>
                <a:chExt cx="1039174" cy="658989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68149" y="4046018"/>
                  <a:ext cx="623086" cy="623086"/>
                </a:xfrm>
                <a:prstGeom prst="ellipse">
                  <a:avLst/>
                </a:prstGeom>
                <a:noFill/>
                <a:ln w="19050">
                  <a:solidFill>
                    <a:srgbClr val="6397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3" name="Title 1"/>
                <p:cNvSpPr txBox="1">
                  <a:spLocks/>
                </p:cNvSpPr>
                <p:nvPr/>
              </p:nvSpPr>
              <p:spPr>
                <a:xfrm>
                  <a:off x="860105" y="4046018"/>
                  <a:ext cx="1039174" cy="658989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914400" rtl="0" eaLnBrk="1" latinLnBrk="0" hangingPunct="1">
                    <a:lnSpc>
                      <a:spcPct val="85000"/>
                    </a:lnSpc>
                    <a:spcBef>
                      <a:spcPct val="0"/>
                    </a:spcBef>
                    <a:buNone/>
                    <a:defRPr sz="4800" kern="1200" spc="-5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3450" dirty="0">
                      <a:solidFill>
                        <a:srgbClr val="639729"/>
                      </a:solidFill>
                    </a:rPr>
                    <a:t>1’</a:t>
                  </a:r>
                </a:p>
              </p:txBody>
            </p:sp>
          </p:grpSp>
          <p:sp>
            <p:nvSpPr>
              <p:cNvPr id="94" name="Freeform 93"/>
              <p:cNvSpPr/>
              <p:nvPr/>
            </p:nvSpPr>
            <p:spPr>
              <a:xfrm>
                <a:off x="3949726" y="2722435"/>
                <a:ext cx="953856" cy="1324477"/>
              </a:xfrm>
              <a:custGeom>
                <a:avLst/>
                <a:gdLst>
                  <a:gd name="connsiteX0" fmla="*/ 1524000 w 1524000"/>
                  <a:gd name="connsiteY0" fmla="*/ 1339273 h 1339273"/>
                  <a:gd name="connsiteX1" fmla="*/ 1394691 w 1524000"/>
                  <a:gd name="connsiteY1" fmla="*/ 729673 h 1339273"/>
                  <a:gd name="connsiteX2" fmla="*/ 831273 w 1524000"/>
                  <a:gd name="connsiteY2" fmla="*/ 258618 h 1339273"/>
                  <a:gd name="connsiteX3" fmla="*/ 295563 w 1524000"/>
                  <a:gd name="connsiteY3" fmla="*/ 73891 h 1339273"/>
                  <a:gd name="connsiteX4" fmla="*/ 0 w 1524000"/>
                  <a:gd name="connsiteY4" fmla="*/ 0 h 1339273"/>
                  <a:gd name="connsiteX5" fmla="*/ 0 w 1524000"/>
                  <a:gd name="connsiteY5" fmla="*/ 0 h 133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0" h="1339273">
                    <a:moveTo>
                      <a:pt x="1524000" y="1339273"/>
                    </a:moveTo>
                    <a:cubicBezTo>
                      <a:pt x="1517072" y="1124527"/>
                      <a:pt x="1510145" y="909782"/>
                      <a:pt x="1394691" y="729673"/>
                    </a:cubicBezTo>
                    <a:cubicBezTo>
                      <a:pt x="1279236" y="549564"/>
                      <a:pt x="1014461" y="367915"/>
                      <a:pt x="831273" y="258618"/>
                    </a:cubicBezTo>
                    <a:cubicBezTo>
                      <a:pt x="648085" y="149321"/>
                      <a:pt x="434108" y="116994"/>
                      <a:pt x="295563" y="73891"/>
                    </a:cubicBezTo>
                    <a:cubicBezTo>
                      <a:pt x="157018" y="30788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639729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231729" y="2867534"/>
                <a:ext cx="451405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50" dirty="0">
                    <a:solidFill>
                      <a:srgbClr val="639729"/>
                    </a:solidFill>
                  </a:rPr>
                  <a:t>β</a:t>
                </a: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1690707" y="2359093"/>
              <a:ext cx="1665863" cy="227445"/>
            </a:xfrm>
            <a:custGeom>
              <a:avLst/>
              <a:gdLst>
                <a:gd name="connsiteX0" fmla="*/ 1810328 w 1810328"/>
                <a:gd name="connsiteY0" fmla="*/ 153554 h 227445"/>
                <a:gd name="connsiteX1" fmla="*/ 1625600 w 1810328"/>
                <a:gd name="connsiteY1" fmla="*/ 51954 h 227445"/>
                <a:gd name="connsiteX2" fmla="*/ 1265382 w 1810328"/>
                <a:gd name="connsiteY2" fmla="*/ 5772 h 227445"/>
                <a:gd name="connsiteX3" fmla="*/ 720437 w 1810328"/>
                <a:gd name="connsiteY3" fmla="*/ 5772 h 227445"/>
                <a:gd name="connsiteX4" fmla="*/ 295564 w 1810328"/>
                <a:gd name="connsiteY4" fmla="*/ 51954 h 227445"/>
                <a:gd name="connsiteX5" fmla="*/ 83128 w 1810328"/>
                <a:gd name="connsiteY5" fmla="*/ 153554 h 227445"/>
                <a:gd name="connsiteX6" fmla="*/ 0 w 1810328"/>
                <a:gd name="connsiteY6" fmla="*/ 227445 h 227445"/>
                <a:gd name="connsiteX7" fmla="*/ 0 w 1810328"/>
                <a:gd name="connsiteY7" fmla="*/ 227445 h 22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0328" h="227445">
                  <a:moveTo>
                    <a:pt x="1810328" y="153554"/>
                  </a:moveTo>
                  <a:cubicBezTo>
                    <a:pt x="1763376" y="115069"/>
                    <a:pt x="1716424" y="76584"/>
                    <a:pt x="1625600" y="51954"/>
                  </a:cubicBezTo>
                  <a:cubicBezTo>
                    <a:pt x="1534776" y="27324"/>
                    <a:pt x="1416242" y="13469"/>
                    <a:pt x="1265382" y="5772"/>
                  </a:cubicBezTo>
                  <a:cubicBezTo>
                    <a:pt x="1114521" y="-1925"/>
                    <a:pt x="882073" y="-1925"/>
                    <a:pt x="720437" y="5772"/>
                  </a:cubicBezTo>
                  <a:cubicBezTo>
                    <a:pt x="558801" y="13469"/>
                    <a:pt x="401782" y="27324"/>
                    <a:pt x="295564" y="51954"/>
                  </a:cubicBezTo>
                  <a:cubicBezTo>
                    <a:pt x="189346" y="76584"/>
                    <a:pt x="132389" y="124306"/>
                    <a:pt x="83128" y="153554"/>
                  </a:cubicBezTo>
                  <a:cubicBezTo>
                    <a:pt x="33867" y="182802"/>
                    <a:pt x="0" y="227445"/>
                    <a:pt x="0" y="227445"/>
                  </a:cubicBezTo>
                  <a:lnTo>
                    <a:pt x="0" y="227445"/>
                  </a:lnTo>
                </a:path>
              </a:pathLst>
            </a:custGeom>
            <a:noFill/>
            <a:ln w="19050">
              <a:solidFill>
                <a:srgbClr val="63972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690706" y="2685417"/>
              <a:ext cx="1627427" cy="227445"/>
            </a:xfrm>
            <a:custGeom>
              <a:avLst/>
              <a:gdLst>
                <a:gd name="connsiteX0" fmla="*/ 1810328 w 1810328"/>
                <a:gd name="connsiteY0" fmla="*/ 153554 h 227445"/>
                <a:gd name="connsiteX1" fmla="*/ 1625600 w 1810328"/>
                <a:gd name="connsiteY1" fmla="*/ 51954 h 227445"/>
                <a:gd name="connsiteX2" fmla="*/ 1265382 w 1810328"/>
                <a:gd name="connsiteY2" fmla="*/ 5772 h 227445"/>
                <a:gd name="connsiteX3" fmla="*/ 720437 w 1810328"/>
                <a:gd name="connsiteY3" fmla="*/ 5772 h 227445"/>
                <a:gd name="connsiteX4" fmla="*/ 295564 w 1810328"/>
                <a:gd name="connsiteY4" fmla="*/ 51954 h 227445"/>
                <a:gd name="connsiteX5" fmla="*/ 83128 w 1810328"/>
                <a:gd name="connsiteY5" fmla="*/ 153554 h 227445"/>
                <a:gd name="connsiteX6" fmla="*/ 0 w 1810328"/>
                <a:gd name="connsiteY6" fmla="*/ 227445 h 227445"/>
                <a:gd name="connsiteX7" fmla="*/ 0 w 1810328"/>
                <a:gd name="connsiteY7" fmla="*/ 227445 h 22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0328" h="227445">
                  <a:moveTo>
                    <a:pt x="1810328" y="153554"/>
                  </a:moveTo>
                  <a:cubicBezTo>
                    <a:pt x="1763376" y="115069"/>
                    <a:pt x="1716424" y="76584"/>
                    <a:pt x="1625600" y="51954"/>
                  </a:cubicBezTo>
                  <a:cubicBezTo>
                    <a:pt x="1534776" y="27324"/>
                    <a:pt x="1416242" y="13469"/>
                    <a:pt x="1265382" y="5772"/>
                  </a:cubicBezTo>
                  <a:cubicBezTo>
                    <a:pt x="1114521" y="-1925"/>
                    <a:pt x="882073" y="-1925"/>
                    <a:pt x="720437" y="5772"/>
                  </a:cubicBezTo>
                  <a:cubicBezTo>
                    <a:pt x="558801" y="13469"/>
                    <a:pt x="401782" y="27324"/>
                    <a:pt x="295564" y="51954"/>
                  </a:cubicBezTo>
                  <a:cubicBezTo>
                    <a:pt x="189346" y="76584"/>
                    <a:pt x="132389" y="124306"/>
                    <a:pt x="83128" y="153554"/>
                  </a:cubicBezTo>
                  <a:cubicBezTo>
                    <a:pt x="33867" y="182802"/>
                    <a:pt x="0" y="227445"/>
                    <a:pt x="0" y="227445"/>
                  </a:cubicBezTo>
                  <a:lnTo>
                    <a:pt x="0" y="227445"/>
                  </a:lnTo>
                </a:path>
              </a:pathLst>
            </a:custGeom>
            <a:noFill/>
            <a:ln w="19050">
              <a:solidFill>
                <a:srgbClr val="639729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" name="Oval 114"/>
          <p:cNvSpPr/>
          <p:nvPr/>
        </p:nvSpPr>
        <p:spPr>
          <a:xfrm>
            <a:off x="2080762" y="4626852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Oval 115"/>
          <p:cNvSpPr/>
          <p:nvPr/>
        </p:nvSpPr>
        <p:spPr>
          <a:xfrm>
            <a:off x="3386647" y="4621001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Oval 126"/>
          <p:cNvSpPr/>
          <p:nvPr/>
        </p:nvSpPr>
        <p:spPr>
          <a:xfrm>
            <a:off x="800714" y="4615646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4" name="Title 1"/>
          <p:cNvSpPr txBox="1">
            <a:spLocks/>
          </p:cNvSpPr>
          <p:nvPr/>
        </p:nvSpPr>
        <p:spPr>
          <a:xfrm>
            <a:off x="5344078" y="3123430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 private chain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942704" y="1494742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9" grpId="0"/>
      <p:bldP spid="115" grpId="0" animBg="1"/>
      <p:bldP spid="115" grpId="1" animBg="1"/>
      <p:bldP spid="116" grpId="0" animBg="1"/>
      <p:bldP spid="116" grpId="1" animBg="1"/>
      <p:bldP spid="127" grpId="0" animBg="1"/>
      <p:bldP spid="1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2620" y="460799"/>
            <a:ext cx="4961743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Equal-Fork Stubborn Mining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7579" y="1498159"/>
            <a:ext cx="2482135" cy="999405"/>
            <a:chOff x="8156772" y="404602"/>
            <a:chExt cx="3131617" cy="1332540"/>
          </a:xfrm>
        </p:grpSpPr>
        <p:sp>
          <p:nvSpPr>
            <p:cNvPr id="7" name="Rectangle 6"/>
            <p:cNvSpPr/>
            <p:nvPr/>
          </p:nvSpPr>
          <p:spPr>
            <a:xfrm>
              <a:off x="8156772" y="404602"/>
              <a:ext cx="3131617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171369" y="634814"/>
              <a:ext cx="1039173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(α)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9576120" y="634813"/>
              <a:ext cx="1341896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Public</a:t>
              </a:r>
            </a:p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(β)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5079" y="4479596"/>
            <a:ext cx="779381" cy="494242"/>
            <a:chOff x="860105" y="4046018"/>
            <a:chExt cx="1039174" cy="658989"/>
          </a:xfrm>
        </p:grpSpPr>
        <p:sp>
          <p:nvSpPr>
            <p:cNvPr id="12" name="Oval 11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25" name="Freeform 24"/>
          <p:cNvSpPr/>
          <p:nvPr/>
        </p:nvSpPr>
        <p:spPr>
          <a:xfrm rot="10800000">
            <a:off x="1238865" y="4856650"/>
            <a:ext cx="2198128" cy="304610"/>
          </a:xfrm>
          <a:custGeom>
            <a:avLst/>
            <a:gdLst>
              <a:gd name="connsiteX0" fmla="*/ 0 w 1130710"/>
              <a:gd name="connsiteY0" fmla="*/ 207223 h 217055"/>
              <a:gd name="connsiteX1" fmla="*/ 176981 w 1130710"/>
              <a:gd name="connsiteY1" fmla="*/ 59739 h 217055"/>
              <a:gd name="connsiteX2" fmla="*/ 481781 w 1130710"/>
              <a:gd name="connsiteY2" fmla="*/ 745 h 217055"/>
              <a:gd name="connsiteX3" fmla="*/ 845575 w 1130710"/>
              <a:gd name="connsiteY3" fmla="*/ 40074 h 217055"/>
              <a:gd name="connsiteX4" fmla="*/ 1130710 w 1130710"/>
              <a:gd name="connsiteY4" fmla="*/ 217055 h 217055"/>
              <a:gd name="connsiteX5" fmla="*/ 1130710 w 1130710"/>
              <a:gd name="connsiteY5" fmla="*/ 217055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710" h="217055">
                <a:moveTo>
                  <a:pt x="0" y="207223"/>
                </a:moveTo>
                <a:cubicBezTo>
                  <a:pt x="48342" y="150687"/>
                  <a:pt x="96684" y="94152"/>
                  <a:pt x="176981" y="59739"/>
                </a:cubicBezTo>
                <a:cubicBezTo>
                  <a:pt x="257278" y="25326"/>
                  <a:pt x="370349" y="4022"/>
                  <a:pt x="481781" y="745"/>
                </a:cubicBezTo>
                <a:cubicBezTo>
                  <a:pt x="593213" y="-2532"/>
                  <a:pt x="737420" y="4022"/>
                  <a:pt x="845575" y="40074"/>
                </a:cubicBezTo>
                <a:cubicBezTo>
                  <a:pt x="953730" y="76126"/>
                  <a:pt x="1130710" y="217055"/>
                  <a:pt x="1130710" y="217055"/>
                </a:cubicBezTo>
                <a:lnTo>
                  <a:pt x="1130710" y="217055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6" name="Group 25"/>
          <p:cNvGrpSpPr/>
          <p:nvPr/>
        </p:nvGrpSpPr>
        <p:grpSpPr>
          <a:xfrm>
            <a:off x="1238865" y="4084225"/>
            <a:ext cx="1465246" cy="889613"/>
            <a:chOff x="1651819" y="3518857"/>
            <a:chExt cx="1953661" cy="1186150"/>
          </a:xfrm>
        </p:grpSpPr>
        <p:grpSp>
          <p:nvGrpSpPr>
            <p:cNvPr id="27" name="Group 26"/>
            <p:cNvGrpSpPr/>
            <p:nvPr/>
          </p:nvGrpSpPr>
          <p:grpSpPr>
            <a:xfrm>
              <a:off x="2566306" y="4046018"/>
              <a:ext cx="1039174" cy="658989"/>
              <a:chOff x="860105" y="4046018"/>
              <a:chExt cx="1039174" cy="65898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1651819" y="4010816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9610" y="351885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48077" y="4064098"/>
            <a:ext cx="1465477" cy="909740"/>
            <a:chOff x="3397436" y="3492020"/>
            <a:chExt cx="1953969" cy="1212987"/>
          </a:xfrm>
        </p:grpSpPr>
        <p:grpSp>
          <p:nvGrpSpPr>
            <p:cNvPr id="33" name="Group 32"/>
            <p:cNvGrpSpPr/>
            <p:nvPr/>
          </p:nvGrpSpPr>
          <p:grpSpPr>
            <a:xfrm>
              <a:off x="4312231" y="4046018"/>
              <a:ext cx="1039174" cy="658989"/>
              <a:chOff x="860105" y="4046018"/>
              <a:chExt cx="1039174" cy="6589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3397436" y="4024871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61455" y="3492020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57521" y="4111681"/>
            <a:ext cx="1438154" cy="888558"/>
            <a:chOff x="5143361" y="3555465"/>
            <a:chExt cx="1917538" cy="1184744"/>
          </a:xfrm>
        </p:grpSpPr>
        <p:grpSp>
          <p:nvGrpSpPr>
            <p:cNvPr id="39" name="Group 38"/>
            <p:cNvGrpSpPr/>
            <p:nvPr/>
          </p:nvGrpSpPr>
          <p:grpSpPr>
            <a:xfrm>
              <a:off x="6021725" y="4081220"/>
              <a:ext cx="1039174" cy="658989"/>
              <a:chOff x="860105" y="4046018"/>
              <a:chExt cx="1039174" cy="65898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5143361" y="4065814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4225" y="3555465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24294" y="4822076"/>
            <a:ext cx="848033" cy="568371"/>
            <a:chOff x="5099059" y="4502657"/>
            <a:chExt cx="1130710" cy="757827"/>
          </a:xfrm>
        </p:grpSpPr>
        <p:sp>
          <p:nvSpPr>
            <p:cNvPr id="45" name="Freeform 44"/>
            <p:cNvSpPr/>
            <p:nvPr/>
          </p:nvSpPr>
          <p:spPr>
            <a:xfrm rot="10800000">
              <a:off x="5099059" y="4502657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39676" y="4675709"/>
              <a:ext cx="451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β</a:t>
              </a:r>
              <a:endParaRPr lang="en-US" sz="225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168226" y="5146080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45079" y="3211200"/>
            <a:ext cx="779381" cy="494242"/>
            <a:chOff x="860105" y="4046018"/>
            <a:chExt cx="1039174" cy="658989"/>
          </a:xfrm>
        </p:grpSpPr>
        <p:sp>
          <p:nvSpPr>
            <p:cNvPr id="49" name="Oval 48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0’</a:t>
              </a:r>
            </a:p>
          </p:txBody>
        </p:sp>
      </p:grpSp>
      <p:sp>
        <p:nvSpPr>
          <p:cNvPr id="51" name="Freeform 50"/>
          <p:cNvSpPr/>
          <p:nvPr/>
        </p:nvSpPr>
        <p:spPr>
          <a:xfrm>
            <a:off x="1226247" y="3595733"/>
            <a:ext cx="970478" cy="903990"/>
          </a:xfrm>
          <a:custGeom>
            <a:avLst/>
            <a:gdLst>
              <a:gd name="connsiteX0" fmla="*/ 1524000 w 1524000"/>
              <a:gd name="connsiteY0" fmla="*/ 1339273 h 1339273"/>
              <a:gd name="connsiteX1" fmla="*/ 1394691 w 1524000"/>
              <a:gd name="connsiteY1" fmla="*/ 729673 h 1339273"/>
              <a:gd name="connsiteX2" fmla="*/ 831273 w 1524000"/>
              <a:gd name="connsiteY2" fmla="*/ 258618 h 1339273"/>
              <a:gd name="connsiteX3" fmla="*/ 295563 w 1524000"/>
              <a:gd name="connsiteY3" fmla="*/ 73891 h 1339273"/>
              <a:gd name="connsiteX4" fmla="*/ 0 w 1524000"/>
              <a:gd name="connsiteY4" fmla="*/ 0 h 1339273"/>
              <a:gd name="connsiteX5" fmla="*/ 0 w 1524000"/>
              <a:gd name="connsiteY5" fmla="*/ 0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0" h="1339273">
                <a:moveTo>
                  <a:pt x="1524000" y="1339273"/>
                </a:moveTo>
                <a:cubicBezTo>
                  <a:pt x="1517072" y="1124527"/>
                  <a:pt x="1510145" y="909782"/>
                  <a:pt x="1394691" y="729673"/>
                </a:cubicBezTo>
                <a:cubicBezTo>
                  <a:pt x="1279236" y="549564"/>
                  <a:pt x="1014461" y="367915"/>
                  <a:pt x="831273" y="258618"/>
                </a:cubicBezTo>
                <a:cubicBezTo>
                  <a:pt x="648085" y="149321"/>
                  <a:pt x="434108" y="116994"/>
                  <a:pt x="295563" y="73891"/>
                </a:cubicBezTo>
                <a:cubicBezTo>
                  <a:pt x="157018" y="3078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1720766" y="3790435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sp>
        <p:nvSpPr>
          <p:cNvPr id="53" name="Freeform 52"/>
          <p:cNvSpPr/>
          <p:nvPr/>
        </p:nvSpPr>
        <p:spPr>
          <a:xfrm>
            <a:off x="1134463" y="3639355"/>
            <a:ext cx="165062" cy="866018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1247148" y="3871759"/>
            <a:ext cx="34817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endParaRPr lang="en-US" sz="2250" dirty="0"/>
          </a:p>
        </p:txBody>
      </p:sp>
      <p:sp>
        <p:nvSpPr>
          <p:cNvPr id="55" name="Freeform 54"/>
          <p:cNvSpPr/>
          <p:nvPr/>
        </p:nvSpPr>
        <p:spPr>
          <a:xfrm flipH="1">
            <a:off x="949131" y="3659511"/>
            <a:ext cx="34289" cy="820085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ectangle 55"/>
          <p:cNvSpPr/>
          <p:nvPr/>
        </p:nvSpPr>
        <p:spPr>
          <a:xfrm>
            <a:off x="919224" y="3843139"/>
            <a:ext cx="46679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γβ</a:t>
            </a:r>
            <a:endParaRPr lang="en-US" sz="2250" dirty="0"/>
          </a:p>
        </p:txBody>
      </p:sp>
      <p:sp>
        <p:nvSpPr>
          <p:cNvPr id="57" name="Freeform 56"/>
          <p:cNvSpPr/>
          <p:nvPr/>
        </p:nvSpPr>
        <p:spPr>
          <a:xfrm flipH="1">
            <a:off x="702318" y="3613578"/>
            <a:ext cx="168192" cy="931553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8104" y="3804691"/>
            <a:ext cx="87716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(1-γ)β</a:t>
            </a:r>
            <a:endParaRPr lang="en-US" sz="2250" dirty="0"/>
          </a:p>
          <a:p>
            <a:endParaRPr lang="en-US" sz="225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626375" y="2970485"/>
            <a:ext cx="396748" cy="1107636"/>
            <a:chOff x="10168500" y="2033871"/>
            <a:chExt cx="528997" cy="1476848"/>
          </a:xfrm>
        </p:grpSpPr>
        <p:sp>
          <p:nvSpPr>
            <p:cNvPr id="60" name="Rectangle 59"/>
            <p:cNvSpPr/>
            <p:nvPr/>
          </p:nvSpPr>
          <p:spPr>
            <a:xfrm>
              <a:off x="10168500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1" name="Straight Connector 60"/>
            <p:cNvCxnSpPr>
              <a:stCxn id="60" idx="2"/>
            </p:cNvCxnSpPr>
            <p:nvPr/>
          </p:nvCxnSpPr>
          <p:spPr>
            <a:xfrm flipH="1">
              <a:off x="10386528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0168500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>
            <a:xfrm>
              <a:off x="10390174" y="3279230"/>
              <a:ext cx="307323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0382882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403466" y="2970485"/>
            <a:ext cx="332511" cy="1107636"/>
            <a:chOff x="8537955" y="2033871"/>
            <a:chExt cx="443348" cy="1476848"/>
          </a:xfrm>
        </p:grpSpPr>
        <p:sp>
          <p:nvSpPr>
            <p:cNvPr id="66" name="Rectangle 65"/>
            <p:cNvSpPr/>
            <p:nvPr/>
          </p:nvSpPr>
          <p:spPr>
            <a:xfrm>
              <a:off x="8537955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7" name="Straight Connector 66"/>
            <p:cNvCxnSpPr>
              <a:stCxn id="66" idx="2"/>
            </p:cNvCxnSpPr>
            <p:nvPr/>
          </p:nvCxnSpPr>
          <p:spPr>
            <a:xfrm flipH="1">
              <a:off x="8755983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537955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9" name="Straight Connector 68"/>
            <p:cNvCxnSpPr>
              <a:stCxn id="68" idx="2"/>
            </p:cNvCxnSpPr>
            <p:nvPr/>
          </p:nvCxnSpPr>
          <p:spPr>
            <a:xfrm flipH="1">
              <a:off x="8537955" y="3279230"/>
              <a:ext cx="221674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752337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 txBox="1">
            <a:spLocks/>
          </p:cNvSpPr>
          <p:nvPr/>
        </p:nvSpPr>
        <p:spPr>
          <a:xfrm>
            <a:off x="7956151" y="3030061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Public’s view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180032" y="4078121"/>
            <a:ext cx="334270" cy="469479"/>
            <a:chOff x="2150424" y="3444214"/>
            <a:chExt cx="283218" cy="397777"/>
          </a:xfrm>
        </p:grpSpPr>
        <p:sp>
          <p:nvSpPr>
            <p:cNvPr id="73" name="Rectangle 72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4" name="Straight Connector 73"/>
            <p:cNvCxnSpPr>
              <a:stCxn id="73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177282" y="4545131"/>
            <a:ext cx="334270" cy="469479"/>
            <a:chOff x="2150424" y="3444214"/>
            <a:chExt cx="283218" cy="397777"/>
          </a:xfrm>
        </p:grpSpPr>
        <p:sp>
          <p:nvSpPr>
            <p:cNvPr id="76" name="Rectangle 75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7" name="Straight Connector 76"/>
            <p:cNvCxnSpPr>
              <a:stCxn id="76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876487" y="4081963"/>
            <a:ext cx="329777" cy="463168"/>
            <a:chOff x="11327657" y="3743202"/>
            <a:chExt cx="283218" cy="397777"/>
          </a:xfrm>
        </p:grpSpPr>
        <p:sp>
          <p:nvSpPr>
            <p:cNvPr id="79" name="Rectangle 78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>
              <a:stCxn id="79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1" name="Straight Connector 80"/>
          <p:cNvCxnSpPr>
            <a:stCxn id="68" idx="2"/>
          </p:cNvCxnSpPr>
          <p:nvPr/>
        </p:nvCxnSpPr>
        <p:spPr>
          <a:xfrm>
            <a:off x="6569722" y="3904505"/>
            <a:ext cx="195084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570955" y="3904505"/>
            <a:ext cx="220947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612927" y="4078122"/>
            <a:ext cx="329777" cy="463168"/>
            <a:chOff x="11327657" y="3743202"/>
            <a:chExt cx="283218" cy="397777"/>
          </a:xfrm>
        </p:grpSpPr>
        <p:sp>
          <p:nvSpPr>
            <p:cNvPr id="84" name="Rectangle 8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370641" y="4081034"/>
            <a:ext cx="334270" cy="469479"/>
            <a:chOff x="2150424" y="3444214"/>
            <a:chExt cx="283218" cy="397777"/>
          </a:xfrm>
        </p:grpSpPr>
        <p:sp>
          <p:nvSpPr>
            <p:cNvPr id="87" name="Rectangle 86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8" name="Straight Connector 87"/>
            <p:cNvCxnSpPr>
              <a:stCxn id="87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1" name="Freeform 100"/>
          <p:cNvSpPr/>
          <p:nvPr/>
        </p:nvSpPr>
        <p:spPr>
          <a:xfrm>
            <a:off x="1241386" y="3624017"/>
            <a:ext cx="928868" cy="894144"/>
          </a:xfrm>
          <a:custGeom>
            <a:avLst/>
            <a:gdLst>
              <a:gd name="connsiteX0" fmla="*/ 0 w 1238491"/>
              <a:gd name="connsiteY0" fmla="*/ 0 h 1192192"/>
              <a:gd name="connsiteX1" fmla="*/ 150471 w 1238491"/>
              <a:gd name="connsiteY1" fmla="*/ 370389 h 1192192"/>
              <a:gd name="connsiteX2" fmla="*/ 555585 w 1238491"/>
              <a:gd name="connsiteY2" fmla="*/ 752354 h 1192192"/>
              <a:gd name="connsiteX3" fmla="*/ 1238491 w 1238491"/>
              <a:gd name="connsiteY3" fmla="*/ 1192192 h 1192192"/>
              <a:gd name="connsiteX4" fmla="*/ 1238491 w 1238491"/>
              <a:gd name="connsiteY4" fmla="*/ 1192192 h 11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491" h="1192192">
                <a:moveTo>
                  <a:pt x="0" y="0"/>
                </a:moveTo>
                <a:cubicBezTo>
                  <a:pt x="28937" y="122498"/>
                  <a:pt x="57874" y="244997"/>
                  <a:pt x="150471" y="370389"/>
                </a:cubicBezTo>
                <a:cubicBezTo>
                  <a:pt x="243068" y="495781"/>
                  <a:pt x="374248" y="615387"/>
                  <a:pt x="555585" y="752354"/>
                </a:cubicBezTo>
                <a:cubicBezTo>
                  <a:pt x="736922" y="889321"/>
                  <a:pt x="1238491" y="1192192"/>
                  <a:pt x="1238491" y="1192192"/>
                </a:cubicBezTo>
                <a:lnTo>
                  <a:pt x="1238491" y="1192192"/>
                </a:lnTo>
              </a:path>
            </a:pathLst>
          </a:custGeom>
          <a:noFill/>
          <a:ln w="25400">
            <a:solidFill>
              <a:srgbClr val="639729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5344078" y="2971029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 private chain</a:t>
            </a:r>
          </a:p>
        </p:txBody>
      </p:sp>
      <p:sp>
        <p:nvSpPr>
          <p:cNvPr id="92" name="Oval 91"/>
          <p:cNvSpPr/>
          <p:nvPr/>
        </p:nvSpPr>
        <p:spPr>
          <a:xfrm>
            <a:off x="2075055" y="4477173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/>
          <p:cNvSpPr/>
          <p:nvPr/>
        </p:nvSpPr>
        <p:spPr>
          <a:xfrm>
            <a:off x="797752" y="3217015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4" name="Straight Connector 93"/>
          <p:cNvCxnSpPr/>
          <p:nvPr/>
        </p:nvCxnSpPr>
        <p:spPr>
          <a:xfrm>
            <a:off x="6942704" y="1494744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1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01" grpId="0" animBg="1"/>
      <p:bldP spid="92" grpId="0" animBg="1"/>
      <p:bldP spid="92" grpId="1" animBg="1"/>
      <p:bldP spid="92" grpId="2" animBg="1"/>
      <p:bldP spid="93" grpId="0" animBg="1"/>
      <p:bldP spid="9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2619" y="449913"/>
            <a:ext cx="385278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Trail Stubborn Mining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7579" y="1498152"/>
            <a:ext cx="2503907" cy="999405"/>
            <a:chOff x="8156772" y="404602"/>
            <a:chExt cx="3131617" cy="1332540"/>
          </a:xfrm>
        </p:grpSpPr>
        <p:sp>
          <p:nvSpPr>
            <p:cNvPr id="7" name="Rectangle 6"/>
            <p:cNvSpPr/>
            <p:nvPr/>
          </p:nvSpPr>
          <p:spPr>
            <a:xfrm>
              <a:off x="8156772" y="404602"/>
              <a:ext cx="3131617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171967" y="634814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(α)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9591618" y="634813"/>
              <a:ext cx="1341896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Public</a:t>
              </a:r>
            </a:p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(β)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20481" y="4507910"/>
            <a:ext cx="779381" cy="494242"/>
            <a:chOff x="860105" y="4046018"/>
            <a:chExt cx="1039174" cy="658989"/>
          </a:xfrm>
        </p:grpSpPr>
        <p:sp>
          <p:nvSpPr>
            <p:cNvPr id="12" name="Oval 11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25" name="Freeform 24"/>
          <p:cNvSpPr/>
          <p:nvPr/>
        </p:nvSpPr>
        <p:spPr>
          <a:xfrm rot="10800000">
            <a:off x="2214267" y="4884964"/>
            <a:ext cx="2198128" cy="304610"/>
          </a:xfrm>
          <a:custGeom>
            <a:avLst/>
            <a:gdLst>
              <a:gd name="connsiteX0" fmla="*/ 0 w 1130710"/>
              <a:gd name="connsiteY0" fmla="*/ 207223 h 217055"/>
              <a:gd name="connsiteX1" fmla="*/ 176981 w 1130710"/>
              <a:gd name="connsiteY1" fmla="*/ 59739 h 217055"/>
              <a:gd name="connsiteX2" fmla="*/ 481781 w 1130710"/>
              <a:gd name="connsiteY2" fmla="*/ 745 h 217055"/>
              <a:gd name="connsiteX3" fmla="*/ 845575 w 1130710"/>
              <a:gd name="connsiteY3" fmla="*/ 40074 h 217055"/>
              <a:gd name="connsiteX4" fmla="*/ 1130710 w 1130710"/>
              <a:gd name="connsiteY4" fmla="*/ 217055 h 217055"/>
              <a:gd name="connsiteX5" fmla="*/ 1130710 w 1130710"/>
              <a:gd name="connsiteY5" fmla="*/ 217055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710" h="217055">
                <a:moveTo>
                  <a:pt x="0" y="207223"/>
                </a:moveTo>
                <a:cubicBezTo>
                  <a:pt x="48342" y="150687"/>
                  <a:pt x="96684" y="94152"/>
                  <a:pt x="176981" y="59739"/>
                </a:cubicBezTo>
                <a:cubicBezTo>
                  <a:pt x="257278" y="25326"/>
                  <a:pt x="370349" y="4022"/>
                  <a:pt x="481781" y="745"/>
                </a:cubicBezTo>
                <a:cubicBezTo>
                  <a:pt x="593213" y="-2532"/>
                  <a:pt x="737420" y="4022"/>
                  <a:pt x="845575" y="40074"/>
                </a:cubicBezTo>
                <a:cubicBezTo>
                  <a:pt x="953730" y="76126"/>
                  <a:pt x="1130710" y="217055"/>
                  <a:pt x="1130710" y="217055"/>
                </a:cubicBezTo>
                <a:lnTo>
                  <a:pt x="1130710" y="217055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6" name="Group 25"/>
          <p:cNvGrpSpPr/>
          <p:nvPr/>
        </p:nvGrpSpPr>
        <p:grpSpPr>
          <a:xfrm>
            <a:off x="2214267" y="4112539"/>
            <a:ext cx="1465246" cy="889613"/>
            <a:chOff x="1651819" y="3518857"/>
            <a:chExt cx="1953661" cy="1186150"/>
          </a:xfrm>
        </p:grpSpPr>
        <p:grpSp>
          <p:nvGrpSpPr>
            <p:cNvPr id="27" name="Group 26"/>
            <p:cNvGrpSpPr/>
            <p:nvPr/>
          </p:nvGrpSpPr>
          <p:grpSpPr>
            <a:xfrm>
              <a:off x="2566306" y="4046018"/>
              <a:ext cx="1039174" cy="658989"/>
              <a:chOff x="860105" y="4046018"/>
              <a:chExt cx="1039174" cy="65898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1651819" y="4010816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9610" y="351885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23480" y="4092412"/>
            <a:ext cx="1465477" cy="909740"/>
            <a:chOff x="3397436" y="3492020"/>
            <a:chExt cx="1953969" cy="1212987"/>
          </a:xfrm>
        </p:grpSpPr>
        <p:grpSp>
          <p:nvGrpSpPr>
            <p:cNvPr id="33" name="Group 32"/>
            <p:cNvGrpSpPr/>
            <p:nvPr/>
          </p:nvGrpSpPr>
          <p:grpSpPr>
            <a:xfrm>
              <a:off x="4312231" y="4046018"/>
              <a:ext cx="1039174" cy="658989"/>
              <a:chOff x="860105" y="4046018"/>
              <a:chExt cx="1039174" cy="6589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3397436" y="4024871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61455" y="3492020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32923" y="4139995"/>
            <a:ext cx="1438154" cy="888558"/>
            <a:chOff x="5143361" y="3555465"/>
            <a:chExt cx="1917538" cy="1184744"/>
          </a:xfrm>
        </p:grpSpPr>
        <p:grpSp>
          <p:nvGrpSpPr>
            <p:cNvPr id="39" name="Group 38"/>
            <p:cNvGrpSpPr/>
            <p:nvPr/>
          </p:nvGrpSpPr>
          <p:grpSpPr>
            <a:xfrm>
              <a:off x="6021725" y="4081220"/>
              <a:ext cx="1039174" cy="658989"/>
              <a:chOff x="860105" y="4046018"/>
              <a:chExt cx="1039174" cy="65898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5143361" y="4065814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4225" y="3555465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99697" y="4850390"/>
            <a:ext cx="848033" cy="568371"/>
            <a:chOff x="5099059" y="4502657"/>
            <a:chExt cx="1130710" cy="757827"/>
          </a:xfrm>
        </p:grpSpPr>
        <p:sp>
          <p:nvSpPr>
            <p:cNvPr id="45" name="Freeform 44"/>
            <p:cNvSpPr/>
            <p:nvPr/>
          </p:nvSpPr>
          <p:spPr>
            <a:xfrm rot="10800000">
              <a:off x="5099059" y="4502657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39676" y="4675709"/>
              <a:ext cx="451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β</a:t>
              </a:r>
              <a:endParaRPr lang="en-US" sz="225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43629" y="5174394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620481" y="3239514"/>
            <a:ext cx="779381" cy="494242"/>
            <a:chOff x="860105" y="4046018"/>
            <a:chExt cx="1039174" cy="658989"/>
          </a:xfrm>
        </p:grpSpPr>
        <p:sp>
          <p:nvSpPr>
            <p:cNvPr id="49" name="Oval 48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0’</a:t>
              </a:r>
            </a:p>
          </p:txBody>
        </p:sp>
      </p:grpSp>
      <p:sp>
        <p:nvSpPr>
          <p:cNvPr id="51" name="Freeform 50"/>
          <p:cNvSpPr/>
          <p:nvPr/>
        </p:nvSpPr>
        <p:spPr>
          <a:xfrm>
            <a:off x="2201650" y="3624047"/>
            <a:ext cx="970478" cy="903990"/>
          </a:xfrm>
          <a:custGeom>
            <a:avLst/>
            <a:gdLst>
              <a:gd name="connsiteX0" fmla="*/ 1524000 w 1524000"/>
              <a:gd name="connsiteY0" fmla="*/ 1339273 h 1339273"/>
              <a:gd name="connsiteX1" fmla="*/ 1394691 w 1524000"/>
              <a:gd name="connsiteY1" fmla="*/ 729673 h 1339273"/>
              <a:gd name="connsiteX2" fmla="*/ 831273 w 1524000"/>
              <a:gd name="connsiteY2" fmla="*/ 258618 h 1339273"/>
              <a:gd name="connsiteX3" fmla="*/ 295563 w 1524000"/>
              <a:gd name="connsiteY3" fmla="*/ 73891 h 1339273"/>
              <a:gd name="connsiteX4" fmla="*/ 0 w 1524000"/>
              <a:gd name="connsiteY4" fmla="*/ 0 h 1339273"/>
              <a:gd name="connsiteX5" fmla="*/ 0 w 1524000"/>
              <a:gd name="connsiteY5" fmla="*/ 0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0" h="1339273">
                <a:moveTo>
                  <a:pt x="1524000" y="1339273"/>
                </a:moveTo>
                <a:cubicBezTo>
                  <a:pt x="1517072" y="1124527"/>
                  <a:pt x="1510145" y="909782"/>
                  <a:pt x="1394691" y="729673"/>
                </a:cubicBezTo>
                <a:cubicBezTo>
                  <a:pt x="1279236" y="549564"/>
                  <a:pt x="1014461" y="367915"/>
                  <a:pt x="831273" y="258618"/>
                </a:cubicBezTo>
                <a:cubicBezTo>
                  <a:pt x="648085" y="149321"/>
                  <a:pt x="434108" y="116994"/>
                  <a:pt x="295563" y="73891"/>
                </a:cubicBezTo>
                <a:cubicBezTo>
                  <a:pt x="157018" y="3078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2666235" y="3798379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sp>
        <p:nvSpPr>
          <p:cNvPr id="53" name="Freeform 52"/>
          <p:cNvSpPr/>
          <p:nvPr/>
        </p:nvSpPr>
        <p:spPr>
          <a:xfrm>
            <a:off x="2109866" y="3667669"/>
            <a:ext cx="165062" cy="866018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2251070" y="3866839"/>
            <a:ext cx="34817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endParaRPr lang="en-US" sz="2250" dirty="0"/>
          </a:p>
        </p:txBody>
      </p:sp>
      <p:sp>
        <p:nvSpPr>
          <p:cNvPr id="55" name="Freeform 54"/>
          <p:cNvSpPr/>
          <p:nvPr/>
        </p:nvSpPr>
        <p:spPr>
          <a:xfrm flipH="1">
            <a:off x="1924534" y="3687825"/>
            <a:ext cx="34289" cy="820085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ectangle 55"/>
          <p:cNvSpPr/>
          <p:nvPr/>
        </p:nvSpPr>
        <p:spPr>
          <a:xfrm>
            <a:off x="1894627" y="3871453"/>
            <a:ext cx="46679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γβ</a:t>
            </a:r>
            <a:endParaRPr lang="en-US" sz="2250" dirty="0"/>
          </a:p>
        </p:txBody>
      </p:sp>
      <p:sp>
        <p:nvSpPr>
          <p:cNvPr id="57" name="Freeform 56"/>
          <p:cNvSpPr/>
          <p:nvPr/>
        </p:nvSpPr>
        <p:spPr>
          <a:xfrm flipH="1">
            <a:off x="1677721" y="3641892"/>
            <a:ext cx="168192" cy="931553"/>
          </a:xfrm>
          <a:custGeom>
            <a:avLst/>
            <a:gdLst>
              <a:gd name="connsiteX0" fmla="*/ 0 w 198868"/>
              <a:gd name="connsiteY0" fmla="*/ 0 h 1111045"/>
              <a:gd name="connsiteX1" fmla="*/ 157316 w 198868"/>
              <a:gd name="connsiteY1" fmla="*/ 393290 h 1111045"/>
              <a:gd name="connsiteX2" fmla="*/ 196645 w 198868"/>
              <a:gd name="connsiteY2" fmla="*/ 629264 h 1111045"/>
              <a:gd name="connsiteX3" fmla="*/ 108155 w 198868"/>
              <a:gd name="connsiteY3" fmla="*/ 934064 h 1111045"/>
              <a:gd name="connsiteX4" fmla="*/ 9833 w 198868"/>
              <a:gd name="connsiteY4" fmla="*/ 1111045 h 1111045"/>
              <a:gd name="connsiteX5" fmla="*/ 9833 w 198868"/>
              <a:gd name="connsiteY5" fmla="*/ 1111045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868" h="1111045">
                <a:moveTo>
                  <a:pt x="0" y="0"/>
                </a:moveTo>
                <a:cubicBezTo>
                  <a:pt x="62271" y="144206"/>
                  <a:pt x="124542" y="288413"/>
                  <a:pt x="157316" y="393290"/>
                </a:cubicBezTo>
                <a:cubicBezTo>
                  <a:pt x="190090" y="498167"/>
                  <a:pt x="204838" y="539135"/>
                  <a:pt x="196645" y="629264"/>
                </a:cubicBezTo>
                <a:cubicBezTo>
                  <a:pt x="188452" y="719393"/>
                  <a:pt x="139290" y="853767"/>
                  <a:pt x="108155" y="934064"/>
                </a:cubicBezTo>
                <a:cubicBezTo>
                  <a:pt x="77020" y="1014361"/>
                  <a:pt x="9833" y="1111045"/>
                  <a:pt x="9833" y="1111045"/>
                </a:cubicBezTo>
                <a:lnTo>
                  <a:pt x="9833" y="1111045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1003507" y="3833005"/>
            <a:ext cx="8771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(1-γ)β</a:t>
            </a:r>
            <a:endParaRPr lang="en-US" sz="225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626375" y="3003137"/>
            <a:ext cx="396748" cy="1107636"/>
            <a:chOff x="10168500" y="2033871"/>
            <a:chExt cx="528997" cy="1476848"/>
          </a:xfrm>
        </p:grpSpPr>
        <p:sp>
          <p:nvSpPr>
            <p:cNvPr id="60" name="Rectangle 59"/>
            <p:cNvSpPr/>
            <p:nvPr/>
          </p:nvSpPr>
          <p:spPr>
            <a:xfrm>
              <a:off x="10168500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1" name="Straight Connector 60"/>
            <p:cNvCxnSpPr>
              <a:stCxn id="60" idx="2"/>
            </p:cNvCxnSpPr>
            <p:nvPr/>
          </p:nvCxnSpPr>
          <p:spPr>
            <a:xfrm flipH="1">
              <a:off x="10386528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0168500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>
            <a:xfrm>
              <a:off x="10390174" y="3279230"/>
              <a:ext cx="307323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0382882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403466" y="3003137"/>
            <a:ext cx="332511" cy="1107636"/>
            <a:chOff x="8537955" y="2033871"/>
            <a:chExt cx="443348" cy="1476848"/>
          </a:xfrm>
        </p:grpSpPr>
        <p:sp>
          <p:nvSpPr>
            <p:cNvPr id="66" name="Rectangle 65"/>
            <p:cNvSpPr/>
            <p:nvPr/>
          </p:nvSpPr>
          <p:spPr>
            <a:xfrm>
              <a:off x="8537955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7" name="Straight Connector 66"/>
            <p:cNvCxnSpPr>
              <a:stCxn id="66" idx="2"/>
            </p:cNvCxnSpPr>
            <p:nvPr/>
          </p:nvCxnSpPr>
          <p:spPr>
            <a:xfrm flipH="1">
              <a:off x="8755983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537955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9" name="Straight Connector 68"/>
            <p:cNvCxnSpPr>
              <a:stCxn id="68" idx="2"/>
            </p:cNvCxnSpPr>
            <p:nvPr/>
          </p:nvCxnSpPr>
          <p:spPr>
            <a:xfrm flipH="1">
              <a:off x="8537955" y="3279230"/>
              <a:ext cx="221674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752337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 txBox="1">
            <a:spLocks/>
          </p:cNvSpPr>
          <p:nvPr/>
        </p:nvSpPr>
        <p:spPr>
          <a:xfrm>
            <a:off x="7956151" y="3062713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Public’s view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180032" y="4110773"/>
            <a:ext cx="334270" cy="469479"/>
            <a:chOff x="2150424" y="3444214"/>
            <a:chExt cx="283218" cy="397777"/>
          </a:xfrm>
        </p:grpSpPr>
        <p:sp>
          <p:nvSpPr>
            <p:cNvPr id="73" name="Rectangle 72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4" name="Straight Connector 73"/>
            <p:cNvCxnSpPr>
              <a:stCxn id="73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876487" y="4114615"/>
            <a:ext cx="329777" cy="463168"/>
            <a:chOff x="11327657" y="3743202"/>
            <a:chExt cx="283218" cy="397777"/>
          </a:xfrm>
        </p:grpSpPr>
        <p:sp>
          <p:nvSpPr>
            <p:cNvPr id="79" name="Rectangle 78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>
              <a:stCxn id="79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1" name="Straight Connector 80"/>
          <p:cNvCxnSpPr>
            <a:stCxn id="68" idx="2"/>
          </p:cNvCxnSpPr>
          <p:nvPr/>
        </p:nvCxnSpPr>
        <p:spPr>
          <a:xfrm>
            <a:off x="6569722" y="3937157"/>
            <a:ext cx="195084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570955" y="3937157"/>
            <a:ext cx="220947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612927" y="4110774"/>
            <a:ext cx="329777" cy="463168"/>
            <a:chOff x="11327657" y="3743202"/>
            <a:chExt cx="283218" cy="397777"/>
          </a:xfrm>
        </p:grpSpPr>
        <p:sp>
          <p:nvSpPr>
            <p:cNvPr id="84" name="Rectangle 8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370641" y="4113686"/>
            <a:ext cx="334270" cy="469479"/>
            <a:chOff x="2150424" y="3444214"/>
            <a:chExt cx="283218" cy="397777"/>
          </a:xfrm>
        </p:grpSpPr>
        <p:sp>
          <p:nvSpPr>
            <p:cNvPr id="87" name="Rectangle 86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8" name="Straight Connector 87"/>
            <p:cNvCxnSpPr>
              <a:stCxn id="87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876487" y="4587758"/>
            <a:ext cx="329777" cy="463168"/>
            <a:chOff x="11327657" y="3743202"/>
            <a:chExt cx="283218" cy="397777"/>
          </a:xfrm>
        </p:grpSpPr>
        <p:sp>
          <p:nvSpPr>
            <p:cNvPr id="99" name="Rectangle 98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0" name="Straight Connector 99"/>
            <p:cNvCxnSpPr>
              <a:stCxn id="99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6610408" y="4580253"/>
            <a:ext cx="329777" cy="463168"/>
            <a:chOff x="11327657" y="3743202"/>
            <a:chExt cx="283218" cy="397777"/>
          </a:xfrm>
        </p:grpSpPr>
        <p:sp>
          <p:nvSpPr>
            <p:cNvPr id="102" name="Rectangle 101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3" name="Straight Connector 102"/>
            <p:cNvCxnSpPr>
              <a:stCxn id="102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59119" y="3317505"/>
            <a:ext cx="1614864" cy="1667227"/>
            <a:chOff x="212158" y="2453028"/>
            <a:chExt cx="2153152" cy="2222969"/>
          </a:xfrm>
        </p:grpSpPr>
        <p:grpSp>
          <p:nvGrpSpPr>
            <p:cNvPr id="97" name="Group 96"/>
            <p:cNvGrpSpPr/>
            <p:nvPr/>
          </p:nvGrpSpPr>
          <p:grpSpPr>
            <a:xfrm>
              <a:off x="212158" y="2612023"/>
              <a:ext cx="2153152" cy="2063974"/>
              <a:chOff x="189244" y="2613888"/>
              <a:chExt cx="2153152" cy="206397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89244" y="4018873"/>
                <a:ext cx="1039174" cy="658989"/>
                <a:chOff x="860105" y="4046018"/>
                <a:chExt cx="1039174" cy="658989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1068149" y="4046018"/>
                  <a:ext cx="623086" cy="623086"/>
                </a:xfrm>
                <a:prstGeom prst="ellipse">
                  <a:avLst/>
                </a:prstGeom>
                <a:noFill/>
                <a:ln w="19050">
                  <a:solidFill>
                    <a:srgbClr val="6397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639729"/>
                    </a:solidFill>
                  </a:endParaRPr>
                </a:p>
              </p:txBody>
            </p:sp>
            <p:sp>
              <p:nvSpPr>
                <p:cNvPr id="92" name="Title 1"/>
                <p:cNvSpPr txBox="1">
                  <a:spLocks/>
                </p:cNvSpPr>
                <p:nvPr/>
              </p:nvSpPr>
              <p:spPr>
                <a:xfrm>
                  <a:off x="860105" y="4046018"/>
                  <a:ext cx="1039174" cy="65898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defTabSz="914400" rtl="0" eaLnBrk="1" latinLnBrk="0" hangingPunct="1">
                    <a:lnSpc>
                      <a:spcPct val="85000"/>
                    </a:lnSpc>
                    <a:spcBef>
                      <a:spcPct val="0"/>
                    </a:spcBef>
                    <a:buNone/>
                    <a:defRPr sz="4800" kern="1200" spc="-5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3450" dirty="0">
                      <a:solidFill>
                        <a:srgbClr val="639729"/>
                      </a:solidFill>
                    </a:rPr>
                    <a:t>-1</a:t>
                  </a:r>
                </a:p>
              </p:txBody>
            </p:sp>
          </p:grpSp>
          <p:sp>
            <p:nvSpPr>
              <p:cNvPr id="93" name="Freeform 92"/>
              <p:cNvSpPr/>
              <p:nvPr/>
            </p:nvSpPr>
            <p:spPr>
              <a:xfrm rot="16200000">
                <a:off x="819423" y="2517261"/>
                <a:ext cx="1426345" cy="1619600"/>
              </a:xfrm>
              <a:custGeom>
                <a:avLst/>
                <a:gdLst>
                  <a:gd name="connsiteX0" fmla="*/ 1524000 w 1524000"/>
                  <a:gd name="connsiteY0" fmla="*/ 1339273 h 1339273"/>
                  <a:gd name="connsiteX1" fmla="*/ 1394691 w 1524000"/>
                  <a:gd name="connsiteY1" fmla="*/ 729673 h 1339273"/>
                  <a:gd name="connsiteX2" fmla="*/ 831273 w 1524000"/>
                  <a:gd name="connsiteY2" fmla="*/ 258618 h 1339273"/>
                  <a:gd name="connsiteX3" fmla="*/ 295563 w 1524000"/>
                  <a:gd name="connsiteY3" fmla="*/ 73891 h 1339273"/>
                  <a:gd name="connsiteX4" fmla="*/ 0 w 1524000"/>
                  <a:gd name="connsiteY4" fmla="*/ 0 h 1339273"/>
                  <a:gd name="connsiteX5" fmla="*/ 0 w 1524000"/>
                  <a:gd name="connsiteY5" fmla="*/ 0 h 133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0" h="1339273">
                    <a:moveTo>
                      <a:pt x="1524000" y="1339273"/>
                    </a:moveTo>
                    <a:cubicBezTo>
                      <a:pt x="1517072" y="1124527"/>
                      <a:pt x="1510145" y="909782"/>
                      <a:pt x="1394691" y="729673"/>
                    </a:cubicBezTo>
                    <a:cubicBezTo>
                      <a:pt x="1279236" y="549564"/>
                      <a:pt x="1014461" y="367915"/>
                      <a:pt x="831273" y="258618"/>
                    </a:cubicBezTo>
                    <a:cubicBezTo>
                      <a:pt x="648085" y="149321"/>
                      <a:pt x="434108" y="116994"/>
                      <a:pt x="295563" y="73891"/>
                    </a:cubicBezTo>
                    <a:cubicBezTo>
                      <a:pt x="157018" y="30788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639729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Freeform 94"/>
              <p:cNvSpPr/>
              <p:nvPr/>
            </p:nvSpPr>
            <p:spPr>
              <a:xfrm flipV="1">
                <a:off x="996577" y="4322041"/>
                <a:ext cx="1345818" cy="45719"/>
              </a:xfrm>
              <a:custGeom>
                <a:avLst/>
                <a:gdLst>
                  <a:gd name="connsiteX0" fmla="*/ 0 w 1130710"/>
                  <a:gd name="connsiteY0" fmla="*/ 207223 h 217055"/>
                  <a:gd name="connsiteX1" fmla="*/ 176981 w 1130710"/>
                  <a:gd name="connsiteY1" fmla="*/ 59739 h 217055"/>
                  <a:gd name="connsiteX2" fmla="*/ 481781 w 1130710"/>
                  <a:gd name="connsiteY2" fmla="*/ 745 h 217055"/>
                  <a:gd name="connsiteX3" fmla="*/ 845575 w 1130710"/>
                  <a:gd name="connsiteY3" fmla="*/ 40074 h 217055"/>
                  <a:gd name="connsiteX4" fmla="*/ 1130710 w 1130710"/>
                  <a:gd name="connsiteY4" fmla="*/ 217055 h 217055"/>
                  <a:gd name="connsiteX5" fmla="*/ 1130710 w 1130710"/>
                  <a:gd name="connsiteY5" fmla="*/ 217055 h 21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710" h="217055">
                    <a:moveTo>
                      <a:pt x="0" y="207223"/>
                    </a:moveTo>
                    <a:cubicBezTo>
                      <a:pt x="48342" y="150687"/>
                      <a:pt x="96684" y="94152"/>
                      <a:pt x="176981" y="59739"/>
                    </a:cubicBezTo>
                    <a:cubicBezTo>
                      <a:pt x="257278" y="25326"/>
                      <a:pt x="370349" y="4022"/>
                      <a:pt x="481781" y="745"/>
                    </a:cubicBezTo>
                    <a:cubicBezTo>
                      <a:pt x="593213" y="-2532"/>
                      <a:pt x="737420" y="4022"/>
                      <a:pt x="845575" y="40074"/>
                    </a:cubicBezTo>
                    <a:cubicBezTo>
                      <a:pt x="953730" y="76126"/>
                      <a:pt x="1130710" y="217055"/>
                      <a:pt x="1130710" y="217055"/>
                    </a:cubicBezTo>
                    <a:lnTo>
                      <a:pt x="1130710" y="217055"/>
                    </a:lnTo>
                  </a:path>
                </a:pathLst>
              </a:custGeom>
              <a:noFill/>
              <a:ln w="19050">
                <a:solidFill>
                  <a:srgbClr val="639729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5" name="Rectangle 104"/>
            <p:cNvSpPr/>
            <p:nvPr/>
          </p:nvSpPr>
          <p:spPr>
            <a:xfrm>
              <a:off x="369041" y="2453028"/>
              <a:ext cx="1169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rgbClr val="639729"/>
                  </a:solidFill>
                </a:rPr>
                <a:t>(1-γ)β</a:t>
              </a:r>
            </a:p>
          </p:txBody>
        </p:sp>
      </p:grpSp>
      <p:sp>
        <p:nvSpPr>
          <p:cNvPr id="104" name="Title 1"/>
          <p:cNvSpPr txBox="1">
            <a:spLocks/>
          </p:cNvSpPr>
          <p:nvPr/>
        </p:nvSpPr>
        <p:spPr>
          <a:xfrm>
            <a:off x="5344078" y="3003681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 private chain</a:t>
            </a:r>
          </a:p>
        </p:txBody>
      </p:sp>
      <p:sp>
        <p:nvSpPr>
          <p:cNvPr id="107" name="Oval 106"/>
          <p:cNvSpPr/>
          <p:nvPr/>
        </p:nvSpPr>
        <p:spPr>
          <a:xfrm>
            <a:off x="1767310" y="3230890"/>
            <a:ext cx="467315" cy="467315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6942704" y="1494737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10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619" y="460807"/>
            <a:ext cx="6058774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Hybrid Stubborn Mining Strategies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401" y="3541771"/>
            <a:ext cx="377026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endParaRPr lang="en-US" sz="337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7698" y="2110850"/>
            <a:ext cx="362600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</a:t>
            </a:r>
            <a:endParaRPr lang="en-US" sz="337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8701" y="4260849"/>
            <a:ext cx="380232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</a:t>
            </a:r>
            <a:endParaRPr lang="en-US" sz="337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3494" y="3541771"/>
            <a:ext cx="534121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</a:t>
            </a:r>
            <a:r>
              <a:rPr lang="en-US" sz="3375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3375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77261" y="2619496"/>
            <a:ext cx="858605" cy="10630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8" idx="1"/>
          </p:cNvCxnSpPr>
          <p:nvPr/>
        </p:nvCxnSpPr>
        <p:spPr>
          <a:xfrm>
            <a:off x="1123427" y="3847624"/>
            <a:ext cx="206006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1077260" y="3976827"/>
            <a:ext cx="941441" cy="5898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42369" y="2698729"/>
            <a:ext cx="518897" cy="6424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18502587">
            <a:off x="92626" y="2361981"/>
            <a:ext cx="17520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Lead Stubbornness</a:t>
            </a:r>
            <a:endParaRPr lang="en-US" sz="1950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165337" y="4273890"/>
            <a:ext cx="553563" cy="34732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54312">
            <a:off x="233734" y="4485073"/>
            <a:ext cx="17520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Equal-Fork Stubbornness</a:t>
            </a:r>
            <a:endParaRPr lang="en-US" sz="195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85827" y="3055088"/>
            <a:ext cx="17520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Trail Stubbornness</a:t>
            </a:r>
            <a:endParaRPr lang="en-US" sz="195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71267" y="3703603"/>
            <a:ext cx="76809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337733" y="3357530"/>
            <a:ext cx="858605" cy="10630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19060" y="2441664"/>
            <a:ext cx="941441" cy="5783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72831" y="2829928"/>
            <a:ext cx="558166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LF</a:t>
            </a:r>
            <a:endParaRPr lang="en-US" sz="337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604882" y="3836082"/>
            <a:ext cx="210623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11115" y="3541771"/>
            <a:ext cx="534121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</a:t>
            </a:r>
            <a:r>
              <a:rPr lang="en-US" sz="3375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en-US" sz="3375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595121" y="2592729"/>
            <a:ext cx="858605" cy="10630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19061" y="2373129"/>
            <a:ext cx="210623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23937" y="2073632"/>
            <a:ext cx="680379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LT</a:t>
            </a:r>
            <a:r>
              <a:rPr lang="en-US" sz="3375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3375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70179" y="4260849"/>
            <a:ext cx="729687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FT</a:t>
            </a:r>
            <a:r>
              <a:rPr lang="en-US" sz="3375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3375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41" name="Straight Connector 40"/>
          <p:cNvCxnSpPr>
            <a:endCxn id="40" idx="1"/>
          </p:cNvCxnSpPr>
          <p:nvPr/>
        </p:nvCxnSpPr>
        <p:spPr>
          <a:xfrm>
            <a:off x="2363946" y="4555161"/>
            <a:ext cx="2106233" cy="115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1878" y="3936389"/>
            <a:ext cx="858301" cy="48416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930256" y="3273278"/>
            <a:ext cx="858605" cy="10630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48475" y="2466148"/>
            <a:ext cx="858301" cy="48416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82628" y="3124239"/>
            <a:ext cx="210623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88861" y="2789630"/>
            <a:ext cx="907621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LFT</a:t>
            </a:r>
            <a:r>
              <a:rPr lang="en-US" sz="3375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3375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2" grpId="0"/>
      <p:bldP spid="25" grpId="0"/>
      <p:bldP spid="26" grpId="0"/>
      <p:bldP spid="31" grpId="0"/>
      <p:bldP spid="33" grpId="0"/>
      <p:bldP spid="37" grpId="0"/>
      <p:bldP spid="40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35" y="2781816"/>
            <a:ext cx="4373435" cy="3111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" y="2752110"/>
            <a:ext cx="4578937" cy="31631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-48491" y="-3524"/>
            <a:ext cx="9192491" cy="15465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97280" rIns="109728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50" b="1" dirty="0">
              <a:solidFill>
                <a:schemeClr val="bg1"/>
              </a:solidFill>
              <a:latin typeface="+mj-lt"/>
              <a:cs typeface="Adobe Hebrew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dobe Hebrew"/>
              </a:rPr>
              <a:t>There is no one-size-fits-all dominant strategy.</a:t>
            </a:r>
            <a:endParaRPr lang="en-US" sz="4050" b="1" dirty="0">
              <a:solidFill>
                <a:schemeClr val="bg1"/>
              </a:solidFill>
              <a:latin typeface="+mj-lt"/>
              <a:cs typeface="Adobe Hebr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584" y="2019158"/>
            <a:ext cx="69170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γ: </a:t>
            </a:r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Alice’s network influence </a:t>
            </a:r>
          </a:p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(fraction of public mining on Alice’s chain in case of a fork)</a:t>
            </a:r>
            <a:endParaRPr lang="en-US" sz="225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1843" y="641281"/>
            <a:ext cx="4195957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Results</a:t>
            </a:r>
          </a:p>
          <a:p>
            <a:r>
              <a:rPr lang="en-US" sz="22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MonteCarlo</a:t>
            </a:r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simulations</a:t>
            </a:r>
          </a:p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Multiple </a:t>
            </a:r>
            <a:r>
              <a:rPr lang="en-US" sz="2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samples and report mean</a:t>
            </a:r>
            <a:endParaRPr lang="en-US" sz="22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9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35" y="2781816"/>
            <a:ext cx="4373435" cy="3111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" y="2752110"/>
            <a:ext cx="4578937" cy="31631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-48491" y="-3521"/>
            <a:ext cx="9192491" cy="210057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97280" rIns="109728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50" b="1" dirty="0">
              <a:solidFill>
                <a:schemeClr val="bg1"/>
              </a:solidFill>
              <a:latin typeface="+mj-lt"/>
              <a:cs typeface="Adobe Hebrew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dobe Hebrew"/>
              </a:rPr>
              <a:t>For a large parameter space, Stubborn Mining strategies perform better than Selfish Mining.</a:t>
            </a:r>
            <a:endParaRPr lang="en-US" sz="4050" b="1" dirty="0">
              <a:solidFill>
                <a:schemeClr val="bg1"/>
              </a:solidFill>
              <a:latin typeface="+mj-lt"/>
              <a:cs typeface="Adobe Hebrew"/>
            </a:endParaRPr>
          </a:p>
        </p:txBody>
      </p:sp>
    </p:spTree>
    <p:extLst>
      <p:ext uri="{BB962C8B-B14F-4D97-AF65-F5344CB8AC3E}">
        <p14:creationId xmlns:p14="http://schemas.microsoft.com/office/powerpoint/2010/main" val="29930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35" y="2781816"/>
            <a:ext cx="4373435" cy="3111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" y="2752110"/>
            <a:ext cx="4578937" cy="31631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-48491" y="-14403"/>
            <a:ext cx="9192491" cy="210057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97280" rIns="109728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50" b="1" dirty="0">
              <a:solidFill>
                <a:schemeClr val="bg1"/>
              </a:solidFill>
              <a:latin typeface="+mj-lt"/>
              <a:cs typeface="Adobe Hebrew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dobe Hebrew"/>
              </a:rPr>
              <a:t>Trail stubborn strategies perform better than non-trail-stubborn counterparts when </a:t>
            </a:r>
            <a:r>
              <a:rPr lang="en-US" sz="3600" dirty="0">
                <a:solidFill>
                  <a:schemeClr val="bg1"/>
                </a:solidFill>
              </a:rPr>
              <a:t>α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dobe Hebrew"/>
              </a:rPr>
              <a:t>&gt; 0.33</a:t>
            </a:r>
            <a:endParaRPr lang="en-US" sz="4050" b="1" dirty="0">
              <a:solidFill>
                <a:schemeClr val="bg1"/>
              </a:solidFill>
              <a:latin typeface="+mj-lt"/>
              <a:cs typeface="Adobe Hebrew"/>
            </a:endParaRPr>
          </a:p>
        </p:txBody>
      </p:sp>
    </p:spTree>
    <p:extLst>
      <p:ext uri="{BB962C8B-B14F-4D97-AF65-F5344CB8AC3E}">
        <p14:creationId xmlns:p14="http://schemas.microsoft.com/office/powerpoint/2010/main" val="19387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33" y="2001173"/>
            <a:ext cx="6169940" cy="4040398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619" y="460803"/>
            <a:ext cx="845436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Attacker’s Revenue: Compared to Honest Mining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620" y="2485159"/>
            <a:ext cx="188224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α = 0.4, γ = 0.9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153" y="3393352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63% higher revenue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153" y="4118968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revenue: 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~$375,000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day</a:t>
            </a:r>
          </a:p>
        </p:txBody>
      </p:sp>
      <p:sp>
        <p:nvSpPr>
          <p:cNvPr id="11" name="4-Point Star 10"/>
          <p:cNvSpPr/>
          <p:nvPr/>
        </p:nvSpPr>
        <p:spPr>
          <a:xfrm>
            <a:off x="6487429" y="2403022"/>
            <a:ext cx="214746" cy="207818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110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t>2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35017" y="244387"/>
            <a:ext cx="412694" cy="1374733"/>
            <a:chOff x="5373112" y="-76918"/>
            <a:chExt cx="550258" cy="1832977"/>
          </a:xfrm>
        </p:grpSpPr>
        <p:sp>
          <p:nvSpPr>
            <p:cNvPr id="5" name="Rectangle 4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9" name="Straight Connector 18"/>
              <p:cNvCxnSpPr>
                <a:stCxn id="18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910879" y="4729089"/>
            <a:ext cx="2628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79419" y="2992480"/>
            <a:ext cx="2628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62890" y="3061129"/>
            <a:ext cx="2628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Charlie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79219" y="5138137"/>
            <a:ext cx="2628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Emily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8495743" y="2949715"/>
            <a:ext cx="212414" cy="707576"/>
            <a:chOff x="11327657" y="2789953"/>
            <a:chExt cx="283218" cy="943434"/>
          </a:xfrm>
        </p:grpSpPr>
        <p:grpSp>
          <p:nvGrpSpPr>
            <p:cNvPr id="77" name="Group 76"/>
            <p:cNvGrpSpPr/>
            <p:nvPr/>
          </p:nvGrpSpPr>
          <p:grpSpPr>
            <a:xfrm>
              <a:off x="11327657" y="2937832"/>
              <a:ext cx="283218" cy="795555"/>
              <a:chOff x="11327657" y="2937832"/>
              <a:chExt cx="283218" cy="7955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6" name="Straight Connector 45"/>
              <p:cNvCxnSpPr>
                <a:stCxn id="45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50" name="Straight Connector 49"/>
                <p:cNvCxnSpPr>
                  <a:stCxn id="49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11464608" y="2789953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000156" y="4918472"/>
            <a:ext cx="212414" cy="707576"/>
            <a:chOff x="5373112" y="-76918"/>
            <a:chExt cx="550258" cy="1832977"/>
          </a:xfrm>
        </p:grpSpPr>
        <p:sp>
          <p:nvSpPr>
            <p:cNvPr id="52" name="Rectangle 51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3" name="Straight Connector 52"/>
            <p:cNvCxnSpPr>
              <a:stCxn id="52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7" name="Straight Connector 56"/>
              <p:cNvCxnSpPr>
                <a:stCxn id="56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592301" y="4478787"/>
            <a:ext cx="212414" cy="707576"/>
            <a:chOff x="5373112" y="-76918"/>
            <a:chExt cx="550258" cy="1832977"/>
          </a:xfrm>
        </p:grpSpPr>
        <p:sp>
          <p:nvSpPr>
            <p:cNvPr id="59" name="Rectangle 58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0" name="Straight Connector 59"/>
            <p:cNvCxnSpPr>
              <a:stCxn id="59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4" name="Straight Connector 63"/>
              <p:cNvCxnSpPr>
                <a:stCxn id="63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616311" y="2732200"/>
            <a:ext cx="212414" cy="707576"/>
            <a:chOff x="5373112" y="-76918"/>
            <a:chExt cx="550258" cy="1832977"/>
          </a:xfrm>
        </p:grpSpPr>
        <p:sp>
          <p:nvSpPr>
            <p:cNvPr id="66" name="Rectangle 65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7" name="Straight Connector 66"/>
            <p:cNvCxnSpPr>
              <a:stCxn id="66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1" name="Straight Connector 70"/>
              <p:cNvCxnSpPr>
                <a:stCxn id="70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044962" y="735545"/>
            <a:ext cx="142154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5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Blockchain</a:t>
            </a:r>
            <a:endParaRPr lang="en-US" sz="22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495743" y="3664652"/>
            <a:ext cx="212414" cy="298333"/>
            <a:chOff x="11327657" y="3743202"/>
            <a:chExt cx="283218" cy="397777"/>
          </a:xfrm>
        </p:grpSpPr>
        <p:sp>
          <p:nvSpPr>
            <p:cNvPr id="74" name="Rectangle 7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5" name="Straight Connector 74"/>
            <p:cNvCxnSpPr>
              <a:stCxn id="7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996663" y="5622885"/>
            <a:ext cx="212414" cy="298333"/>
            <a:chOff x="11327657" y="3743202"/>
            <a:chExt cx="283218" cy="397777"/>
          </a:xfrm>
        </p:grpSpPr>
        <p:sp>
          <p:nvSpPr>
            <p:cNvPr id="79" name="Rectangle 78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>
              <a:stCxn id="79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588808" y="5186363"/>
            <a:ext cx="212414" cy="298333"/>
            <a:chOff x="11327657" y="3743202"/>
            <a:chExt cx="283218" cy="397777"/>
          </a:xfrm>
        </p:grpSpPr>
        <p:sp>
          <p:nvSpPr>
            <p:cNvPr id="82" name="Rectangle 81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3" name="Straight Connector 82"/>
            <p:cNvCxnSpPr>
              <a:stCxn id="82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612818" y="3440411"/>
            <a:ext cx="212414" cy="298333"/>
            <a:chOff x="11327657" y="3743202"/>
            <a:chExt cx="283218" cy="397777"/>
          </a:xfrm>
        </p:grpSpPr>
        <p:sp>
          <p:nvSpPr>
            <p:cNvPr id="85" name="Rectangle 84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6" name="Straight Connector 85"/>
            <p:cNvCxnSpPr>
              <a:stCxn id="85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3521802" y="1619119"/>
            <a:ext cx="425548" cy="597678"/>
            <a:chOff x="11327657" y="3743202"/>
            <a:chExt cx="283218" cy="397777"/>
          </a:xfrm>
        </p:grpSpPr>
        <p:sp>
          <p:nvSpPr>
            <p:cNvPr id="88" name="Rectangle 87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9" name="Straight Connector 88"/>
            <p:cNvCxnSpPr>
              <a:stCxn id="88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15727" y="749418"/>
            <a:ext cx="2640595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Bitcoin Mining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8682" y="3457575"/>
            <a:ext cx="7440290" cy="1728788"/>
            <a:chOff x="1171575" y="3467100"/>
            <a:chExt cx="9920387" cy="2305050"/>
          </a:xfrm>
        </p:grpSpPr>
        <p:sp>
          <p:nvSpPr>
            <p:cNvPr id="21" name="Oval 20"/>
            <p:cNvSpPr/>
            <p:nvPr/>
          </p:nvSpPr>
          <p:spPr>
            <a:xfrm>
              <a:off x="1171575" y="3467100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/>
            <p:cNvSpPr/>
            <p:nvPr/>
          </p:nvSpPr>
          <p:spPr>
            <a:xfrm>
              <a:off x="4276725" y="5057775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8496300" y="5610225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10791825" y="3467100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6" name="Straight Connector 25"/>
            <p:cNvCxnSpPr>
              <a:stCxn id="22" idx="7"/>
              <a:endCxn id="24" idx="2"/>
            </p:cNvCxnSpPr>
            <p:nvPr/>
          </p:nvCxnSpPr>
          <p:spPr>
            <a:xfrm flipV="1">
              <a:off x="4414937" y="3548063"/>
              <a:ext cx="6376888" cy="153342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7"/>
              <a:endCxn id="24" idx="3"/>
            </p:cNvCxnSpPr>
            <p:nvPr/>
          </p:nvCxnSpPr>
          <p:spPr>
            <a:xfrm flipV="1">
              <a:off x="8634512" y="3605312"/>
              <a:ext cx="2181026" cy="202862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6"/>
              <a:endCxn id="23" idx="2"/>
            </p:cNvCxnSpPr>
            <p:nvPr/>
          </p:nvCxnSpPr>
          <p:spPr>
            <a:xfrm>
              <a:off x="4438650" y="5138738"/>
              <a:ext cx="4057650" cy="55245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5"/>
              <a:endCxn id="22" idx="1"/>
            </p:cNvCxnSpPr>
            <p:nvPr/>
          </p:nvCxnSpPr>
          <p:spPr>
            <a:xfrm>
              <a:off x="1309787" y="3605312"/>
              <a:ext cx="2990651" cy="147617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0930037" y="488247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4" name="Straight Connector 93"/>
            <p:cNvCxnSpPr>
              <a:stCxn id="73" idx="0"/>
              <a:endCxn id="24" idx="4"/>
            </p:cNvCxnSpPr>
            <p:nvPr/>
          </p:nvCxnSpPr>
          <p:spPr>
            <a:xfrm flipH="1" flipV="1">
              <a:off x="10872788" y="3629025"/>
              <a:ext cx="138212" cy="12534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390874" y="4486482"/>
            <a:ext cx="212414" cy="707576"/>
            <a:chOff x="11327657" y="2789953"/>
            <a:chExt cx="283218" cy="943434"/>
          </a:xfrm>
        </p:grpSpPr>
        <p:grpSp>
          <p:nvGrpSpPr>
            <p:cNvPr id="96" name="Group 95"/>
            <p:cNvGrpSpPr/>
            <p:nvPr/>
          </p:nvGrpSpPr>
          <p:grpSpPr>
            <a:xfrm>
              <a:off x="11327657" y="2937832"/>
              <a:ext cx="283218" cy="795555"/>
              <a:chOff x="11327657" y="2937832"/>
              <a:chExt cx="283218" cy="79555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99" name="Straight Connector 98"/>
              <p:cNvCxnSpPr>
                <a:stCxn id="98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02" name="Straight Connector 101"/>
                <p:cNvCxnSpPr>
                  <a:stCxn id="101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7" name="Straight Connector 96"/>
            <p:cNvCxnSpPr/>
            <p:nvPr/>
          </p:nvCxnSpPr>
          <p:spPr>
            <a:xfrm flipH="1">
              <a:off x="11464608" y="2789953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8390874" y="5201419"/>
            <a:ext cx="212414" cy="298333"/>
            <a:chOff x="11327657" y="3743202"/>
            <a:chExt cx="283218" cy="397777"/>
          </a:xfrm>
        </p:grpSpPr>
        <p:sp>
          <p:nvSpPr>
            <p:cNvPr id="104" name="Rectangle 10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5" name="Straight Connector 104"/>
            <p:cNvCxnSpPr>
              <a:stCxn id="10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515100" y="4173841"/>
            <a:ext cx="2628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50560" y="4582479"/>
            <a:ext cx="216217" cy="216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9747" y="5263058"/>
            <a:ext cx="221456" cy="221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9" y="3683288"/>
            <a:ext cx="219405" cy="219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76" y="2884555"/>
            <a:ext cx="219405" cy="219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82" y="5646358"/>
            <a:ext cx="219405" cy="219405"/>
          </a:xfrm>
          <a:prstGeom prst="rect">
            <a:avLst/>
          </a:prstGeom>
        </p:spPr>
      </p:pic>
      <p:pic>
        <p:nvPicPr>
          <p:cNvPr id="2054" name="Picture 6" descr="http://www.clker.com/cliparts/8/2/3/e/1283478466169163413dollar%20sign%20.svg.h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88" y="5180110"/>
            <a:ext cx="177429" cy="3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itle 1"/>
          <p:cNvSpPr txBox="1">
            <a:spLocks/>
          </p:cNvSpPr>
          <p:nvPr/>
        </p:nvSpPr>
        <p:spPr>
          <a:xfrm>
            <a:off x="5400776" y="1055271"/>
            <a:ext cx="3592285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Fairness: If Alice has 1/4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computation power, she gets 1/4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total reward</a:t>
            </a:r>
          </a:p>
        </p:txBody>
      </p:sp>
    </p:spTree>
    <p:extLst>
      <p:ext uri="{BB962C8B-B14F-4D97-AF65-F5344CB8AC3E}">
        <p14:creationId xmlns:p14="http://schemas.microsoft.com/office/powerpoint/2010/main" val="2833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72" grpId="0"/>
      <p:bldP spid="106" grpId="0"/>
      <p:bldP spid="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45" y="2060291"/>
            <a:ext cx="6072601" cy="4090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620" y="449917"/>
            <a:ext cx="8344207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Attacker’s Revenue: Compared to Selfish Mining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620" y="2485159"/>
            <a:ext cx="188224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α = 0.4, γ = 0.9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153" y="3393352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23% higher revenue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153" y="4118968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revenue: 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~$137,000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day</a:t>
            </a:r>
          </a:p>
        </p:txBody>
      </p:sp>
      <p:sp>
        <p:nvSpPr>
          <p:cNvPr id="11" name="4-Point Star 10"/>
          <p:cNvSpPr/>
          <p:nvPr/>
        </p:nvSpPr>
        <p:spPr>
          <a:xfrm>
            <a:off x="6585405" y="2446566"/>
            <a:ext cx="214746" cy="207818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166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14349" y="440331"/>
            <a:ext cx="412694" cy="1374733"/>
            <a:chOff x="5373112" y="-76918"/>
            <a:chExt cx="550258" cy="1832977"/>
          </a:xfrm>
        </p:grpSpPr>
        <p:sp>
          <p:nvSpPr>
            <p:cNvPr id="5" name="Rectangle 4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" name="Straight Connector 9"/>
              <p:cNvCxnSpPr>
                <a:stCxn id="9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495743" y="4151101"/>
            <a:ext cx="212414" cy="298333"/>
            <a:chOff x="11327657" y="3743202"/>
            <a:chExt cx="283218" cy="397777"/>
          </a:xfrm>
        </p:grpSpPr>
        <p:sp>
          <p:nvSpPr>
            <p:cNvPr id="53" name="Rectangle 5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4" name="Straight Connector 53"/>
            <p:cNvCxnSpPr>
              <a:stCxn id="5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773975" y="5609100"/>
            <a:ext cx="212414" cy="298333"/>
            <a:chOff x="11327657" y="3743202"/>
            <a:chExt cx="283218" cy="397777"/>
          </a:xfrm>
        </p:grpSpPr>
        <p:sp>
          <p:nvSpPr>
            <p:cNvPr id="56" name="Rectangle 55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17162" y="4675631"/>
            <a:ext cx="212414" cy="298333"/>
            <a:chOff x="2150424" y="3444214"/>
            <a:chExt cx="283218" cy="397777"/>
          </a:xfrm>
        </p:grpSpPr>
        <p:sp>
          <p:nvSpPr>
            <p:cNvPr id="62" name="Rectangle 6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05829" y="451878"/>
            <a:ext cx="2671309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Eclipse Attacks</a:t>
            </a:r>
          </a:p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(reminder)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868510" y="2653276"/>
            <a:ext cx="332072" cy="1537845"/>
            <a:chOff x="7725446" y="1465188"/>
            <a:chExt cx="567878" cy="2629881"/>
          </a:xfrm>
        </p:grpSpPr>
        <p:grpSp>
          <p:nvGrpSpPr>
            <p:cNvPr id="69" name="Group 68"/>
            <p:cNvGrpSpPr/>
            <p:nvPr/>
          </p:nvGrpSpPr>
          <p:grpSpPr>
            <a:xfrm>
              <a:off x="7743066" y="1465188"/>
              <a:ext cx="550258" cy="1832977"/>
              <a:chOff x="5373112" y="-76918"/>
              <a:chExt cx="550258" cy="1832977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1" name="Straight Connector 70"/>
              <p:cNvCxnSpPr>
                <a:stCxn id="70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75" name="Straight Connector 74"/>
                <p:cNvCxnSpPr>
                  <a:stCxn id="74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725446" y="3298165"/>
              <a:ext cx="567397" cy="796904"/>
              <a:chOff x="11327657" y="3743202"/>
              <a:chExt cx="283218" cy="397777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1327657" y="3743202"/>
                <a:ext cx="283218" cy="24989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8" name="Straight Connector 77"/>
              <p:cNvCxnSpPr>
                <a:stCxn id="77" idx="2"/>
              </p:cNvCxnSpPr>
              <p:nvPr/>
            </p:nvCxnSpPr>
            <p:spPr>
              <a:xfrm flipH="1">
                <a:off x="11466937" y="399310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2023618" y="2653276"/>
            <a:ext cx="339272" cy="1581659"/>
            <a:chOff x="389454" y="2799768"/>
            <a:chExt cx="287876" cy="1342057"/>
          </a:xfrm>
        </p:grpSpPr>
        <p:grpSp>
          <p:nvGrpSpPr>
            <p:cNvPr id="82" name="Group 81"/>
            <p:cNvGrpSpPr/>
            <p:nvPr/>
          </p:nvGrpSpPr>
          <p:grpSpPr>
            <a:xfrm>
              <a:off x="394112" y="2799768"/>
              <a:ext cx="283218" cy="943434"/>
              <a:chOff x="5373112" y="-76918"/>
              <a:chExt cx="550258" cy="18329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7" name="Straight Connector 86"/>
              <p:cNvCxnSpPr>
                <a:stCxn id="86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1" name="Straight Connector 90"/>
                <p:cNvCxnSpPr>
                  <a:stCxn id="90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Connector 88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89454" y="3744048"/>
              <a:ext cx="283218" cy="397777"/>
              <a:chOff x="2150424" y="3444214"/>
              <a:chExt cx="283218" cy="39777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150424" y="3444214"/>
                <a:ext cx="283218" cy="249898"/>
              </a:xfrm>
              <a:prstGeom prst="rect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5" name="Straight Connector 84"/>
              <p:cNvCxnSpPr>
                <a:stCxn id="84" idx="2"/>
              </p:cNvCxnSpPr>
              <p:nvPr/>
            </p:nvCxnSpPr>
            <p:spPr>
              <a:xfrm flipH="1">
                <a:off x="2289704" y="3694112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Straight Connector 92"/>
          <p:cNvCxnSpPr/>
          <p:nvPr/>
        </p:nvCxnSpPr>
        <p:spPr>
          <a:xfrm>
            <a:off x="3268265" y="1958811"/>
            <a:ext cx="0" cy="385149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1518319" y="2281485"/>
            <a:ext cx="134987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1</a:t>
            </a:r>
            <a:endParaRPr lang="en-US" sz="2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3357405" y="2269821"/>
            <a:ext cx="134987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2</a:t>
            </a:r>
            <a:endParaRPr lang="en-US" sz="2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336374" y="5723082"/>
            <a:ext cx="212414" cy="298333"/>
            <a:chOff x="2150424" y="3444214"/>
            <a:chExt cx="283218" cy="397777"/>
          </a:xfrm>
        </p:grpSpPr>
        <p:sp>
          <p:nvSpPr>
            <p:cNvPr id="102" name="Rectangle 10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3" name="Straight Connector 102"/>
            <p:cNvCxnSpPr>
              <a:stCxn id="10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996286" y="5011675"/>
            <a:ext cx="212414" cy="707576"/>
            <a:chOff x="11327657" y="2789953"/>
            <a:chExt cx="283218" cy="943434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327657" y="2937832"/>
              <a:ext cx="283218" cy="795555"/>
              <a:chOff x="11327657" y="2937832"/>
              <a:chExt cx="283218" cy="795555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8" name="Straight Connector 107"/>
              <p:cNvCxnSpPr>
                <a:stCxn id="107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11" name="Straight Connector 110"/>
                <p:cNvCxnSpPr>
                  <a:stCxn id="110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6" name="Straight Connector 105"/>
            <p:cNvCxnSpPr/>
            <p:nvPr/>
          </p:nvCxnSpPr>
          <p:spPr>
            <a:xfrm flipH="1">
              <a:off x="11464608" y="2789953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996286" y="5726612"/>
            <a:ext cx="212414" cy="298333"/>
            <a:chOff x="11327657" y="3743202"/>
            <a:chExt cx="283218" cy="397777"/>
          </a:xfrm>
        </p:grpSpPr>
        <p:sp>
          <p:nvSpPr>
            <p:cNvPr id="113" name="Rectangle 11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4" name="Straight Connector 113"/>
            <p:cNvCxnSpPr>
              <a:stCxn id="11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-498004" y="3436164"/>
            <a:ext cx="9906323" cy="2640820"/>
            <a:chOff x="-664006" y="3438552"/>
            <a:chExt cx="13208431" cy="3521093"/>
          </a:xfrm>
        </p:grpSpPr>
        <p:sp>
          <p:nvSpPr>
            <p:cNvPr id="11" name="Oval 10"/>
            <p:cNvSpPr/>
            <p:nvPr/>
          </p:nvSpPr>
          <p:spPr>
            <a:xfrm>
              <a:off x="1171575" y="411569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276725" y="5706374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8496300" y="6258824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10791825" y="411569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5" name="Straight Connector 14"/>
            <p:cNvCxnSpPr>
              <a:stCxn id="12" idx="7"/>
              <a:endCxn id="14" idx="2"/>
            </p:cNvCxnSpPr>
            <p:nvPr/>
          </p:nvCxnSpPr>
          <p:spPr>
            <a:xfrm flipV="1">
              <a:off x="4414937" y="4196662"/>
              <a:ext cx="6376888" cy="153342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7"/>
              <a:endCxn id="14" idx="3"/>
            </p:cNvCxnSpPr>
            <p:nvPr/>
          </p:nvCxnSpPr>
          <p:spPr>
            <a:xfrm flipV="1">
              <a:off x="8634512" y="4253911"/>
              <a:ext cx="2181026" cy="202862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6"/>
              <a:endCxn id="13" idx="2"/>
            </p:cNvCxnSpPr>
            <p:nvPr/>
          </p:nvCxnSpPr>
          <p:spPr>
            <a:xfrm>
              <a:off x="4438650" y="5787337"/>
              <a:ext cx="4057650" cy="55245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12" idx="1"/>
            </p:cNvCxnSpPr>
            <p:nvPr/>
          </p:nvCxnSpPr>
          <p:spPr>
            <a:xfrm>
              <a:off x="1309787" y="4253911"/>
              <a:ext cx="2990651" cy="147617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95738" y="5722103"/>
              <a:ext cx="1215495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39225" y="3495572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Bob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664006" y="4423705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Lucy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81912" y="6282537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Emily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327657" y="3586431"/>
              <a:ext cx="283218" cy="795555"/>
              <a:chOff x="11327657" y="2937832"/>
              <a:chExt cx="283218" cy="79555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5" name="Straight Connector 24"/>
              <p:cNvCxnSpPr>
                <a:stCxn id="24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8" name="Straight Connector 27"/>
                <p:cNvCxnSpPr>
                  <a:stCxn id="27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/>
            <p:cNvCxnSpPr/>
            <p:nvPr/>
          </p:nvCxnSpPr>
          <p:spPr>
            <a:xfrm flipH="1">
              <a:off x="11464608" y="3438552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03292" y="5396582"/>
              <a:ext cx="283218" cy="943434"/>
              <a:chOff x="5373112" y="-76918"/>
              <a:chExt cx="550258" cy="183297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2" name="Straight Connector 31"/>
              <p:cNvCxnSpPr>
                <a:stCxn id="31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6" name="Straight Connector 35"/>
                <p:cNvCxnSpPr>
                  <a:stCxn id="35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099439" y="5539233"/>
              <a:ext cx="283218" cy="943434"/>
              <a:chOff x="5373112" y="-76918"/>
              <a:chExt cx="550258" cy="18329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9" name="Straight Connector 38"/>
              <p:cNvCxnSpPr>
                <a:stCxn id="38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3" name="Straight Connector 42"/>
                <p:cNvCxnSpPr>
                  <a:stCxn id="42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4207" y="4146894"/>
              <a:ext cx="283218" cy="943434"/>
              <a:chOff x="5373112" y="-76918"/>
              <a:chExt cx="550258" cy="183297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6" name="Straight Connector 45"/>
              <p:cNvCxnSpPr>
                <a:stCxn id="45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50" name="Straight Connector 49"/>
                <p:cNvCxnSpPr>
                  <a:stCxn id="49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>
            <a:xfrm>
              <a:off x="8705186" y="5048587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Dave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10948423" y="5508945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7" name="Straight Connector 116"/>
            <p:cNvCxnSpPr>
              <a:stCxn id="116" idx="0"/>
              <a:endCxn id="14" idx="4"/>
            </p:cNvCxnSpPr>
            <p:nvPr/>
          </p:nvCxnSpPr>
          <p:spPr>
            <a:xfrm flipH="1" flipV="1">
              <a:off x="10872788" y="4277624"/>
              <a:ext cx="156598" cy="12313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1226023" y="5447150"/>
              <a:ext cx="283218" cy="943434"/>
              <a:chOff x="11327657" y="2789953"/>
              <a:chExt cx="283218" cy="94343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1327657" y="2937832"/>
                <a:ext cx="283218" cy="795555"/>
                <a:chOff x="11327657" y="2937832"/>
                <a:chExt cx="283218" cy="795555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1327657" y="2937832"/>
                  <a:ext cx="283218" cy="249898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22" name="Straight Connector 121"/>
                <p:cNvCxnSpPr>
                  <a:stCxn id="121" idx="2"/>
                </p:cNvCxnSpPr>
                <p:nvPr/>
              </p:nvCxnSpPr>
              <p:spPr>
                <a:xfrm flipH="1">
                  <a:off x="11466937" y="3187730"/>
                  <a:ext cx="2329" cy="147879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11327657" y="3335610"/>
                  <a:ext cx="283218" cy="397777"/>
                  <a:chOff x="5373112" y="210393"/>
                  <a:chExt cx="550258" cy="772833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25" name="Straight Connector 124"/>
                  <p:cNvCxnSpPr>
                    <a:stCxn id="124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Straight Connector 119"/>
              <p:cNvCxnSpPr/>
              <p:nvPr/>
            </p:nvCxnSpPr>
            <p:spPr>
              <a:xfrm flipH="1">
                <a:off x="11464608" y="2789953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/>
          <p:cNvGrpSpPr/>
          <p:nvPr/>
        </p:nvGrpSpPr>
        <p:grpSpPr>
          <a:xfrm>
            <a:off x="8416024" y="5647356"/>
            <a:ext cx="212414" cy="298333"/>
            <a:chOff x="11327657" y="3743202"/>
            <a:chExt cx="283218" cy="397777"/>
          </a:xfrm>
        </p:grpSpPr>
        <p:sp>
          <p:nvSpPr>
            <p:cNvPr id="127" name="Rectangle 126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8" name="Straight Connector 127"/>
            <p:cNvCxnSpPr>
              <a:stCxn id="127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809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29834" y="407676"/>
            <a:ext cx="412694" cy="1374733"/>
            <a:chOff x="5373112" y="-76918"/>
            <a:chExt cx="550258" cy="1832977"/>
          </a:xfrm>
        </p:grpSpPr>
        <p:sp>
          <p:nvSpPr>
            <p:cNvPr id="5" name="Rectangle 4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" name="Straight Connector 9"/>
              <p:cNvCxnSpPr>
                <a:stCxn id="9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495743" y="4151101"/>
            <a:ext cx="212414" cy="298333"/>
            <a:chOff x="11327657" y="3743202"/>
            <a:chExt cx="283218" cy="397777"/>
          </a:xfrm>
        </p:grpSpPr>
        <p:sp>
          <p:nvSpPr>
            <p:cNvPr id="53" name="Rectangle 5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4" name="Straight Connector 53"/>
            <p:cNvCxnSpPr>
              <a:stCxn id="5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773975" y="5609100"/>
            <a:ext cx="212414" cy="298333"/>
            <a:chOff x="11327657" y="3743202"/>
            <a:chExt cx="283218" cy="397777"/>
          </a:xfrm>
        </p:grpSpPr>
        <p:sp>
          <p:nvSpPr>
            <p:cNvPr id="56" name="Rectangle 55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17162" y="4675631"/>
            <a:ext cx="212414" cy="298333"/>
            <a:chOff x="2150424" y="3444214"/>
            <a:chExt cx="283218" cy="397777"/>
          </a:xfrm>
        </p:grpSpPr>
        <p:sp>
          <p:nvSpPr>
            <p:cNvPr id="62" name="Rectangle 6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94943" y="451879"/>
            <a:ext cx="2671309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Eclipse Attacks</a:t>
            </a:r>
          </a:p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(reminder)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868510" y="2653276"/>
            <a:ext cx="332072" cy="1537845"/>
            <a:chOff x="7725446" y="1465188"/>
            <a:chExt cx="567878" cy="2629881"/>
          </a:xfrm>
        </p:grpSpPr>
        <p:grpSp>
          <p:nvGrpSpPr>
            <p:cNvPr id="69" name="Group 68"/>
            <p:cNvGrpSpPr/>
            <p:nvPr/>
          </p:nvGrpSpPr>
          <p:grpSpPr>
            <a:xfrm>
              <a:off x="7743066" y="1465188"/>
              <a:ext cx="550258" cy="1832977"/>
              <a:chOff x="5373112" y="-76918"/>
              <a:chExt cx="550258" cy="1832977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1" name="Straight Connector 70"/>
              <p:cNvCxnSpPr>
                <a:stCxn id="70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75" name="Straight Connector 74"/>
                <p:cNvCxnSpPr>
                  <a:stCxn id="74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725446" y="3298165"/>
              <a:ext cx="567397" cy="796904"/>
              <a:chOff x="11327657" y="3743202"/>
              <a:chExt cx="283218" cy="397777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1327657" y="3743202"/>
                <a:ext cx="283218" cy="24989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8" name="Straight Connector 77"/>
              <p:cNvCxnSpPr>
                <a:stCxn id="77" idx="2"/>
              </p:cNvCxnSpPr>
              <p:nvPr/>
            </p:nvCxnSpPr>
            <p:spPr>
              <a:xfrm flipH="1">
                <a:off x="11466937" y="399310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2023618" y="2653276"/>
            <a:ext cx="339272" cy="1581659"/>
            <a:chOff x="389454" y="2799768"/>
            <a:chExt cx="287876" cy="1342057"/>
          </a:xfrm>
        </p:grpSpPr>
        <p:grpSp>
          <p:nvGrpSpPr>
            <p:cNvPr id="82" name="Group 81"/>
            <p:cNvGrpSpPr/>
            <p:nvPr/>
          </p:nvGrpSpPr>
          <p:grpSpPr>
            <a:xfrm>
              <a:off x="394112" y="2799768"/>
              <a:ext cx="283218" cy="943434"/>
              <a:chOff x="5373112" y="-76918"/>
              <a:chExt cx="550258" cy="18329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7" name="Straight Connector 86"/>
              <p:cNvCxnSpPr>
                <a:stCxn id="86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1" name="Straight Connector 90"/>
                <p:cNvCxnSpPr>
                  <a:stCxn id="90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Connector 88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89454" y="3744048"/>
              <a:ext cx="283218" cy="397777"/>
              <a:chOff x="2150424" y="3444214"/>
              <a:chExt cx="283218" cy="39777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150424" y="3444214"/>
                <a:ext cx="283218" cy="249898"/>
              </a:xfrm>
              <a:prstGeom prst="rect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5" name="Straight Connector 84"/>
              <p:cNvCxnSpPr>
                <a:stCxn id="84" idx="2"/>
              </p:cNvCxnSpPr>
              <p:nvPr/>
            </p:nvCxnSpPr>
            <p:spPr>
              <a:xfrm flipH="1">
                <a:off x="2289704" y="3694112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Straight Connector 92"/>
          <p:cNvCxnSpPr/>
          <p:nvPr/>
        </p:nvCxnSpPr>
        <p:spPr>
          <a:xfrm>
            <a:off x="3268265" y="1958811"/>
            <a:ext cx="0" cy="385149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1518319" y="2281485"/>
            <a:ext cx="134987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1</a:t>
            </a:r>
            <a:endParaRPr lang="en-US" sz="2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3357405" y="2269821"/>
            <a:ext cx="134987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2</a:t>
            </a:r>
            <a:endParaRPr lang="en-US" sz="2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336374" y="5723082"/>
            <a:ext cx="212414" cy="298333"/>
            <a:chOff x="2150424" y="3444214"/>
            <a:chExt cx="283218" cy="397777"/>
          </a:xfrm>
        </p:grpSpPr>
        <p:sp>
          <p:nvSpPr>
            <p:cNvPr id="102" name="Rectangle 10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3" name="Straight Connector 102"/>
            <p:cNvCxnSpPr>
              <a:stCxn id="10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996286" y="5011675"/>
            <a:ext cx="212414" cy="707576"/>
            <a:chOff x="11327657" y="2789953"/>
            <a:chExt cx="283218" cy="943434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327657" y="2937832"/>
              <a:ext cx="283218" cy="795555"/>
              <a:chOff x="11327657" y="2937832"/>
              <a:chExt cx="283218" cy="795555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8" name="Straight Connector 107"/>
              <p:cNvCxnSpPr>
                <a:stCxn id="107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11" name="Straight Connector 110"/>
                <p:cNvCxnSpPr>
                  <a:stCxn id="110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6" name="Straight Connector 105"/>
            <p:cNvCxnSpPr/>
            <p:nvPr/>
          </p:nvCxnSpPr>
          <p:spPr>
            <a:xfrm flipH="1">
              <a:off x="11464608" y="2789953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996286" y="5726612"/>
            <a:ext cx="212414" cy="298333"/>
            <a:chOff x="11327657" y="3743202"/>
            <a:chExt cx="283218" cy="397777"/>
          </a:xfrm>
        </p:grpSpPr>
        <p:sp>
          <p:nvSpPr>
            <p:cNvPr id="113" name="Rectangle 11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4" name="Straight Connector 113"/>
            <p:cNvCxnSpPr>
              <a:stCxn id="11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-462604" y="3436164"/>
            <a:ext cx="9870923" cy="2640820"/>
            <a:chOff x="-616806" y="3438552"/>
            <a:chExt cx="13161231" cy="3521093"/>
          </a:xfrm>
        </p:grpSpPr>
        <p:sp>
          <p:nvSpPr>
            <p:cNvPr id="11" name="Oval 10"/>
            <p:cNvSpPr/>
            <p:nvPr/>
          </p:nvSpPr>
          <p:spPr>
            <a:xfrm>
              <a:off x="1171575" y="411569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276725" y="5706374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8496300" y="6258824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10791825" y="411569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5" name="Straight Connector 14"/>
            <p:cNvCxnSpPr>
              <a:stCxn id="12" idx="7"/>
              <a:endCxn id="14" idx="2"/>
            </p:cNvCxnSpPr>
            <p:nvPr/>
          </p:nvCxnSpPr>
          <p:spPr>
            <a:xfrm flipV="1">
              <a:off x="4414937" y="4196662"/>
              <a:ext cx="6376888" cy="153342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7"/>
              <a:endCxn id="14" idx="3"/>
            </p:cNvCxnSpPr>
            <p:nvPr/>
          </p:nvCxnSpPr>
          <p:spPr>
            <a:xfrm flipV="1">
              <a:off x="8634512" y="4253911"/>
              <a:ext cx="2181026" cy="202862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6"/>
              <a:endCxn id="13" idx="2"/>
            </p:cNvCxnSpPr>
            <p:nvPr/>
          </p:nvCxnSpPr>
          <p:spPr>
            <a:xfrm>
              <a:off x="4438650" y="5787337"/>
              <a:ext cx="4057650" cy="55245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12" idx="1"/>
            </p:cNvCxnSpPr>
            <p:nvPr/>
          </p:nvCxnSpPr>
          <p:spPr>
            <a:xfrm>
              <a:off x="1309787" y="4253911"/>
              <a:ext cx="2990651" cy="147617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95738" y="5722103"/>
              <a:ext cx="1215495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39225" y="3495572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Bob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616806" y="4432985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Lucy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81912" y="6282537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Emily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327657" y="3586431"/>
              <a:ext cx="283218" cy="795555"/>
              <a:chOff x="11327657" y="2937832"/>
              <a:chExt cx="283218" cy="79555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5" name="Straight Connector 24"/>
              <p:cNvCxnSpPr>
                <a:stCxn id="24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8" name="Straight Connector 27"/>
                <p:cNvCxnSpPr>
                  <a:stCxn id="27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/>
            <p:cNvCxnSpPr/>
            <p:nvPr/>
          </p:nvCxnSpPr>
          <p:spPr>
            <a:xfrm flipH="1">
              <a:off x="11464608" y="3438552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03292" y="5396582"/>
              <a:ext cx="283218" cy="943434"/>
              <a:chOff x="5373112" y="-76918"/>
              <a:chExt cx="550258" cy="183297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2" name="Straight Connector 31"/>
              <p:cNvCxnSpPr>
                <a:stCxn id="31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6" name="Straight Connector 35"/>
                <p:cNvCxnSpPr>
                  <a:stCxn id="35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099439" y="5539233"/>
              <a:ext cx="283218" cy="943434"/>
              <a:chOff x="5373112" y="-76918"/>
              <a:chExt cx="550258" cy="18329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9" name="Straight Connector 38"/>
              <p:cNvCxnSpPr>
                <a:stCxn id="38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3" name="Straight Connector 42"/>
                <p:cNvCxnSpPr>
                  <a:stCxn id="42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4207" y="4146894"/>
              <a:ext cx="283218" cy="943434"/>
              <a:chOff x="5373112" y="-76918"/>
              <a:chExt cx="550258" cy="183297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6" name="Straight Connector 45"/>
              <p:cNvCxnSpPr>
                <a:stCxn id="45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50" name="Straight Connector 49"/>
                <p:cNvCxnSpPr>
                  <a:stCxn id="49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>
            <a:xfrm>
              <a:off x="8705186" y="5048587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Dave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10948423" y="5508945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7" name="Straight Connector 116"/>
            <p:cNvCxnSpPr>
              <a:stCxn id="116" idx="0"/>
              <a:endCxn id="14" idx="4"/>
            </p:cNvCxnSpPr>
            <p:nvPr/>
          </p:nvCxnSpPr>
          <p:spPr>
            <a:xfrm flipH="1" flipV="1">
              <a:off x="10872788" y="4277624"/>
              <a:ext cx="156598" cy="12313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1226023" y="5447150"/>
              <a:ext cx="283218" cy="943434"/>
              <a:chOff x="11327657" y="2789953"/>
              <a:chExt cx="283218" cy="94343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1327657" y="2937832"/>
                <a:ext cx="283218" cy="795555"/>
                <a:chOff x="11327657" y="2937832"/>
                <a:chExt cx="283218" cy="795555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1327657" y="2937832"/>
                  <a:ext cx="283218" cy="249898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22" name="Straight Connector 121"/>
                <p:cNvCxnSpPr>
                  <a:stCxn id="121" idx="2"/>
                </p:cNvCxnSpPr>
                <p:nvPr/>
              </p:nvCxnSpPr>
              <p:spPr>
                <a:xfrm flipH="1">
                  <a:off x="11466937" y="3187730"/>
                  <a:ext cx="2329" cy="147879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11327657" y="3335610"/>
                  <a:ext cx="283218" cy="397777"/>
                  <a:chOff x="5373112" y="210393"/>
                  <a:chExt cx="550258" cy="772833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25" name="Straight Connector 124"/>
                  <p:cNvCxnSpPr>
                    <a:stCxn id="124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Straight Connector 119"/>
              <p:cNvCxnSpPr/>
              <p:nvPr/>
            </p:nvCxnSpPr>
            <p:spPr>
              <a:xfrm flipH="1">
                <a:off x="11464608" y="2789953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/>
          <p:cNvGrpSpPr/>
          <p:nvPr/>
        </p:nvGrpSpPr>
        <p:grpSpPr>
          <a:xfrm>
            <a:off x="8416024" y="5647356"/>
            <a:ext cx="212414" cy="298333"/>
            <a:chOff x="11327657" y="3743202"/>
            <a:chExt cx="283218" cy="397777"/>
          </a:xfrm>
        </p:grpSpPr>
        <p:sp>
          <p:nvSpPr>
            <p:cNvPr id="127" name="Rectangle 126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8" name="Straight Connector 127"/>
            <p:cNvCxnSpPr>
              <a:stCxn id="127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00702" y="627299"/>
            <a:ext cx="3427735" cy="999405"/>
            <a:chOff x="6934270" y="404602"/>
            <a:chExt cx="4354120" cy="1332540"/>
          </a:xfrm>
        </p:grpSpPr>
        <p:sp>
          <p:nvSpPr>
            <p:cNvPr id="130" name="Rectangle 129"/>
            <p:cNvSpPr/>
            <p:nvPr/>
          </p:nvSpPr>
          <p:spPr>
            <a:xfrm>
              <a:off x="6934270" y="404602"/>
              <a:ext cx="4354120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2" name="Title 1"/>
            <p:cNvSpPr txBox="1">
              <a:spLocks/>
            </p:cNvSpPr>
            <p:nvPr/>
          </p:nvSpPr>
          <p:spPr>
            <a:xfrm>
              <a:off x="8218611" y="634814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(α)</a:t>
              </a:r>
            </a:p>
          </p:txBody>
        </p:sp>
        <p:sp>
          <p:nvSpPr>
            <p:cNvPr id="133" name="Title 1"/>
            <p:cNvSpPr txBox="1">
              <a:spLocks/>
            </p:cNvSpPr>
            <p:nvPr/>
          </p:nvSpPr>
          <p:spPr>
            <a:xfrm>
              <a:off x="9483414" y="634813"/>
              <a:ext cx="1341895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</a:p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(β)</a:t>
              </a:r>
            </a:p>
          </p:txBody>
        </p:sp>
        <p:sp>
          <p:nvSpPr>
            <p:cNvPr id="135" name="Title 1"/>
            <p:cNvSpPr txBox="1">
              <a:spLocks/>
            </p:cNvSpPr>
            <p:nvPr/>
          </p:nvSpPr>
          <p:spPr>
            <a:xfrm>
              <a:off x="7010719" y="647237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Lucy</a:t>
              </a:r>
            </a:p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l-GR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5298448" y="1741165"/>
            <a:ext cx="8595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λ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β</a:t>
            </a:r>
            <a:endParaRPr lang="en-US" sz="27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129044" y="634770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05435" y="634770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05829" y="462763"/>
            <a:ext cx="5618654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Exploiting Eclipse Attack Victims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0218" y="1392317"/>
            <a:ext cx="3448493" cy="999405"/>
            <a:chOff x="6934270" y="404602"/>
            <a:chExt cx="4354120" cy="1332540"/>
          </a:xfrm>
        </p:grpSpPr>
        <p:sp>
          <p:nvSpPr>
            <p:cNvPr id="9" name="Rectangle 8"/>
            <p:cNvSpPr/>
            <p:nvPr/>
          </p:nvSpPr>
          <p:spPr>
            <a:xfrm>
              <a:off x="6934270" y="404602"/>
              <a:ext cx="4354120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8140845" y="634814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(α)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9595693" y="634813"/>
              <a:ext cx="1307855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(β)</a:t>
              </a: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6955906" y="647237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Lucy</a:t>
              </a:r>
            </a:p>
            <a:p>
              <a:pPr algn="ctr"/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l-GR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r>
                <a: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472887" y="2980300"/>
            <a:ext cx="416047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Forward all messages – no eclipsing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84202" y="3461658"/>
            <a:ext cx="5823452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Partition all messages – waste Lucy’s computation power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2887" y="3932001"/>
            <a:ext cx="4663118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Collude with Lucy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68666" y="4391587"/>
            <a:ext cx="4663118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Destroy if no stake (DNS)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7678" y="1392316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94069" y="1392316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57994" y="1136634"/>
            <a:ext cx="158485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 Eclipsing</a:t>
            </a:r>
            <a:endParaRPr lang="en-US" sz="225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21119" y="1508367"/>
            <a:ext cx="4225" cy="108052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3637" y="4860445"/>
            <a:ext cx="26035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Partition all messages</a:t>
            </a:r>
            <a:endParaRPr lang="en-US" sz="225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83674" y="2490031"/>
            <a:ext cx="260359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Collude with Lucy</a:t>
            </a:r>
            <a:endParaRPr lang="en-US" sz="225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421119" y="2842713"/>
            <a:ext cx="4786" cy="8334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83673" y="3608332"/>
            <a:ext cx="260359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Destroy if no stake</a:t>
            </a:r>
            <a:endParaRPr lang="en-US" sz="225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23977" y="4011430"/>
            <a:ext cx="4786" cy="8334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49" y="4463833"/>
            <a:ext cx="2934824" cy="183563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6230102" y="2157516"/>
            <a:ext cx="0" cy="19671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05905" y="2587135"/>
            <a:ext cx="12120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Eclipsing degree</a:t>
            </a:r>
            <a:endParaRPr lang="en-US" sz="225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4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7" grpId="0"/>
      <p:bldP spid="28" grpId="0"/>
      <p:bldP spid="32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61" y="2801353"/>
            <a:ext cx="4372577" cy="29185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-55418" y="-3520"/>
            <a:ext cx="9297389" cy="14773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97280" rIns="109728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000" b="1" dirty="0">
              <a:solidFill>
                <a:schemeClr val="bg1"/>
              </a:solidFill>
              <a:latin typeface="+mj-lt"/>
              <a:cs typeface="Adobe Hebrew"/>
            </a:endParaRP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cs typeface="Adobe Hebrew"/>
              </a:rPr>
              <a:t>Non-trivial compositions of Stubborn Mining + Eclipsing outperform naïve strategies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0" y="2717721"/>
            <a:ext cx="4239658" cy="3002183"/>
          </a:xfrm>
          <a:prstGeom prst="rect">
            <a:avLst/>
          </a:prstGeom>
        </p:spPr>
      </p:pic>
      <p:sp>
        <p:nvSpPr>
          <p:cNvPr id="7" name="4-Point Star 6"/>
          <p:cNvSpPr/>
          <p:nvPr/>
        </p:nvSpPr>
        <p:spPr>
          <a:xfrm>
            <a:off x="6792192" y="4729632"/>
            <a:ext cx="214746" cy="207818"/>
          </a:xfrm>
          <a:prstGeom prst="star4">
            <a:avLst/>
          </a:prstGeom>
          <a:solidFill>
            <a:srgbClr val="2B4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92192" y="3724570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8%</a:t>
            </a:r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54982" y="4052021"/>
            <a:ext cx="256310" cy="67761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83382" y="1905450"/>
            <a:ext cx="45375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Alice’s relative gain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wrt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naïve</a:t>
            </a:r>
            <a:endParaRPr lang="en-US" sz="30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6760" y="1878428"/>
            <a:ext cx="32548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Dominant Strategies</a:t>
            </a:r>
            <a:endParaRPr lang="en-US" sz="30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87121" y="5811310"/>
            <a:ext cx="7793988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Naïve: Honest/Selfish Mining – Stubbornness, Collude/Destroy Lucy - Eclipsing</a:t>
            </a:r>
          </a:p>
        </p:txBody>
      </p:sp>
    </p:spTree>
    <p:extLst>
      <p:ext uri="{BB962C8B-B14F-4D97-AF65-F5344CB8AC3E}">
        <p14:creationId xmlns:p14="http://schemas.microsoft.com/office/powerpoint/2010/main" val="384598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3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2593761"/>
            <a:ext cx="5625347" cy="37484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434024" y="6493866"/>
            <a:ext cx="984019" cy="273844"/>
          </a:xfrm>
        </p:spPr>
        <p:txBody>
          <a:bodyPr/>
          <a:lstStyle/>
          <a:p>
            <a:fld id="{71244600-007F-4CF3-A8FF-00BB93361B2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-48491" y="-9792"/>
            <a:ext cx="9192491" cy="12003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97280" rIns="109728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dobe Hebrew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dobe Hebrew"/>
              </a:rPr>
              <a:t>Gain compared to Selfish Mining</a:t>
            </a:r>
          </a:p>
        </p:txBody>
      </p:sp>
      <p:sp>
        <p:nvSpPr>
          <p:cNvPr id="7" name="4-Point Star 6"/>
          <p:cNvSpPr/>
          <p:nvPr/>
        </p:nvSpPr>
        <p:spPr>
          <a:xfrm>
            <a:off x="4545239" y="5030127"/>
            <a:ext cx="214746" cy="207818"/>
          </a:xfrm>
          <a:prstGeom prst="star4">
            <a:avLst/>
          </a:prstGeom>
          <a:solidFill>
            <a:srgbClr val="2B4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7430" y="3958406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58055" y="4325101"/>
            <a:ext cx="256310" cy="67761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23828" y="1740394"/>
            <a:ext cx="657641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Alice’s relative gain </a:t>
            </a:r>
            <a:r>
              <a:rPr lang="en-US" sz="3375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wrt</a:t>
            </a:r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Selfish Mining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6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11" y="2499263"/>
            <a:ext cx="5773034" cy="3618506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-48491" y="-14404"/>
            <a:ext cx="9192491" cy="12003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97280" rIns="109728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dobe Hebrew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dobe Hebrew"/>
              </a:rPr>
              <a:t>The attack may benefit Lucy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7787" y="1626303"/>
            <a:ext cx="3485698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Lucy’s relative gain: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6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04348" y="2745076"/>
            <a:ext cx="5398594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Detecting and inferring attacks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27597" y="479532"/>
            <a:ext cx="5750228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Are these attacks likely to occur?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4393" y="3595583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Discussed in the paper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7597" y="4465703"/>
            <a:ext cx="3406317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Countermeasures?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2140" y="5196961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Dispersed mining power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98528" y="1339139"/>
            <a:ext cx="3800633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Selfish Mining not observed until now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98528" y="1733780"/>
            <a:ext cx="3097472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~$375,000 / day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98528" y="2093439"/>
            <a:ext cx="3097472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8757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33259" y="466307"/>
            <a:ext cx="2053767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Conclusion</a:t>
            </a:r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698" y="1473658"/>
            <a:ext cx="47160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50" dirty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82890" y="1443406"/>
            <a:ext cx="815676" cy="81567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81698" y="2724944"/>
            <a:ext cx="47160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50" dirty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82890" y="2694692"/>
            <a:ext cx="815676" cy="81567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19367" y="2874714"/>
            <a:ext cx="7524633" cy="4794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 Stubborn Mining and Eclipse Attacks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367" y="1607003"/>
            <a:ext cx="7524633" cy="4794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Stubborn 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01108" y="4477553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kartik@cs.umd.edu</a:t>
            </a:r>
            <a:endParaRPr lang="en-US" sz="19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3702760"/>
            <a:ext cx="3340418" cy="229567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82890" y="4371118"/>
            <a:ext cx="2275814" cy="4794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Dominant Strategies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64242" y="88690"/>
            <a:ext cx="412694" cy="1374733"/>
            <a:chOff x="5373112" y="-76918"/>
            <a:chExt cx="550258" cy="1832977"/>
          </a:xfrm>
        </p:grpSpPr>
        <p:sp>
          <p:nvSpPr>
            <p:cNvPr id="4" name="Rectangle 3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" name="Straight Connector 4"/>
            <p:cNvCxnSpPr>
              <a:stCxn id="4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9" name="Straight Connector 8"/>
              <p:cNvCxnSpPr>
                <a:stCxn id="8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592301" y="5186363"/>
            <a:ext cx="212414" cy="298333"/>
            <a:chOff x="11327657" y="3743202"/>
            <a:chExt cx="283218" cy="397777"/>
          </a:xfrm>
        </p:grpSpPr>
        <p:sp>
          <p:nvSpPr>
            <p:cNvPr id="56" name="Rectangle 55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46540" y="703769"/>
            <a:ext cx="3458383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Selfish Mining </a:t>
            </a:r>
            <a:r>
              <a:rPr lang="en-US" sz="225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[ES’14]</a:t>
            </a: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4817331" y="490141"/>
            <a:ext cx="3417876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Alice deviates from the protocol, can she gain more?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417179" y="1766293"/>
            <a:ext cx="4218179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Yes!</a:t>
            </a:r>
          </a:p>
          <a:p>
            <a:pPr algn="ctr"/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Computation power &gt; 0.33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-262890" y="2732201"/>
            <a:ext cx="9671209" cy="2913767"/>
            <a:chOff x="-350520" y="2499934"/>
            <a:chExt cx="12894945" cy="3885023"/>
          </a:xfrm>
        </p:grpSpPr>
        <p:grpSp>
          <p:nvGrpSpPr>
            <p:cNvPr id="66" name="Group 65"/>
            <p:cNvGrpSpPr/>
            <p:nvPr/>
          </p:nvGrpSpPr>
          <p:grpSpPr>
            <a:xfrm>
              <a:off x="1171575" y="2499934"/>
              <a:ext cx="10439300" cy="3885023"/>
              <a:chOff x="1171575" y="2499934"/>
              <a:chExt cx="10439300" cy="388502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71575" y="3467100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76725" y="5057775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496300" y="5610225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791825" y="3467100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4" name="Straight Connector 13"/>
              <p:cNvCxnSpPr>
                <a:stCxn id="11" idx="7"/>
                <a:endCxn id="13" idx="2"/>
              </p:cNvCxnSpPr>
              <p:nvPr/>
            </p:nvCxnSpPr>
            <p:spPr>
              <a:xfrm flipV="1">
                <a:off x="4414937" y="3548063"/>
                <a:ext cx="6376888" cy="153342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2" idx="7"/>
                <a:endCxn id="13" idx="3"/>
              </p:cNvCxnSpPr>
              <p:nvPr/>
            </p:nvCxnSpPr>
            <p:spPr>
              <a:xfrm flipV="1">
                <a:off x="8634512" y="3605312"/>
                <a:ext cx="2181026" cy="20286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1" idx="6"/>
                <a:endCxn id="12" idx="2"/>
              </p:cNvCxnSpPr>
              <p:nvPr/>
            </p:nvCxnSpPr>
            <p:spPr>
              <a:xfrm>
                <a:off x="4438650" y="5138738"/>
                <a:ext cx="4057650" cy="55245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0" idx="5"/>
                <a:endCxn id="11" idx="1"/>
              </p:cNvCxnSpPr>
              <p:nvPr/>
            </p:nvCxnSpPr>
            <p:spPr>
              <a:xfrm>
                <a:off x="1309787" y="3605312"/>
                <a:ext cx="2990651" cy="147617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547838" y="5162452"/>
                <a:ext cx="35052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Alice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05626" y="5707849"/>
                <a:ext cx="35052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Emily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1327657" y="2937832"/>
                <a:ext cx="283218" cy="795555"/>
                <a:chOff x="11327657" y="2937832"/>
                <a:chExt cx="283218" cy="79555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1327657" y="2937832"/>
                  <a:ext cx="283218" cy="249898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2" name="Straight Connector 21"/>
                <p:cNvCxnSpPr>
                  <a:stCxn id="21" idx="2"/>
                </p:cNvCxnSpPr>
                <p:nvPr/>
              </p:nvCxnSpPr>
              <p:spPr>
                <a:xfrm flipH="1">
                  <a:off x="11466937" y="3187730"/>
                  <a:ext cx="2329" cy="147879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11327657" y="3335610"/>
                  <a:ext cx="283218" cy="397777"/>
                  <a:chOff x="5373112" y="210393"/>
                  <a:chExt cx="550258" cy="772833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25" name="Straight Connector 24"/>
                  <p:cNvCxnSpPr>
                    <a:stCxn id="24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Straight Connector 25"/>
              <p:cNvCxnSpPr/>
              <p:nvPr/>
            </p:nvCxnSpPr>
            <p:spPr>
              <a:xfrm flipH="1">
                <a:off x="11464608" y="2789953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9333542" y="5414963"/>
                <a:ext cx="283218" cy="943434"/>
                <a:chOff x="5373112" y="-76918"/>
                <a:chExt cx="550258" cy="1832977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9" name="Straight Connector 28"/>
                <p:cNvCxnSpPr>
                  <a:stCxn id="28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5373112" y="983226"/>
                  <a:ext cx="550258" cy="772833"/>
                  <a:chOff x="5373112" y="210393"/>
                  <a:chExt cx="550258" cy="772833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33" name="Straight Connector 32"/>
                  <p:cNvCxnSpPr>
                    <a:stCxn id="32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5639191" y="-76918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3456402" y="4828716"/>
                <a:ext cx="283218" cy="943434"/>
                <a:chOff x="5373112" y="-76918"/>
                <a:chExt cx="550258" cy="1832977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6" name="Straight Connector 35"/>
                <p:cNvCxnSpPr>
                  <a:stCxn id="35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5373112" y="983226"/>
                  <a:ext cx="550258" cy="772833"/>
                  <a:chOff x="5373112" y="210393"/>
                  <a:chExt cx="550258" cy="772833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40" name="Straight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5639191" y="-76918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2155082" y="2499934"/>
                <a:ext cx="283218" cy="943434"/>
                <a:chOff x="5373112" y="-76918"/>
                <a:chExt cx="550258" cy="1832977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3" name="Straight Connector 42"/>
                <p:cNvCxnSpPr>
                  <a:stCxn id="42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5373112" y="983226"/>
                  <a:ext cx="550258" cy="772833"/>
                  <a:chOff x="5373112" y="210393"/>
                  <a:chExt cx="550258" cy="772833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47" name="Straight Connector 46"/>
                  <p:cNvCxnSpPr>
                    <a:stCxn id="46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5639191" y="-76918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Rectangle 61"/>
            <p:cNvSpPr/>
            <p:nvPr/>
          </p:nvSpPr>
          <p:spPr>
            <a:xfrm>
              <a:off x="-350520" y="2938505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Charlie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039225" y="2846973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Bob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86800" y="4422119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Dave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10930037" y="488247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0" name="Straight Connector 59"/>
            <p:cNvCxnSpPr>
              <a:stCxn id="59" idx="0"/>
            </p:cNvCxnSpPr>
            <p:nvPr/>
          </p:nvCxnSpPr>
          <p:spPr>
            <a:xfrm flipH="1" flipV="1">
              <a:off x="10872788" y="3629025"/>
              <a:ext cx="138212" cy="12534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1207637" y="4820684"/>
              <a:ext cx="283218" cy="943434"/>
              <a:chOff x="11327657" y="2789953"/>
              <a:chExt cx="283218" cy="94343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1327657" y="2937832"/>
                <a:ext cx="283218" cy="795555"/>
                <a:chOff x="11327657" y="2937832"/>
                <a:chExt cx="283218" cy="79555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327657" y="2937832"/>
                  <a:ext cx="283218" cy="249898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72" name="Straight Connector 71"/>
                <p:cNvCxnSpPr>
                  <a:stCxn id="71" idx="2"/>
                </p:cNvCxnSpPr>
                <p:nvPr/>
              </p:nvCxnSpPr>
              <p:spPr>
                <a:xfrm flipH="1">
                  <a:off x="11466937" y="3187730"/>
                  <a:ext cx="2329" cy="147879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11327657" y="3335610"/>
                  <a:ext cx="283218" cy="397777"/>
                  <a:chOff x="5373112" y="210393"/>
                  <a:chExt cx="550258" cy="772833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75" name="Straight Connector 74"/>
                  <p:cNvCxnSpPr>
                    <a:stCxn id="74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Straight Connector 69"/>
              <p:cNvCxnSpPr/>
              <p:nvPr/>
            </p:nvCxnSpPr>
            <p:spPr>
              <a:xfrm flipH="1">
                <a:off x="11464608" y="2789953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20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82552" y="705876"/>
            <a:ext cx="2574744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Prior work:</a:t>
            </a:r>
          </a:p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Selfish Mining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309627" y="679070"/>
            <a:ext cx="5151738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way of deviating so that one miner earns more revenue at the expense of others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422538" y="2880395"/>
            <a:ext cx="3054041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Stubborn Mining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47199" y="2173943"/>
            <a:ext cx="8351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139470" y="3850149"/>
            <a:ext cx="8245696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show other attacks in the same model that perform better than selfish mining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466" y="4871357"/>
            <a:ext cx="79992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Earn 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~$137,000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/ day more than by Selfish Mining attack</a:t>
            </a:r>
            <a:endParaRPr lang="en-US" sz="27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955" y="2684497"/>
            <a:ext cx="47160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50" dirty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615727" y="2688535"/>
            <a:ext cx="676583" cy="67658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3769" y="2566170"/>
            <a:ext cx="2236894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Our Contribution: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8237" y="5701491"/>
            <a:ext cx="42540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miners earn 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~$1.5 M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/ day</a:t>
            </a:r>
            <a:endParaRPr lang="en-US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7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0" grpId="0"/>
      <p:bldP spid="20" grpId="0"/>
      <p:bldP spid="21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38691" y="200848"/>
            <a:ext cx="412694" cy="1374733"/>
            <a:chOff x="5373112" y="-76918"/>
            <a:chExt cx="550258" cy="1832977"/>
          </a:xfrm>
        </p:grpSpPr>
        <p:sp>
          <p:nvSpPr>
            <p:cNvPr id="5" name="Rectangle 4"/>
            <p:cNvSpPr/>
            <p:nvPr/>
          </p:nvSpPr>
          <p:spPr>
            <a:xfrm>
              <a:off x="5373112" y="210393"/>
              <a:ext cx="550258" cy="48552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 flipH="1">
              <a:off x="5643716" y="695915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5373112" y="983226"/>
              <a:ext cx="550258" cy="772833"/>
              <a:chOff x="5373112" y="210393"/>
              <a:chExt cx="550258" cy="7728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" name="Straight Connector 9"/>
              <p:cNvCxnSpPr>
                <a:stCxn id="9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H="1">
              <a:off x="5639191" y="-76918"/>
              <a:ext cx="4525" cy="28731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495743" y="4151101"/>
            <a:ext cx="212414" cy="298333"/>
            <a:chOff x="11327657" y="3743202"/>
            <a:chExt cx="283218" cy="397777"/>
          </a:xfrm>
        </p:grpSpPr>
        <p:sp>
          <p:nvSpPr>
            <p:cNvPr id="53" name="Rectangle 5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4" name="Straight Connector 53"/>
            <p:cNvCxnSpPr>
              <a:stCxn id="5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773975" y="5609100"/>
            <a:ext cx="212414" cy="298333"/>
            <a:chOff x="11327657" y="3743202"/>
            <a:chExt cx="283218" cy="397777"/>
          </a:xfrm>
        </p:grpSpPr>
        <p:sp>
          <p:nvSpPr>
            <p:cNvPr id="56" name="Rectangle 55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17162" y="4675631"/>
            <a:ext cx="212414" cy="298333"/>
            <a:chOff x="2150424" y="3444214"/>
            <a:chExt cx="283218" cy="397777"/>
          </a:xfrm>
        </p:grpSpPr>
        <p:sp>
          <p:nvSpPr>
            <p:cNvPr id="62" name="Rectangle 6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16525" y="361880"/>
            <a:ext cx="2767489" cy="130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Eclipse Attacks </a:t>
            </a:r>
          </a:p>
          <a:p>
            <a:r>
              <a:rPr lang="en-US" sz="2250" dirty="0">
                <a:solidFill>
                  <a:schemeClr val="bg1">
                    <a:lumMod val="75000"/>
                  </a:schemeClr>
                </a:solidFill>
              </a:rPr>
              <a:t>[HKZG’15]</a:t>
            </a:r>
          </a:p>
          <a:p>
            <a:endParaRPr lang="en-US" sz="225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868510" y="2653276"/>
            <a:ext cx="332072" cy="1537845"/>
            <a:chOff x="7725446" y="1465188"/>
            <a:chExt cx="567878" cy="2629881"/>
          </a:xfrm>
        </p:grpSpPr>
        <p:grpSp>
          <p:nvGrpSpPr>
            <p:cNvPr id="69" name="Group 68"/>
            <p:cNvGrpSpPr/>
            <p:nvPr/>
          </p:nvGrpSpPr>
          <p:grpSpPr>
            <a:xfrm>
              <a:off x="7743066" y="1465188"/>
              <a:ext cx="550258" cy="1832977"/>
              <a:chOff x="5373112" y="-76918"/>
              <a:chExt cx="550258" cy="1832977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1" name="Straight Connector 70"/>
              <p:cNvCxnSpPr>
                <a:stCxn id="70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75" name="Straight Connector 74"/>
                <p:cNvCxnSpPr>
                  <a:stCxn id="74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725446" y="3298165"/>
              <a:ext cx="567397" cy="796904"/>
              <a:chOff x="11327657" y="3743202"/>
              <a:chExt cx="283218" cy="397777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1327657" y="3743202"/>
                <a:ext cx="283218" cy="24989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8" name="Straight Connector 77"/>
              <p:cNvCxnSpPr>
                <a:stCxn id="77" idx="2"/>
              </p:cNvCxnSpPr>
              <p:nvPr/>
            </p:nvCxnSpPr>
            <p:spPr>
              <a:xfrm flipH="1">
                <a:off x="11466937" y="399310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2023618" y="2653276"/>
            <a:ext cx="339272" cy="1581659"/>
            <a:chOff x="389454" y="2799768"/>
            <a:chExt cx="287876" cy="1342057"/>
          </a:xfrm>
        </p:grpSpPr>
        <p:grpSp>
          <p:nvGrpSpPr>
            <p:cNvPr id="82" name="Group 81"/>
            <p:cNvGrpSpPr/>
            <p:nvPr/>
          </p:nvGrpSpPr>
          <p:grpSpPr>
            <a:xfrm>
              <a:off x="394112" y="2799768"/>
              <a:ext cx="283218" cy="943434"/>
              <a:chOff x="5373112" y="-76918"/>
              <a:chExt cx="550258" cy="18329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7" name="Straight Connector 86"/>
              <p:cNvCxnSpPr>
                <a:stCxn id="86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1" name="Straight Connector 90"/>
                <p:cNvCxnSpPr>
                  <a:stCxn id="90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Connector 88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89454" y="3744048"/>
              <a:ext cx="283218" cy="397777"/>
              <a:chOff x="2150424" y="3444214"/>
              <a:chExt cx="283218" cy="39777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150424" y="3444214"/>
                <a:ext cx="283218" cy="249898"/>
              </a:xfrm>
              <a:prstGeom prst="rect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5" name="Straight Connector 84"/>
              <p:cNvCxnSpPr>
                <a:stCxn id="84" idx="2"/>
              </p:cNvCxnSpPr>
              <p:nvPr/>
            </p:nvCxnSpPr>
            <p:spPr>
              <a:xfrm flipH="1">
                <a:off x="2289704" y="3694112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Straight Connector 92"/>
          <p:cNvCxnSpPr/>
          <p:nvPr/>
        </p:nvCxnSpPr>
        <p:spPr>
          <a:xfrm>
            <a:off x="3268265" y="1958811"/>
            <a:ext cx="0" cy="385149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1518319" y="2281485"/>
            <a:ext cx="134987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1</a:t>
            </a:r>
            <a:endParaRPr lang="en-US" sz="2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3357405" y="2269821"/>
            <a:ext cx="134987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2</a:t>
            </a:r>
            <a:endParaRPr lang="en-US" sz="2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4688427" y="420901"/>
            <a:ext cx="3841882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can double-spend</a:t>
            </a:r>
          </a:p>
          <a:p>
            <a:pPr algn="ctr"/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5151740" y="1753518"/>
            <a:ext cx="4111640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Compose Stubborn Mining and Eclipse Attacks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336374" y="5723082"/>
            <a:ext cx="212414" cy="298333"/>
            <a:chOff x="2150424" y="3444214"/>
            <a:chExt cx="283218" cy="397777"/>
          </a:xfrm>
        </p:grpSpPr>
        <p:sp>
          <p:nvSpPr>
            <p:cNvPr id="102" name="Rectangle 10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3" name="Straight Connector 102"/>
            <p:cNvCxnSpPr>
              <a:stCxn id="10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996286" y="5011675"/>
            <a:ext cx="212414" cy="707576"/>
            <a:chOff x="11327657" y="2789953"/>
            <a:chExt cx="283218" cy="943434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327657" y="2937832"/>
              <a:ext cx="283218" cy="795555"/>
              <a:chOff x="11327657" y="2937832"/>
              <a:chExt cx="283218" cy="795555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8" name="Straight Connector 107"/>
              <p:cNvCxnSpPr>
                <a:stCxn id="107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11" name="Straight Connector 110"/>
                <p:cNvCxnSpPr>
                  <a:stCxn id="110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6" name="Straight Connector 105"/>
            <p:cNvCxnSpPr/>
            <p:nvPr/>
          </p:nvCxnSpPr>
          <p:spPr>
            <a:xfrm flipH="1">
              <a:off x="11464608" y="2789953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996286" y="5726612"/>
            <a:ext cx="212414" cy="298333"/>
            <a:chOff x="11327657" y="3743202"/>
            <a:chExt cx="283218" cy="397777"/>
          </a:xfrm>
        </p:grpSpPr>
        <p:sp>
          <p:nvSpPr>
            <p:cNvPr id="113" name="Rectangle 11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4" name="Straight Connector 113"/>
            <p:cNvCxnSpPr>
              <a:stCxn id="11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-326732" y="3436164"/>
            <a:ext cx="9735051" cy="2640820"/>
            <a:chOff x="-435643" y="3438552"/>
            <a:chExt cx="12980068" cy="3521093"/>
          </a:xfrm>
        </p:grpSpPr>
        <p:sp>
          <p:nvSpPr>
            <p:cNvPr id="11" name="Oval 10"/>
            <p:cNvSpPr/>
            <p:nvPr/>
          </p:nvSpPr>
          <p:spPr>
            <a:xfrm>
              <a:off x="1171575" y="411569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276725" y="5706374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8496300" y="6258824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10791825" y="411569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5" name="Straight Connector 14"/>
            <p:cNvCxnSpPr>
              <a:stCxn id="12" idx="7"/>
              <a:endCxn id="14" idx="2"/>
            </p:cNvCxnSpPr>
            <p:nvPr/>
          </p:nvCxnSpPr>
          <p:spPr>
            <a:xfrm flipV="1">
              <a:off x="4414937" y="4196662"/>
              <a:ext cx="6376888" cy="153342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7"/>
              <a:endCxn id="14" idx="3"/>
            </p:cNvCxnSpPr>
            <p:nvPr/>
          </p:nvCxnSpPr>
          <p:spPr>
            <a:xfrm flipV="1">
              <a:off x="8634512" y="4253911"/>
              <a:ext cx="2181026" cy="202862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6"/>
              <a:endCxn id="13" idx="2"/>
            </p:cNvCxnSpPr>
            <p:nvPr/>
          </p:nvCxnSpPr>
          <p:spPr>
            <a:xfrm>
              <a:off x="4438650" y="5787337"/>
              <a:ext cx="4057650" cy="55245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12" idx="1"/>
            </p:cNvCxnSpPr>
            <p:nvPr/>
          </p:nvCxnSpPr>
          <p:spPr>
            <a:xfrm>
              <a:off x="1309787" y="4253911"/>
              <a:ext cx="2990651" cy="147617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95738" y="5722103"/>
              <a:ext cx="1215495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39225" y="3495572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Bob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435643" y="4423535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Charlie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81912" y="6282537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Emily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327657" y="3586431"/>
              <a:ext cx="283218" cy="795555"/>
              <a:chOff x="11327657" y="2937832"/>
              <a:chExt cx="283218" cy="79555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1327657" y="2937832"/>
                <a:ext cx="283218" cy="24989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5" name="Straight Connector 24"/>
              <p:cNvCxnSpPr>
                <a:stCxn id="24" idx="2"/>
              </p:cNvCxnSpPr>
              <p:nvPr/>
            </p:nvCxnSpPr>
            <p:spPr>
              <a:xfrm flipH="1">
                <a:off x="11466937" y="3187730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11327657" y="3335610"/>
                <a:ext cx="283218" cy="397777"/>
                <a:chOff x="5373112" y="210393"/>
                <a:chExt cx="550258" cy="77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8" name="Straight Connector 27"/>
                <p:cNvCxnSpPr>
                  <a:stCxn id="27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/>
            <p:cNvCxnSpPr/>
            <p:nvPr/>
          </p:nvCxnSpPr>
          <p:spPr>
            <a:xfrm flipH="1">
              <a:off x="11464608" y="3438552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03292" y="5396582"/>
              <a:ext cx="283218" cy="943434"/>
              <a:chOff x="5373112" y="-76918"/>
              <a:chExt cx="550258" cy="183297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2" name="Straight Connector 31"/>
              <p:cNvCxnSpPr>
                <a:stCxn id="31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6" name="Straight Connector 35"/>
                <p:cNvCxnSpPr>
                  <a:stCxn id="35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099439" y="5539233"/>
              <a:ext cx="283218" cy="943434"/>
              <a:chOff x="5373112" y="-76918"/>
              <a:chExt cx="550258" cy="18329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9" name="Straight Connector 38"/>
              <p:cNvCxnSpPr>
                <a:stCxn id="38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3" name="Straight Connector 42"/>
                <p:cNvCxnSpPr>
                  <a:stCxn id="42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4207" y="4146894"/>
              <a:ext cx="283218" cy="943434"/>
              <a:chOff x="5373112" y="-76918"/>
              <a:chExt cx="550258" cy="183297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373112" y="210393"/>
                <a:ext cx="550258" cy="48552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6" name="Straight Connector 45"/>
              <p:cNvCxnSpPr>
                <a:stCxn id="45" idx="2"/>
              </p:cNvCxnSpPr>
              <p:nvPr/>
            </p:nvCxnSpPr>
            <p:spPr>
              <a:xfrm flipH="1">
                <a:off x="5643716" y="695915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373112" y="983226"/>
                <a:ext cx="550258" cy="772833"/>
                <a:chOff x="5373112" y="210393"/>
                <a:chExt cx="550258" cy="77283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50" name="Straight Connector 49"/>
                <p:cNvCxnSpPr>
                  <a:stCxn id="49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5639191" y="-76918"/>
                <a:ext cx="4525" cy="28731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>
            <a:xfrm>
              <a:off x="8705186" y="5048587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Dave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10948423" y="5508945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7" name="Straight Connector 116"/>
            <p:cNvCxnSpPr>
              <a:stCxn id="116" idx="0"/>
              <a:endCxn id="14" idx="4"/>
            </p:cNvCxnSpPr>
            <p:nvPr/>
          </p:nvCxnSpPr>
          <p:spPr>
            <a:xfrm flipH="1" flipV="1">
              <a:off x="10872788" y="4277624"/>
              <a:ext cx="156598" cy="12313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1226023" y="5447150"/>
              <a:ext cx="283218" cy="943434"/>
              <a:chOff x="11327657" y="2789953"/>
              <a:chExt cx="283218" cy="94343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1327657" y="2937832"/>
                <a:ext cx="283218" cy="795555"/>
                <a:chOff x="11327657" y="2937832"/>
                <a:chExt cx="283218" cy="795555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1327657" y="2937832"/>
                  <a:ext cx="283218" cy="249898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22" name="Straight Connector 121"/>
                <p:cNvCxnSpPr>
                  <a:stCxn id="121" idx="2"/>
                </p:cNvCxnSpPr>
                <p:nvPr/>
              </p:nvCxnSpPr>
              <p:spPr>
                <a:xfrm flipH="1">
                  <a:off x="11466937" y="3187730"/>
                  <a:ext cx="2329" cy="147879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11327657" y="3335610"/>
                  <a:ext cx="283218" cy="397777"/>
                  <a:chOff x="5373112" y="210393"/>
                  <a:chExt cx="550258" cy="772833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25" name="Straight Connector 124"/>
                  <p:cNvCxnSpPr>
                    <a:stCxn id="124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Straight Connector 119"/>
              <p:cNvCxnSpPr/>
              <p:nvPr/>
            </p:nvCxnSpPr>
            <p:spPr>
              <a:xfrm flipH="1">
                <a:off x="11464608" y="2789953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/>
          <p:cNvGrpSpPr/>
          <p:nvPr/>
        </p:nvGrpSpPr>
        <p:grpSpPr>
          <a:xfrm>
            <a:off x="8416024" y="5647356"/>
            <a:ext cx="212414" cy="298333"/>
            <a:chOff x="11327657" y="3743202"/>
            <a:chExt cx="283218" cy="397777"/>
          </a:xfrm>
        </p:grpSpPr>
        <p:sp>
          <p:nvSpPr>
            <p:cNvPr id="127" name="Rectangle 126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8" name="Straight Connector 127"/>
            <p:cNvCxnSpPr>
              <a:stCxn id="127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4786534" y="1670218"/>
            <a:ext cx="47160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50" dirty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</a:p>
        </p:txBody>
      </p:sp>
      <p:sp>
        <p:nvSpPr>
          <p:cNvPr id="130" name="Oval 129"/>
          <p:cNvSpPr/>
          <p:nvPr/>
        </p:nvSpPr>
        <p:spPr>
          <a:xfrm>
            <a:off x="4656306" y="1674256"/>
            <a:ext cx="676583" cy="67658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403877" y="1419262"/>
            <a:ext cx="2236894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Our Contribution:</a:t>
            </a:r>
          </a:p>
        </p:txBody>
      </p:sp>
    </p:spTree>
    <p:extLst>
      <p:ext uri="{BB962C8B-B14F-4D97-AF65-F5344CB8AC3E}">
        <p14:creationId xmlns:p14="http://schemas.microsoft.com/office/powerpoint/2010/main" val="247952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9" grpId="0"/>
      <p:bldP spid="129" grpId="0"/>
      <p:bldP spid="130" grpId="0" animBg="1"/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698" y="1722943"/>
            <a:ext cx="47160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50" dirty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482890" y="1692691"/>
            <a:ext cx="815676" cy="81567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681698" y="3022396"/>
            <a:ext cx="47160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50" dirty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82890" y="2992144"/>
            <a:ext cx="815676" cy="81567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367" y="3160241"/>
            <a:ext cx="7524633" cy="4794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 Stubborn Mining and Eclipse Attacks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38534" y="1899867"/>
            <a:ext cx="7524633" cy="4794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Stubborn Mining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19367" y="613124"/>
            <a:ext cx="7543800" cy="10880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Contributions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4133" y="5502409"/>
            <a:ext cx="7457346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Sometimes, the best strategies benefit the “victim”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2719" y="4478233"/>
            <a:ext cx="8282651" cy="4794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of these attacks are better than were previously known for the attacker</a:t>
            </a:r>
          </a:p>
        </p:txBody>
      </p:sp>
    </p:spTree>
    <p:extLst>
      <p:ext uri="{BB962C8B-B14F-4D97-AF65-F5344CB8AC3E}">
        <p14:creationId xmlns:p14="http://schemas.microsoft.com/office/powerpoint/2010/main" val="20877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9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620" y="460802"/>
            <a:ext cx="2574744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Selfish Mining</a:t>
            </a:r>
          </a:p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(in more detail)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43209" y="2808242"/>
            <a:ext cx="9671209" cy="2913767"/>
            <a:chOff x="-457612" y="2601322"/>
            <a:chExt cx="12894945" cy="3885023"/>
          </a:xfrm>
        </p:grpSpPr>
        <p:grpSp>
          <p:nvGrpSpPr>
            <p:cNvPr id="5" name="Group 4"/>
            <p:cNvGrpSpPr/>
            <p:nvPr/>
          </p:nvGrpSpPr>
          <p:grpSpPr>
            <a:xfrm>
              <a:off x="1064483" y="2601322"/>
              <a:ext cx="10439300" cy="3885023"/>
              <a:chOff x="1171575" y="2499934"/>
              <a:chExt cx="10439300" cy="388502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71575" y="3467100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276725" y="5057775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496300" y="5610225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791825" y="3467100"/>
                <a:ext cx="161925" cy="1619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2" name="Straight Connector 11"/>
              <p:cNvCxnSpPr>
                <a:stCxn id="9" idx="7"/>
                <a:endCxn id="11" idx="2"/>
              </p:cNvCxnSpPr>
              <p:nvPr/>
            </p:nvCxnSpPr>
            <p:spPr>
              <a:xfrm flipV="1">
                <a:off x="4414937" y="3548063"/>
                <a:ext cx="6376888" cy="153342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8634512" y="3605312"/>
                <a:ext cx="2181026" cy="20286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9" idx="6"/>
                <a:endCxn id="10" idx="2"/>
              </p:cNvCxnSpPr>
              <p:nvPr/>
            </p:nvCxnSpPr>
            <p:spPr>
              <a:xfrm>
                <a:off x="4438650" y="5138738"/>
                <a:ext cx="4057650" cy="55245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5"/>
                <a:endCxn id="9" idx="1"/>
              </p:cNvCxnSpPr>
              <p:nvPr/>
            </p:nvCxnSpPr>
            <p:spPr>
              <a:xfrm>
                <a:off x="1309787" y="3605312"/>
                <a:ext cx="2990651" cy="147617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547838" y="5162452"/>
                <a:ext cx="35052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Alice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05626" y="5707849"/>
                <a:ext cx="35052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Emily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1327657" y="2937832"/>
                <a:ext cx="283218" cy="795555"/>
                <a:chOff x="11327657" y="2937832"/>
                <a:chExt cx="283218" cy="795555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1327657" y="2937832"/>
                  <a:ext cx="283218" cy="249898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2" name="Straight Connector 41"/>
                <p:cNvCxnSpPr>
                  <a:stCxn id="41" idx="2"/>
                </p:cNvCxnSpPr>
                <p:nvPr/>
              </p:nvCxnSpPr>
              <p:spPr>
                <a:xfrm flipH="1">
                  <a:off x="11466937" y="3187730"/>
                  <a:ext cx="2329" cy="147879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Group 42"/>
                <p:cNvGrpSpPr/>
                <p:nvPr/>
              </p:nvGrpSpPr>
              <p:grpSpPr>
                <a:xfrm>
                  <a:off x="11327657" y="3335610"/>
                  <a:ext cx="283218" cy="397777"/>
                  <a:chOff x="5373112" y="210393"/>
                  <a:chExt cx="550258" cy="772833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45" name="Straight Connector 44"/>
                  <p:cNvCxnSpPr>
                    <a:stCxn id="44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1464608" y="2789953"/>
                <a:ext cx="2329" cy="147879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9333542" y="5414963"/>
                <a:ext cx="283218" cy="943434"/>
                <a:chOff x="5373112" y="-76918"/>
                <a:chExt cx="550258" cy="1832977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6" name="Straight Connector 35"/>
                <p:cNvCxnSpPr>
                  <a:stCxn id="35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5373112" y="983226"/>
                  <a:ext cx="550258" cy="772833"/>
                  <a:chOff x="5373112" y="210393"/>
                  <a:chExt cx="550258" cy="772833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40" name="Straight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5639191" y="-76918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56402" y="4828716"/>
                <a:ext cx="283218" cy="943434"/>
                <a:chOff x="5373112" y="-76918"/>
                <a:chExt cx="550258" cy="1832977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0" name="Straight Connector 29"/>
                <p:cNvCxnSpPr>
                  <a:stCxn id="29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5373112" y="983226"/>
                  <a:ext cx="550258" cy="772833"/>
                  <a:chOff x="5373112" y="210393"/>
                  <a:chExt cx="550258" cy="772833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34" name="Straight Connector 33"/>
                  <p:cNvCxnSpPr>
                    <a:stCxn id="33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9191" y="-76918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155082" y="2499934"/>
                <a:ext cx="283218" cy="943434"/>
                <a:chOff x="5373112" y="-76918"/>
                <a:chExt cx="550258" cy="1832977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373112" y="210393"/>
                  <a:ext cx="550258" cy="485522"/>
                </a:xfrm>
                <a:prstGeom prst="rect">
                  <a:avLst/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4" name="Straight Connector 23"/>
                <p:cNvCxnSpPr>
                  <a:stCxn id="23" idx="2"/>
                </p:cNvCxnSpPr>
                <p:nvPr/>
              </p:nvCxnSpPr>
              <p:spPr>
                <a:xfrm flipH="1">
                  <a:off x="5643716" y="695915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5373112" y="983226"/>
                  <a:ext cx="550258" cy="772833"/>
                  <a:chOff x="5373112" y="210393"/>
                  <a:chExt cx="550258" cy="772833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373112" y="210393"/>
                    <a:ext cx="550258" cy="485522"/>
                  </a:xfrm>
                  <a:prstGeom prst="rect">
                    <a:avLst/>
                  </a:prstGeom>
                  <a:pattFill prst="wd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28" name="Straight Connector 27"/>
                  <p:cNvCxnSpPr>
                    <a:stCxn id="27" idx="2"/>
                  </p:cNvCxnSpPr>
                  <p:nvPr/>
                </p:nvCxnSpPr>
                <p:spPr>
                  <a:xfrm flipH="1">
                    <a:off x="5643716" y="695915"/>
                    <a:ext cx="4525" cy="28731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5639191" y="-76918"/>
                  <a:ext cx="4525" cy="28731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/>
            <p:cNvSpPr/>
            <p:nvPr/>
          </p:nvSpPr>
          <p:spPr>
            <a:xfrm>
              <a:off x="-457612" y="3039893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Charlie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932133" y="2948361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Bob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31630" y="4485210"/>
              <a:ext cx="35052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Dave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0874867" y="4945569"/>
              <a:ext cx="161925" cy="1619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flipH="1" flipV="1">
              <a:off x="10799232" y="3714248"/>
              <a:ext cx="156598" cy="12313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1141002" y="4978163"/>
              <a:ext cx="283218" cy="249898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11280282" y="5228061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141002" y="5375941"/>
              <a:ext cx="283218" cy="249898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9" name="Straight Connector 58"/>
            <p:cNvCxnSpPr>
              <a:stCxn id="58" idx="2"/>
            </p:cNvCxnSpPr>
            <p:nvPr/>
          </p:nvCxnSpPr>
          <p:spPr>
            <a:xfrm flipH="1">
              <a:off x="11280282" y="5625839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1277953" y="4830284"/>
              <a:ext cx="2329" cy="14787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117579" y="525911"/>
            <a:ext cx="2510259" cy="1002983"/>
            <a:chOff x="8156772" y="400050"/>
            <a:chExt cx="3131617" cy="1337310"/>
          </a:xfrm>
        </p:grpSpPr>
        <p:grpSp>
          <p:nvGrpSpPr>
            <p:cNvPr id="62" name="Group 61"/>
            <p:cNvGrpSpPr/>
            <p:nvPr/>
          </p:nvGrpSpPr>
          <p:grpSpPr>
            <a:xfrm>
              <a:off x="8156772" y="404602"/>
              <a:ext cx="3131617" cy="1332540"/>
              <a:chOff x="8156772" y="404602"/>
              <a:chExt cx="3131617" cy="13325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156772" y="404602"/>
                <a:ext cx="3131617" cy="1332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199300" y="634814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700" dirty="0">
                    <a:solidFill>
                      <a:srgbClr val="639729"/>
                    </a:solidFill>
                  </a:rPr>
                  <a:t>Alice</a:t>
                </a:r>
              </a:p>
              <a:p>
                <a:pPr algn="ctr"/>
                <a:r>
                  <a:rPr lang="en-US" sz="2700" dirty="0">
                    <a:solidFill>
                      <a:srgbClr val="639729"/>
                    </a:solidFill>
                  </a:rPr>
                  <a:t>(α)</a:t>
                </a:r>
              </a:p>
            </p:txBody>
          </p:sp>
          <p:sp>
            <p:nvSpPr>
              <p:cNvPr id="66" name="Title 1"/>
              <p:cNvSpPr txBox="1">
                <a:spLocks/>
              </p:cNvSpPr>
              <p:nvPr/>
            </p:nvSpPr>
            <p:spPr>
              <a:xfrm>
                <a:off x="9622617" y="634813"/>
                <a:ext cx="1270415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700" dirty="0">
                    <a:solidFill>
                      <a:srgbClr val="0070C0"/>
                    </a:solidFill>
                  </a:rPr>
                  <a:t>Public</a:t>
                </a:r>
              </a:p>
              <a:p>
                <a:pPr algn="ctr"/>
                <a:r>
                  <a:rPr lang="en-US" sz="2700" dirty="0">
                    <a:solidFill>
                      <a:srgbClr val="0070C0"/>
                    </a:solidFill>
                  </a:rPr>
                  <a:t>(β)</a:t>
                </a:r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>
              <a:off x="9256938" y="400050"/>
              <a:ext cx="0" cy="13373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3442652" y="686785"/>
            <a:ext cx="24798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γ: Alice’s ability to win race conditions</a:t>
            </a:r>
            <a:endParaRPr lang="en-US" sz="2250" dirty="0"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620" y="2118533"/>
            <a:ext cx="408378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(α, γ): network model parameters</a:t>
            </a:r>
            <a:endParaRPr lang="en-US" sz="2250" dirty="0">
              <a:latin typeface="+mj-lt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523032" y="3030925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40%: Ghash.IO largest pool in 2014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1026" y="3521966"/>
            <a:ext cx="34496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α</a:t>
            </a:r>
            <a:endParaRPr lang="en-US" sz="2250" dirty="0">
              <a:latin typeface="+mj-lt"/>
            </a:endParaRPr>
          </a:p>
        </p:txBody>
      </p:sp>
      <p:sp>
        <p:nvSpPr>
          <p:cNvPr id="71" name="Left Brace 70"/>
          <p:cNvSpPr/>
          <p:nvPr/>
        </p:nvSpPr>
        <p:spPr>
          <a:xfrm>
            <a:off x="523032" y="3051707"/>
            <a:ext cx="172640" cy="1385454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609352" y="3574717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41%: two largest mining pools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609352" y="4084591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21%: largest mining pool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5891" y="5141902"/>
            <a:ext cx="30970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γ</a:t>
            </a:r>
            <a:endParaRPr lang="en-US" sz="2250" dirty="0">
              <a:latin typeface="+mj-lt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56400" y="5227306"/>
            <a:ext cx="2617967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0-0.92: depending on attacker’s influence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034835" y="2406124"/>
            <a:ext cx="4928663" cy="3443592"/>
            <a:chOff x="5379779" y="2065165"/>
            <a:chExt cx="6571551" cy="459145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779" y="2065165"/>
              <a:ext cx="6571551" cy="3999649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6599940" y="6256511"/>
              <a:ext cx="4358287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https://blockchain.info/pools - May 16,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620" y="471686"/>
            <a:ext cx="2574744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Selfish Mining</a:t>
            </a:r>
          </a:p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(in more detail)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626375" y="2382653"/>
            <a:ext cx="396748" cy="1107636"/>
            <a:chOff x="10168500" y="2033871"/>
            <a:chExt cx="528997" cy="1476848"/>
          </a:xfrm>
        </p:grpSpPr>
        <p:sp>
          <p:nvSpPr>
            <p:cNvPr id="17" name="Rectangle 16"/>
            <p:cNvSpPr/>
            <p:nvPr/>
          </p:nvSpPr>
          <p:spPr>
            <a:xfrm>
              <a:off x="10168500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>
            <a:xfrm flipH="1">
              <a:off x="10386528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168500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Connector 21"/>
            <p:cNvCxnSpPr>
              <a:stCxn id="21" idx="2"/>
            </p:cNvCxnSpPr>
            <p:nvPr/>
          </p:nvCxnSpPr>
          <p:spPr>
            <a:xfrm>
              <a:off x="10390174" y="3279230"/>
              <a:ext cx="307323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382882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403466" y="2382653"/>
            <a:ext cx="332511" cy="1107636"/>
            <a:chOff x="8537955" y="2033871"/>
            <a:chExt cx="443348" cy="1476848"/>
          </a:xfrm>
        </p:grpSpPr>
        <p:sp>
          <p:nvSpPr>
            <p:cNvPr id="24" name="Rectangle 23"/>
            <p:cNvSpPr/>
            <p:nvPr/>
          </p:nvSpPr>
          <p:spPr>
            <a:xfrm>
              <a:off x="8537955" y="226536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" name="Straight Connector 24"/>
            <p:cNvCxnSpPr>
              <a:stCxn id="24" idx="2"/>
            </p:cNvCxnSpPr>
            <p:nvPr/>
          </p:nvCxnSpPr>
          <p:spPr>
            <a:xfrm flipH="1">
              <a:off x="8755983" y="2656550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537955" y="2888040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9" name="Straight Connector 28"/>
            <p:cNvCxnSpPr>
              <a:stCxn id="28" idx="2"/>
            </p:cNvCxnSpPr>
            <p:nvPr/>
          </p:nvCxnSpPr>
          <p:spPr>
            <a:xfrm flipH="1">
              <a:off x="8537955" y="3279230"/>
              <a:ext cx="221674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8752337" y="2033871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tle 1"/>
          <p:cNvSpPr txBox="1">
            <a:spLocks/>
          </p:cNvSpPr>
          <p:nvPr/>
        </p:nvSpPr>
        <p:spPr>
          <a:xfrm>
            <a:off x="7956151" y="2442229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Public’s view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5079" y="3891764"/>
            <a:ext cx="779381" cy="494242"/>
            <a:chOff x="860105" y="4046018"/>
            <a:chExt cx="1039174" cy="658989"/>
          </a:xfrm>
        </p:grpSpPr>
        <p:sp>
          <p:nvSpPr>
            <p:cNvPr id="33" name="Oval 32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80032" y="3490289"/>
            <a:ext cx="334270" cy="469479"/>
            <a:chOff x="2150424" y="3444214"/>
            <a:chExt cx="283218" cy="397777"/>
          </a:xfrm>
        </p:grpSpPr>
        <p:sp>
          <p:nvSpPr>
            <p:cNvPr id="36" name="Rectangle 35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7" name="Straight Connector 36"/>
            <p:cNvCxnSpPr>
              <a:stCxn id="36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177282" y="3957299"/>
            <a:ext cx="334270" cy="469479"/>
            <a:chOff x="2150424" y="3444214"/>
            <a:chExt cx="283218" cy="397777"/>
          </a:xfrm>
        </p:grpSpPr>
        <p:sp>
          <p:nvSpPr>
            <p:cNvPr id="39" name="Rectangle 38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" name="Straight Connector 39"/>
            <p:cNvCxnSpPr>
              <a:stCxn id="39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174533" y="4424309"/>
            <a:ext cx="334270" cy="469479"/>
            <a:chOff x="2150424" y="3444214"/>
            <a:chExt cx="283218" cy="397777"/>
          </a:xfrm>
        </p:grpSpPr>
        <p:sp>
          <p:nvSpPr>
            <p:cNvPr id="42" name="Rectangle 41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3" name="Straight Connector 42"/>
            <p:cNvCxnSpPr>
              <a:stCxn id="42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876487" y="3494131"/>
            <a:ext cx="329777" cy="463168"/>
            <a:chOff x="11327657" y="3743202"/>
            <a:chExt cx="283218" cy="397777"/>
          </a:xfrm>
        </p:grpSpPr>
        <p:sp>
          <p:nvSpPr>
            <p:cNvPr id="64" name="Rectangle 6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5" name="Straight Connector 64"/>
            <p:cNvCxnSpPr>
              <a:stCxn id="6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3" name="Straight Connector 72"/>
          <p:cNvCxnSpPr>
            <a:stCxn id="28" idx="2"/>
          </p:cNvCxnSpPr>
          <p:nvPr/>
        </p:nvCxnSpPr>
        <p:spPr>
          <a:xfrm>
            <a:off x="6569722" y="3316673"/>
            <a:ext cx="195084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570955" y="3316673"/>
            <a:ext cx="220947" cy="173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612927" y="3490290"/>
            <a:ext cx="329777" cy="463168"/>
            <a:chOff x="11327657" y="3743202"/>
            <a:chExt cx="283218" cy="397777"/>
          </a:xfrm>
        </p:grpSpPr>
        <p:sp>
          <p:nvSpPr>
            <p:cNvPr id="81" name="Rectangle 80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2" name="Straight Connector 81"/>
            <p:cNvCxnSpPr>
              <a:stCxn id="81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612927" y="3961142"/>
            <a:ext cx="329777" cy="463168"/>
            <a:chOff x="11327657" y="3743202"/>
            <a:chExt cx="283218" cy="397777"/>
          </a:xfrm>
        </p:grpSpPr>
        <p:sp>
          <p:nvSpPr>
            <p:cNvPr id="84" name="Rectangle 83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370641" y="3493202"/>
            <a:ext cx="334270" cy="469479"/>
            <a:chOff x="2150424" y="3444214"/>
            <a:chExt cx="283218" cy="397777"/>
          </a:xfrm>
        </p:grpSpPr>
        <p:sp>
          <p:nvSpPr>
            <p:cNvPr id="87" name="Rectangle 86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8" name="Straight Connector 87"/>
            <p:cNvCxnSpPr>
              <a:stCxn id="87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367892" y="3951637"/>
            <a:ext cx="334270" cy="469479"/>
            <a:chOff x="2150424" y="3444214"/>
            <a:chExt cx="283218" cy="397777"/>
          </a:xfrm>
        </p:grpSpPr>
        <p:sp>
          <p:nvSpPr>
            <p:cNvPr id="90" name="Rectangle 89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1" name="Straight Connector 90"/>
            <p:cNvCxnSpPr>
              <a:stCxn id="90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7876601" y="3962681"/>
            <a:ext cx="329777" cy="463168"/>
            <a:chOff x="11327657" y="3743202"/>
            <a:chExt cx="283218" cy="397777"/>
          </a:xfrm>
        </p:grpSpPr>
        <p:sp>
          <p:nvSpPr>
            <p:cNvPr id="93" name="Rectangle 92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4" name="Straight Connector 93"/>
            <p:cNvCxnSpPr>
              <a:stCxn id="93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0" name="Freeform 109"/>
          <p:cNvSpPr/>
          <p:nvPr/>
        </p:nvSpPr>
        <p:spPr>
          <a:xfrm rot="10800000">
            <a:off x="1238865" y="4268818"/>
            <a:ext cx="2198128" cy="304610"/>
          </a:xfrm>
          <a:custGeom>
            <a:avLst/>
            <a:gdLst>
              <a:gd name="connsiteX0" fmla="*/ 0 w 1130710"/>
              <a:gd name="connsiteY0" fmla="*/ 207223 h 217055"/>
              <a:gd name="connsiteX1" fmla="*/ 176981 w 1130710"/>
              <a:gd name="connsiteY1" fmla="*/ 59739 h 217055"/>
              <a:gd name="connsiteX2" fmla="*/ 481781 w 1130710"/>
              <a:gd name="connsiteY2" fmla="*/ 745 h 217055"/>
              <a:gd name="connsiteX3" fmla="*/ 845575 w 1130710"/>
              <a:gd name="connsiteY3" fmla="*/ 40074 h 217055"/>
              <a:gd name="connsiteX4" fmla="*/ 1130710 w 1130710"/>
              <a:gd name="connsiteY4" fmla="*/ 217055 h 217055"/>
              <a:gd name="connsiteX5" fmla="*/ 1130710 w 1130710"/>
              <a:gd name="connsiteY5" fmla="*/ 217055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710" h="217055">
                <a:moveTo>
                  <a:pt x="0" y="207223"/>
                </a:moveTo>
                <a:cubicBezTo>
                  <a:pt x="48342" y="150687"/>
                  <a:pt x="96684" y="94152"/>
                  <a:pt x="176981" y="59739"/>
                </a:cubicBezTo>
                <a:cubicBezTo>
                  <a:pt x="257278" y="25326"/>
                  <a:pt x="370349" y="4022"/>
                  <a:pt x="481781" y="745"/>
                </a:cubicBezTo>
                <a:cubicBezTo>
                  <a:pt x="593213" y="-2532"/>
                  <a:pt x="737420" y="4022"/>
                  <a:pt x="845575" y="40074"/>
                </a:cubicBezTo>
                <a:cubicBezTo>
                  <a:pt x="953730" y="76126"/>
                  <a:pt x="1130710" y="217055"/>
                  <a:pt x="1130710" y="217055"/>
                </a:cubicBezTo>
                <a:lnTo>
                  <a:pt x="1130710" y="217055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18" name="Group 117"/>
          <p:cNvGrpSpPr/>
          <p:nvPr/>
        </p:nvGrpSpPr>
        <p:grpSpPr>
          <a:xfrm>
            <a:off x="1238865" y="3496393"/>
            <a:ext cx="1465246" cy="889613"/>
            <a:chOff x="1651819" y="3518857"/>
            <a:chExt cx="1953661" cy="1186150"/>
          </a:xfrm>
        </p:grpSpPr>
        <p:grpSp>
          <p:nvGrpSpPr>
            <p:cNvPr id="45" name="Group 44"/>
            <p:cNvGrpSpPr/>
            <p:nvPr/>
          </p:nvGrpSpPr>
          <p:grpSpPr>
            <a:xfrm>
              <a:off x="2566306" y="4046018"/>
              <a:ext cx="1039174" cy="658989"/>
              <a:chOff x="860105" y="4046018"/>
              <a:chExt cx="1039174" cy="658989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1651819" y="4010816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59610" y="351885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548077" y="3476266"/>
            <a:ext cx="1465477" cy="909740"/>
            <a:chOff x="3397436" y="3492020"/>
            <a:chExt cx="1953969" cy="1212987"/>
          </a:xfrm>
        </p:grpSpPr>
        <p:grpSp>
          <p:nvGrpSpPr>
            <p:cNvPr id="52" name="Group 51"/>
            <p:cNvGrpSpPr/>
            <p:nvPr/>
          </p:nvGrpSpPr>
          <p:grpSpPr>
            <a:xfrm>
              <a:off x="4312231" y="4046018"/>
              <a:ext cx="1039174" cy="658989"/>
              <a:chOff x="860105" y="4046018"/>
              <a:chExt cx="1039174" cy="65898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3397436" y="4024871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61455" y="3492020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57521" y="3523849"/>
            <a:ext cx="1438154" cy="888558"/>
            <a:chOff x="5143361" y="3555465"/>
            <a:chExt cx="1917538" cy="1184744"/>
          </a:xfrm>
        </p:grpSpPr>
        <p:grpSp>
          <p:nvGrpSpPr>
            <p:cNvPr id="56" name="Group 55"/>
            <p:cNvGrpSpPr/>
            <p:nvPr/>
          </p:nvGrpSpPr>
          <p:grpSpPr>
            <a:xfrm>
              <a:off x="6021725" y="4081220"/>
              <a:ext cx="1039174" cy="658989"/>
              <a:chOff x="860105" y="4046018"/>
              <a:chExt cx="1039174" cy="65898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59" name="Freeform 58"/>
            <p:cNvSpPr/>
            <p:nvPr/>
          </p:nvSpPr>
          <p:spPr>
            <a:xfrm>
              <a:off x="5143361" y="4065814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14225" y="3555465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824294" y="4234244"/>
            <a:ext cx="848033" cy="568371"/>
            <a:chOff x="5099059" y="4502657"/>
            <a:chExt cx="1130710" cy="757827"/>
          </a:xfrm>
        </p:grpSpPr>
        <p:sp>
          <p:nvSpPr>
            <p:cNvPr id="109" name="Freeform 108"/>
            <p:cNvSpPr/>
            <p:nvPr/>
          </p:nvSpPr>
          <p:spPr>
            <a:xfrm rot="10800000">
              <a:off x="5099059" y="4502657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9676" y="4675709"/>
              <a:ext cx="451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β</a:t>
              </a:r>
              <a:endParaRPr lang="en-US" sz="2250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2168226" y="4558248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7370640" y="4417588"/>
            <a:ext cx="334270" cy="469479"/>
            <a:chOff x="2150424" y="3444214"/>
            <a:chExt cx="283218" cy="397777"/>
          </a:xfrm>
        </p:grpSpPr>
        <p:sp>
          <p:nvSpPr>
            <p:cNvPr id="123" name="Rectangle 122"/>
            <p:cNvSpPr/>
            <p:nvPr/>
          </p:nvSpPr>
          <p:spPr>
            <a:xfrm>
              <a:off x="2150424" y="3444214"/>
              <a:ext cx="283218" cy="249898"/>
            </a:xfrm>
            <a:prstGeom prst="rect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4" name="Straight Connector 123"/>
            <p:cNvCxnSpPr>
              <a:stCxn id="123" idx="2"/>
            </p:cNvCxnSpPr>
            <p:nvPr/>
          </p:nvCxnSpPr>
          <p:spPr>
            <a:xfrm flipH="1">
              <a:off x="2289704" y="3694112"/>
              <a:ext cx="2329" cy="147879"/>
            </a:xfrm>
            <a:prstGeom prst="line">
              <a:avLst/>
            </a:prstGeom>
            <a:solidFill>
              <a:srgbClr val="639729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3" name="Title 1"/>
          <p:cNvSpPr txBox="1">
            <a:spLocks/>
          </p:cNvSpPr>
          <p:nvPr/>
        </p:nvSpPr>
        <p:spPr>
          <a:xfrm>
            <a:off x="5381653" y="2476461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 private chain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7579" y="536795"/>
            <a:ext cx="2471250" cy="1002983"/>
            <a:chOff x="8156772" y="400050"/>
            <a:chExt cx="3131617" cy="1337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156772" y="404602"/>
              <a:ext cx="3131617" cy="1332540"/>
              <a:chOff x="8156772" y="404602"/>
              <a:chExt cx="3131617" cy="13325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156772" y="404602"/>
                <a:ext cx="3131617" cy="1332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8198657" y="634814"/>
                <a:ext cx="1039173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700" dirty="0">
                    <a:solidFill>
                      <a:srgbClr val="639729"/>
                    </a:solidFill>
                  </a:rPr>
                  <a:t>Alice</a:t>
                </a:r>
              </a:p>
              <a:p>
                <a:pPr algn="ctr"/>
                <a:r>
                  <a:rPr lang="en-US" sz="2700" dirty="0">
                    <a:solidFill>
                      <a:srgbClr val="639729"/>
                    </a:solidFill>
                  </a:rPr>
                  <a:t>(α)</a:t>
                </a:r>
              </a:p>
            </p:txBody>
          </p:sp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622617" y="634813"/>
                <a:ext cx="1270415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700" dirty="0">
                    <a:solidFill>
                      <a:srgbClr val="0070C0"/>
                    </a:solidFill>
                  </a:rPr>
                  <a:t>Public</a:t>
                </a:r>
              </a:p>
              <a:p>
                <a:pPr algn="ctr"/>
                <a:r>
                  <a:rPr lang="en-US" sz="2700" dirty="0">
                    <a:solidFill>
                      <a:srgbClr val="0070C0"/>
                    </a:solidFill>
                  </a:rPr>
                  <a:t>(β)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9256938" y="400050"/>
              <a:ext cx="0" cy="13373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3442652" y="697669"/>
            <a:ext cx="24798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γ: Alice’s ability to win race conditions</a:t>
            </a:r>
            <a:endParaRPr lang="en-US" sz="2250" dirty="0">
              <a:latin typeface="+mj-lt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42620" y="2118533"/>
            <a:ext cx="408378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(α, γ): network model parameters</a:t>
            </a:r>
            <a:endParaRPr lang="en-US" sz="22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88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0" grpId="0" animBg="1"/>
      <p:bldP spid="116" grpId="0"/>
      <p:bldP spid="2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600-007F-4CF3-A8FF-00BB93361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620" y="460803"/>
            <a:ext cx="2574744" cy="95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75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Selfish Mining</a:t>
            </a:r>
          </a:p>
          <a:p>
            <a:r>
              <a:rPr lang="en-US" sz="22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(in more detail)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17579" y="529327"/>
            <a:ext cx="2503907" cy="999405"/>
            <a:chOff x="8156772" y="404602"/>
            <a:chExt cx="3131617" cy="1332540"/>
          </a:xfrm>
        </p:grpSpPr>
        <p:sp>
          <p:nvSpPr>
            <p:cNvPr id="13" name="Rectangle 12"/>
            <p:cNvSpPr/>
            <p:nvPr/>
          </p:nvSpPr>
          <p:spPr>
            <a:xfrm>
              <a:off x="8156772" y="404602"/>
              <a:ext cx="3131617" cy="133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8171967" y="634814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Alice</a:t>
              </a:r>
            </a:p>
            <a:p>
              <a:pPr algn="ctr"/>
              <a:r>
                <a:rPr lang="en-US" sz="2700" dirty="0">
                  <a:solidFill>
                    <a:srgbClr val="639729"/>
                  </a:solidFill>
                </a:rPr>
                <a:t>(α)</a:t>
              </a: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9607117" y="634813"/>
              <a:ext cx="1341896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Public</a:t>
              </a:r>
            </a:p>
            <a:p>
              <a:pPr algn="ctr"/>
              <a:r>
                <a:rPr lang="en-US" sz="2700" dirty="0">
                  <a:solidFill>
                    <a:srgbClr val="0070C0"/>
                  </a:solidFill>
                </a:rPr>
                <a:t>(β)</a:t>
              </a: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7956151" y="2442229"/>
            <a:ext cx="1040531" cy="4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Public’s view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45079" y="3891764"/>
            <a:ext cx="779381" cy="494242"/>
            <a:chOff x="860105" y="4046018"/>
            <a:chExt cx="1039174" cy="658989"/>
          </a:xfrm>
        </p:grpSpPr>
        <p:sp>
          <p:nvSpPr>
            <p:cNvPr id="31" name="Oval 30"/>
            <p:cNvSpPr/>
            <p:nvPr/>
          </p:nvSpPr>
          <p:spPr>
            <a:xfrm>
              <a:off x="1068149" y="4046018"/>
              <a:ext cx="623086" cy="623086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860105" y="4046018"/>
              <a:ext cx="1039174" cy="658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4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563036" y="3475049"/>
            <a:ext cx="339769" cy="1403499"/>
            <a:chOff x="8232710" y="3510719"/>
            <a:chExt cx="453025" cy="1871332"/>
          </a:xfrm>
        </p:grpSpPr>
        <p:grpSp>
          <p:nvGrpSpPr>
            <p:cNvPr id="33" name="Group 32"/>
            <p:cNvGrpSpPr/>
            <p:nvPr/>
          </p:nvGrpSpPr>
          <p:grpSpPr>
            <a:xfrm>
              <a:off x="8240042" y="3510719"/>
              <a:ext cx="445693" cy="625972"/>
              <a:chOff x="2150424" y="3444214"/>
              <a:chExt cx="283218" cy="3977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50424" y="3444214"/>
                <a:ext cx="283218" cy="249898"/>
              </a:xfrm>
              <a:prstGeom prst="rect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5" name="Straight Connector 34"/>
              <p:cNvCxnSpPr>
                <a:stCxn id="34" idx="2"/>
              </p:cNvCxnSpPr>
              <p:nvPr/>
            </p:nvCxnSpPr>
            <p:spPr>
              <a:xfrm flipH="1">
                <a:off x="2289704" y="3694112"/>
                <a:ext cx="2329" cy="147879"/>
              </a:xfrm>
              <a:prstGeom prst="line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8236376" y="4133399"/>
              <a:ext cx="445693" cy="625972"/>
              <a:chOff x="2150424" y="3444214"/>
              <a:chExt cx="283218" cy="3977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150424" y="3444214"/>
                <a:ext cx="283218" cy="249898"/>
              </a:xfrm>
              <a:prstGeom prst="rect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8" name="Straight Connector 37"/>
              <p:cNvCxnSpPr>
                <a:stCxn id="37" idx="2"/>
              </p:cNvCxnSpPr>
              <p:nvPr/>
            </p:nvCxnSpPr>
            <p:spPr>
              <a:xfrm flipH="1">
                <a:off x="2289704" y="3694112"/>
                <a:ext cx="2329" cy="147879"/>
              </a:xfrm>
              <a:prstGeom prst="line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32710" y="4756079"/>
              <a:ext cx="445693" cy="625972"/>
              <a:chOff x="2150424" y="3444214"/>
              <a:chExt cx="283218" cy="3977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150424" y="3444214"/>
                <a:ext cx="283218" cy="249898"/>
              </a:xfrm>
              <a:prstGeom prst="rect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2"/>
              </p:cNvCxnSpPr>
              <p:nvPr/>
            </p:nvCxnSpPr>
            <p:spPr>
              <a:xfrm flipH="1">
                <a:off x="2289704" y="3694112"/>
                <a:ext cx="2329" cy="147879"/>
              </a:xfrm>
              <a:prstGeom prst="line">
                <a:avLst/>
              </a:prstGeom>
              <a:solidFill>
                <a:srgbClr val="639729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 rot="10800000">
            <a:off x="1238865" y="4268818"/>
            <a:ext cx="2198128" cy="304610"/>
          </a:xfrm>
          <a:custGeom>
            <a:avLst/>
            <a:gdLst>
              <a:gd name="connsiteX0" fmla="*/ 0 w 1130710"/>
              <a:gd name="connsiteY0" fmla="*/ 207223 h 217055"/>
              <a:gd name="connsiteX1" fmla="*/ 176981 w 1130710"/>
              <a:gd name="connsiteY1" fmla="*/ 59739 h 217055"/>
              <a:gd name="connsiteX2" fmla="*/ 481781 w 1130710"/>
              <a:gd name="connsiteY2" fmla="*/ 745 h 217055"/>
              <a:gd name="connsiteX3" fmla="*/ 845575 w 1130710"/>
              <a:gd name="connsiteY3" fmla="*/ 40074 h 217055"/>
              <a:gd name="connsiteX4" fmla="*/ 1130710 w 1130710"/>
              <a:gd name="connsiteY4" fmla="*/ 217055 h 217055"/>
              <a:gd name="connsiteX5" fmla="*/ 1130710 w 1130710"/>
              <a:gd name="connsiteY5" fmla="*/ 217055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710" h="217055">
                <a:moveTo>
                  <a:pt x="0" y="207223"/>
                </a:moveTo>
                <a:cubicBezTo>
                  <a:pt x="48342" y="150687"/>
                  <a:pt x="96684" y="94152"/>
                  <a:pt x="176981" y="59739"/>
                </a:cubicBezTo>
                <a:cubicBezTo>
                  <a:pt x="257278" y="25326"/>
                  <a:pt x="370349" y="4022"/>
                  <a:pt x="481781" y="745"/>
                </a:cubicBezTo>
                <a:cubicBezTo>
                  <a:pt x="593213" y="-2532"/>
                  <a:pt x="737420" y="4022"/>
                  <a:pt x="845575" y="40074"/>
                </a:cubicBezTo>
                <a:cubicBezTo>
                  <a:pt x="953730" y="76126"/>
                  <a:pt x="1130710" y="217055"/>
                  <a:pt x="1130710" y="217055"/>
                </a:cubicBezTo>
                <a:lnTo>
                  <a:pt x="1130710" y="217055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4" name="Group 73"/>
          <p:cNvGrpSpPr/>
          <p:nvPr/>
        </p:nvGrpSpPr>
        <p:grpSpPr>
          <a:xfrm>
            <a:off x="1238865" y="3496393"/>
            <a:ext cx="1465246" cy="889613"/>
            <a:chOff x="1651819" y="3518857"/>
            <a:chExt cx="1953661" cy="1186150"/>
          </a:xfrm>
        </p:grpSpPr>
        <p:grpSp>
          <p:nvGrpSpPr>
            <p:cNvPr id="75" name="Group 74"/>
            <p:cNvGrpSpPr/>
            <p:nvPr/>
          </p:nvGrpSpPr>
          <p:grpSpPr>
            <a:xfrm>
              <a:off x="2566306" y="4046018"/>
              <a:ext cx="1039174" cy="658989"/>
              <a:chOff x="860105" y="4046018"/>
              <a:chExt cx="1039174" cy="65898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76" name="Freeform 75"/>
            <p:cNvSpPr/>
            <p:nvPr/>
          </p:nvSpPr>
          <p:spPr>
            <a:xfrm>
              <a:off x="1651819" y="4010816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59610" y="3518857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548077" y="3476266"/>
            <a:ext cx="1465477" cy="909740"/>
            <a:chOff x="3397436" y="3492020"/>
            <a:chExt cx="1953969" cy="1212987"/>
          </a:xfrm>
        </p:grpSpPr>
        <p:grpSp>
          <p:nvGrpSpPr>
            <p:cNvPr id="81" name="Group 80"/>
            <p:cNvGrpSpPr/>
            <p:nvPr/>
          </p:nvGrpSpPr>
          <p:grpSpPr>
            <a:xfrm>
              <a:off x="4312231" y="4046018"/>
              <a:ext cx="1039174" cy="658989"/>
              <a:chOff x="860105" y="4046018"/>
              <a:chExt cx="1039174" cy="65898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82" name="Freeform 81"/>
            <p:cNvSpPr/>
            <p:nvPr/>
          </p:nvSpPr>
          <p:spPr>
            <a:xfrm>
              <a:off x="3397436" y="4024871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455" y="3492020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57521" y="3523849"/>
            <a:ext cx="1438154" cy="888558"/>
            <a:chOff x="5143361" y="3555465"/>
            <a:chExt cx="1917538" cy="1184744"/>
          </a:xfrm>
        </p:grpSpPr>
        <p:grpSp>
          <p:nvGrpSpPr>
            <p:cNvPr id="87" name="Group 86"/>
            <p:cNvGrpSpPr/>
            <p:nvPr/>
          </p:nvGrpSpPr>
          <p:grpSpPr>
            <a:xfrm>
              <a:off x="6021725" y="4081220"/>
              <a:ext cx="1039174" cy="658989"/>
              <a:chOff x="860105" y="4046018"/>
              <a:chExt cx="1039174" cy="658989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068149" y="4046018"/>
                <a:ext cx="623086" cy="6230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Title 1"/>
              <p:cNvSpPr txBox="1">
                <a:spLocks/>
              </p:cNvSpPr>
              <p:nvPr/>
            </p:nvSpPr>
            <p:spPr>
              <a:xfrm>
                <a:off x="860105" y="4046018"/>
                <a:ext cx="1039174" cy="6589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88" name="Freeform 87"/>
            <p:cNvSpPr/>
            <p:nvPr/>
          </p:nvSpPr>
          <p:spPr>
            <a:xfrm>
              <a:off x="5143361" y="4065814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514225" y="3555465"/>
              <a:ext cx="4642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α</a:t>
              </a:r>
              <a:endParaRPr lang="en-US" sz="225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24294" y="4234244"/>
            <a:ext cx="848033" cy="568371"/>
            <a:chOff x="5099059" y="4502657"/>
            <a:chExt cx="1130710" cy="757827"/>
          </a:xfrm>
        </p:grpSpPr>
        <p:sp>
          <p:nvSpPr>
            <p:cNvPr id="93" name="Freeform 92"/>
            <p:cNvSpPr/>
            <p:nvPr/>
          </p:nvSpPr>
          <p:spPr>
            <a:xfrm rot="10800000">
              <a:off x="5099059" y="4502657"/>
              <a:ext cx="1130710" cy="217055"/>
            </a:xfrm>
            <a:custGeom>
              <a:avLst/>
              <a:gdLst>
                <a:gd name="connsiteX0" fmla="*/ 0 w 1130710"/>
                <a:gd name="connsiteY0" fmla="*/ 207223 h 217055"/>
                <a:gd name="connsiteX1" fmla="*/ 176981 w 1130710"/>
                <a:gd name="connsiteY1" fmla="*/ 59739 h 217055"/>
                <a:gd name="connsiteX2" fmla="*/ 481781 w 1130710"/>
                <a:gd name="connsiteY2" fmla="*/ 745 h 217055"/>
                <a:gd name="connsiteX3" fmla="*/ 845575 w 1130710"/>
                <a:gd name="connsiteY3" fmla="*/ 40074 h 217055"/>
                <a:gd name="connsiteX4" fmla="*/ 1130710 w 1130710"/>
                <a:gd name="connsiteY4" fmla="*/ 217055 h 217055"/>
                <a:gd name="connsiteX5" fmla="*/ 1130710 w 1130710"/>
                <a:gd name="connsiteY5" fmla="*/ 217055 h 21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10" h="217055">
                  <a:moveTo>
                    <a:pt x="0" y="207223"/>
                  </a:moveTo>
                  <a:cubicBezTo>
                    <a:pt x="48342" y="150687"/>
                    <a:pt x="96684" y="94152"/>
                    <a:pt x="176981" y="59739"/>
                  </a:cubicBezTo>
                  <a:cubicBezTo>
                    <a:pt x="257278" y="25326"/>
                    <a:pt x="370349" y="4022"/>
                    <a:pt x="481781" y="745"/>
                  </a:cubicBezTo>
                  <a:cubicBezTo>
                    <a:pt x="593213" y="-2532"/>
                    <a:pt x="737420" y="4022"/>
                    <a:pt x="845575" y="40074"/>
                  </a:cubicBezTo>
                  <a:cubicBezTo>
                    <a:pt x="953730" y="76126"/>
                    <a:pt x="1130710" y="217055"/>
                    <a:pt x="1130710" y="217055"/>
                  </a:cubicBezTo>
                  <a:lnTo>
                    <a:pt x="1130710" y="217055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539676" y="4675709"/>
              <a:ext cx="451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β</a:t>
              </a:r>
              <a:endParaRPr lang="en-US" sz="2250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168226" y="4558248"/>
            <a:ext cx="33855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endParaRPr lang="en-US" sz="225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86531" y="2367412"/>
            <a:ext cx="332511" cy="1109892"/>
            <a:chOff x="11424064" y="4017327"/>
            <a:chExt cx="443348" cy="1479856"/>
          </a:xfrm>
        </p:grpSpPr>
        <p:sp>
          <p:nvSpPr>
            <p:cNvPr id="100" name="Rectangle 99"/>
            <p:cNvSpPr/>
            <p:nvPr/>
          </p:nvSpPr>
          <p:spPr>
            <a:xfrm>
              <a:off x="11424064" y="4248816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1" name="Straight Connector 100"/>
            <p:cNvCxnSpPr>
              <a:stCxn id="100" idx="2"/>
            </p:cNvCxnSpPr>
            <p:nvPr/>
          </p:nvCxnSpPr>
          <p:spPr>
            <a:xfrm flipH="1">
              <a:off x="11642092" y="4640006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1424064" y="4871496"/>
              <a:ext cx="443348" cy="39119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11638446" y="4017327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1634800" y="5265694"/>
              <a:ext cx="3646" cy="23148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6942704" y="525912"/>
            <a:ext cx="0" cy="1002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8106240" y="3481360"/>
            <a:ext cx="329777" cy="463168"/>
            <a:chOff x="11327657" y="3743202"/>
            <a:chExt cx="283218" cy="397777"/>
          </a:xfrm>
        </p:grpSpPr>
        <p:sp>
          <p:nvSpPr>
            <p:cNvPr id="98" name="Rectangle 97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6" name="Straight Connector 105"/>
            <p:cNvCxnSpPr>
              <a:stCxn id="98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106354" y="3949910"/>
            <a:ext cx="329777" cy="463168"/>
            <a:chOff x="11327657" y="3743202"/>
            <a:chExt cx="283218" cy="397777"/>
          </a:xfrm>
        </p:grpSpPr>
        <p:sp>
          <p:nvSpPr>
            <p:cNvPr id="108" name="Rectangle 107"/>
            <p:cNvSpPr/>
            <p:nvPr/>
          </p:nvSpPr>
          <p:spPr>
            <a:xfrm>
              <a:off x="11327657" y="3743202"/>
              <a:ext cx="283218" cy="2498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9" name="Straight Connector 108"/>
            <p:cNvCxnSpPr>
              <a:stCxn id="108" idx="2"/>
            </p:cNvCxnSpPr>
            <p:nvPr/>
          </p:nvCxnSpPr>
          <p:spPr>
            <a:xfrm flipH="1">
              <a:off x="11466937" y="3993100"/>
              <a:ext cx="2329" cy="147879"/>
            </a:xfrm>
            <a:prstGeom prst="line">
              <a:avLst/>
            </a:prstGeom>
            <a:solidFill>
              <a:srgbClr val="0070C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0" name="Straight Connector 109"/>
          <p:cNvCxnSpPr>
            <a:stCxn id="102" idx="2"/>
            <a:endCxn id="98" idx="0"/>
          </p:cNvCxnSpPr>
          <p:nvPr/>
        </p:nvCxnSpPr>
        <p:spPr>
          <a:xfrm>
            <a:off x="7752787" y="3301431"/>
            <a:ext cx="518342" cy="179929"/>
          </a:xfrm>
          <a:prstGeom prst="line">
            <a:avLst/>
          </a:prstGeom>
          <a:solidFill>
            <a:srgbClr val="0070C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973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5740</TotalTime>
  <Words>895</Words>
  <Application>Microsoft Office PowerPoint</Application>
  <PresentationFormat>On-screen Show (4:3)</PresentationFormat>
  <Paragraphs>338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Batang</vt:lpstr>
      <vt:lpstr>Adobe Hebrew</vt:lpstr>
      <vt:lpstr>Calibri</vt:lpstr>
      <vt:lpstr>Calibri Light</vt:lpstr>
      <vt:lpstr>Retrospect</vt:lpstr>
      <vt:lpstr>Stubborn Mining: Generalizing Selfish Mining and Combining with an Eclipse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</dc:creator>
  <cp:lastModifiedBy>kartik</cp:lastModifiedBy>
  <cp:revision>533</cp:revision>
  <cp:lastPrinted>2016-03-14T14:44:15Z</cp:lastPrinted>
  <dcterms:created xsi:type="dcterms:W3CDTF">2016-02-25T17:43:33Z</dcterms:created>
  <dcterms:modified xsi:type="dcterms:W3CDTF">2016-03-23T18:30:20Z</dcterms:modified>
</cp:coreProperties>
</file>