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6" r:id="rId3"/>
    <p:sldId id="270" r:id="rId4"/>
    <p:sldId id="274" r:id="rId5"/>
    <p:sldId id="257" r:id="rId6"/>
    <p:sldId id="277" r:id="rId7"/>
    <p:sldId id="275" r:id="rId8"/>
    <p:sldId id="262" r:id="rId9"/>
    <p:sldId id="266" r:id="rId10"/>
    <p:sldId id="271" r:id="rId11"/>
    <p:sldId id="272" r:id="rId12"/>
    <p:sldId id="273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B65203-F97D-4640-88DC-824DF45D2EB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D2F3BF7-53DB-4AFE-A811-18AEF61139CF}">
      <dgm:prSet phldrT="[Text]"/>
      <dgm:spPr/>
      <dgm:t>
        <a:bodyPr/>
        <a:lstStyle/>
        <a:p>
          <a:r>
            <a:rPr lang="en-US" dirty="0"/>
            <a:t>File</a:t>
          </a:r>
        </a:p>
      </dgm:t>
    </dgm:pt>
    <dgm:pt modelId="{2FA83810-2C88-41B3-A5D3-C04E581A3C38}" type="parTrans" cxnId="{559C6D87-9D8F-4618-AD9C-7487E4453AA5}">
      <dgm:prSet/>
      <dgm:spPr/>
      <dgm:t>
        <a:bodyPr/>
        <a:lstStyle/>
        <a:p>
          <a:endParaRPr lang="en-US"/>
        </a:p>
      </dgm:t>
    </dgm:pt>
    <dgm:pt modelId="{A05185F1-3AF6-4B1D-A133-F57576544057}" type="sibTrans" cxnId="{559C6D87-9D8F-4618-AD9C-7487E4453AA5}">
      <dgm:prSet/>
      <dgm:spPr/>
      <dgm:t>
        <a:bodyPr/>
        <a:lstStyle/>
        <a:p>
          <a:endParaRPr lang="en-US"/>
        </a:p>
      </dgm:t>
    </dgm:pt>
    <dgm:pt modelId="{3881C280-3BB3-40FD-9873-9B9AF2D11F1A}">
      <dgm:prSet phldrT="[Text]"/>
      <dgm:spPr/>
      <dgm:t>
        <a:bodyPr/>
        <a:lstStyle/>
        <a:p>
          <a:r>
            <a:rPr lang="en-US" dirty="0"/>
            <a:t>Options</a:t>
          </a:r>
        </a:p>
      </dgm:t>
    </dgm:pt>
    <dgm:pt modelId="{8A21FF3D-F7DD-4FC0-8C09-4BED2D8E088E}" type="parTrans" cxnId="{DA6DFC94-843E-47F2-B8A6-5EA444F72E82}">
      <dgm:prSet/>
      <dgm:spPr/>
      <dgm:t>
        <a:bodyPr/>
        <a:lstStyle/>
        <a:p>
          <a:endParaRPr lang="en-US"/>
        </a:p>
      </dgm:t>
    </dgm:pt>
    <dgm:pt modelId="{FD2E31EB-749D-4E17-96AD-9867EE966CCD}" type="sibTrans" cxnId="{DA6DFC94-843E-47F2-B8A6-5EA444F72E82}">
      <dgm:prSet/>
      <dgm:spPr/>
      <dgm:t>
        <a:bodyPr/>
        <a:lstStyle/>
        <a:p>
          <a:endParaRPr lang="en-US"/>
        </a:p>
      </dgm:t>
    </dgm:pt>
    <dgm:pt modelId="{C26AAE81-2CAB-44F4-9735-53CF428CD22C}">
      <dgm:prSet phldrT="[Text]"/>
      <dgm:spPr/>
      <dgm:t>
        <a:bodyPr/>
        <a:lstStyle/>
        <a:p>
          <a:r>
            <a:rPr lang="en-US" dirty="0"/>
            <a:t>Solvers</a:t>
          </a:r>
        </a:p>
      </dgm:t>
    </dgm:pt>
    <dgm:pt modelId="{524C0A9A-71C7-4211-A6FD-9405BF3158A9}" type="parTrans" cxnId="{09AC7EE4-0437-494C-9E1E-F7388A446D2D}">
      <dgm:prSet/>
      <dgm:spPr/>
      <dgm:t>
        <a:bodyPr/>
        <a:lstStyle/>
        <a:p>
          <a:endParaRPr lang="en-US"/>
        </a:p>
      </dgm:t>
    </dgm:pt>
    <dgm:pt modelId="{D2CF592A-8EAC-4147-B5BD-7B004751CDBD}" type="sibTrans" cxnId="{09AC7EE4-0437-494C-9E1E-F7388A446D2D}">
      <dgm:prSet/>
      <dgm:spPr/>
      <dgm:t>
        <a:bodyPr/>
        <a:lstStyle/>
        <a:p>
          <a:endParaRPr lang="en-US"/>
        </a:p>
      </dgm:t>
    </dgm:pt>
    <dgm:pt modelId="{12CFA1EB-7B68-4779-BA9C-E4468F677BAC}" type="pres">
      <dgm:prSet presAssocID="{28B65203-F97D-4640-88DC-824DF45D2EBE}" presName="Name0" presStyleCnt="0">
        <dgm:presLayoutVars>
          <dgm:dir/>
          <dgm:resizeHandles val="exact"/>
        </dgm:presLayoutVars>
      </dgm:prSet>
      <dgm:spPr/>
    </dgm:pt>
    <dgm:pt modelId="{0DBFA152-4D5A-46A9-A3B1-D2E30D791FAD}" type="pres">
      <dgm:prSet presAssocID="{9D2F3BF7-53DB-4AFE-A811-18AEF61139CF}" presName="node" presStyleLbl="node1" presStyleIdx="0" presStyleCnt="3">
        <dgm:presLayoutVars>
          <dgm:bulletEnabled val="1"/>
        </dgm:presLayoutVars>
      </dgm:prSet>
      <dgm:spPr/>
    </dgm:pt>
    <dgm:pt modelId="{BCB3847F-5A59-4CAE-9B18-CEAE1CC6047B}" type="pres">
      <dgm:prSet presAssocID="{A05185F1-3AF6-4B1D-A133-F57576544057}" presName="sibTrans" presStyleLbl="sibTrans2D1" presStyleIdx="0" presStyleCnt="2"/>
      <dgm:spPr/>
    </dgm:pt>
    <dgm:pt modelId="{A0764573-B231-4A56-B571-9C2F48B5E4CA}" type="pres">
      <dgm:prSet presAssocID="{A05185F1-3AF6-4B1D-A133-F57576544057}" presName="connectorText" presStyleLbl="sibTrans2D1" presStyleIdx="0" presStyleCnt="2"/>
      <dgm:spPr/>
    </dgm:pt>
    <dgm:pt modelId="{97977F33-86F8-425D-92E1-4F8127131238}" type="pres">
      <dgm:prSet presAssocID="{3881C280-3BB3-40FD-9873-9B9AF2D11F1A}" presName="node" presStyleLbl="node1" presStyleIdx="1" presStyleCnt="3">
        <dgm:presLayoutVars>
          <dgm:bulletEnabled val="1"/>
        </dgm:presLayoutVars>
      </dgm:prSet>
      <dgm:spPr/>
    </dgm:pt>
    <dgm:pt modelId="{DE624761-D2D8-47FF-914C-F94CB24F937B}" type="pres">
      <dgm:prSet presAssocID="{FD2E31EB-749D-4E17-96AD-9867EE966CCD}" presName="sibTrans" presStyleLbl="sibTrans2D1" presStyleIdx="1" presStyleCnt="2"/>
      <dgm:spPr/>
    </dgm:pt>
    <dgm:pt modelId="{85AD93FC-B8B4-441C-BF62-42BCCC50E19F}" type="pres">
      <dgm:prSet presAssocID="{FD2E31EB-749D-4E17-96AD-9867EE966CCD}" presName="connectorText" presStyleLbl="sibTrans2D1" presStyleIdx="1" presStyleCnt="2"/>
      <dgm:spPr/>
    </dgm:pt>
    <dgm:pt modelId="{08528C24-3A71-491F-99C9-72184D33ACB1}" type="pres">
      <dgm:prSet presAssocID="{C26AAE81-2CAB-44F4-9735-53CF428CD22C}" presName="node" presStyleLbl="node1" presStyleIdx="2" presStyleCnt="3">
        <dgm:presLayoutVars>
          <dgm:bulletEnabled val="1"/>
        </dgm:presLayoutVars>
      </dgm:prSet>
      <dgm:spPr/>
    </dgm:pt>
  </dgm:ptLst>
  <dgm:cxnLst>
    <dgm:cxn modelId="{A5E3ED0D-F810-4534-A4A3-169397F89A85}" type="presOf" srcId="{FD2E31EB-749D-4E17-96AD-9867EE966CCD}" destId="{DE624761-D2D8-47FF-914C-F94CB24F937B}" srcOrd="0" destOrd="0" presId="urn:microsoft.com/office/officeart/2005/8/layout/process1"/>
    <dgm:cxn modelId="{5204005C-FFC1-4539-AA38-1BD273187DA4}" type="presOf" srcId="{A05185F1-3AF6-4B1D-A133-F57576544057}" destId="{A0764573-B231-4A56-B571-9C2F48B5E4CA}" srcOrd="1" destOrd="0" presId="urn:microsoft.com/office/officeart/2005/8/layout/process1"/>
    <dgm:cxn modelId="{9AE06369-2723-4C2C-A468-A1E033336EF7}" type="presOf" srcId="{28B65203-F97D-4640-88DC-824DF45D2EBE}" destId="{12CFA1EB-7B68-4779-BA9C-E4468F677BAC}" srcOrd="0" destOrd="0" presId="urn:microsoft.com/office/officeart/2005/8/layout/process1"/>
    <dgm:cxn modelId="{C88C4B55-DB73-4D12-AA68-017F8D1F06E3}" type="presOf" srcId="{3881C280-3BB3-40FD-9873-9B9AF2D11F1A}" destId="{97977F33-86F8-425D-92E1-4F8127131238}" srcOrd="0" destOrd="0" presId="urn:microsoft.com/office/officeart/2005/8/layout/process1"/>
    <dgm:cxn modelId="{7EF27679-E175-4E27-8009-D213F42EE0FA}" type="presOf" srcId="{C26AAE81-2CAB-44F4-9735-53CF428CD22C}" destId="{08528C24-3A71-491F-99C9-72184D33ACB1}" srcOrd="0" destOrd="0" presId="urn:microsoft.com/office/officeart/2005/8/layout/process1"/>
    <dgm:cxn modelId="{559C6D87-9D8F-4618-AD9C-7487E4453AA5}" srcId="{28B65203-F97D-4640-88DC-824DF45D2EBE}" destId="{9D2F3BF7-53DB-4AFE-A811-18AEF61139CF}" srcOrd="0" destOrd="0" parTransId="{2FA83810-2C88-41B3-A5D3-C04E581A3C38}" sibTransId="{A05185F1-3AF6-4B1D-A133-F57576544057}"/>
    <dgm:cxn modelId="{88AF238E-EEE2-42D1-BAC1-1886DCAB1816}" type="presOf" srcId="{A05185F1-3AF6-4B1D-A133-F57576544057}" destId="{BCB3847F-5A59-4CAE-9B18-CEAE1CC6047B}" srcOrd="0" destOrd="0" presId="urn:microsoft.com/office/officeart/2005/8/layout/process1"/>
    <dgm:cxn modelId="{0400C293-18C5-4886-9A74-59214CFE9688}" type="presOf" srcId="{9D2F3BF7-53DB-4AFE-A811-18AEF61139CF}" destId="{0DBFA152-4D5A-46A9-A3B1-D2E30D791FAD}" srcOrd="0" destOrd="0" presId="urn:microsoft.com/office/officeart/2005/8/layout/process1"/>
    <dgm:cxn modelId="{DA6DFC94-843E-47F2-B8A6-5EA444F72E82}" srcId="{28B65203-F97D-4640-88DC-824DF45D2EBE}" destId="{3881C280-3BB3-40FD-9873-9B9AF2D11F1A}" srcOrd="1" destOrd="0" parTransId="{8A21FF3D-F7DD-4FC0-8C09-4BED2D8E088E}" sibTransId="{FD2E31EB-749D-4E17-96AD-9867EE966CCD}"/>
    <dgm:cxn modelId="{2237C8B2-906A-4AC4-A7CA-7C4C4891213A}" type="presOf" srcId="{FD2E31EB-749D-4E17-96AD-9867EE966CCD}" destId="{85AD93FC-B8B4-441C-BF62-42BCCC50E19F}" srcOrd="1" destOrd="0" presId="urn:microsoft.com/office/officeart/2005/8/layout/process1"/>
    <dgm:cxn modelId="{09AC7EE4-0437-494C-9E1E-F7388A446D2D}" srcId="{28B65203-F97D-4640-88DC-824DF45D2EBE}" destId="{C26AAE81-2CAB-44F4-9735-53CF428CD22C}" srcOrd="2" destOrd="0" parTransId="{524C0A9A-71C7-4211-A6FD-9405BF3158A9}" sibTransId="{D2CF592A-8EAC-4147-B5BD-7B004751CDBD}"/>
    <dgm:cxn modelId="{33BE1F48-533B-4A5D-AA96-305522DDD7A3}" type="presParOf" srcId="{12CFA1EB-7B68-4779-BA9C-E4468F677BAC}" destId="{0DBFA152-4D5A-46A9-A3B1-D2E30D791FAD}" srcOrd="0" destOrd="0" presId="urn:microsoft.com/office/officeart/2005/8/layout/process1"/>
    <dgm:cxn modelId="{C03ADA96-C1C6-44C8-B6DD-283DE7B84B19}" type="presParOf" srcId="{12CFA1EB-7B68-4779-BA9C-E4468F677BAC}" destId="{BCB3847F-5A59-4CAE-9B18-CEAE1CC6047B}" srcOrd="1" destOrd="0" presId="urn:microsoft.com/office/officeart/2005/8/layout/process1"/>
    <dgm:cxn modelId="{D8FB8E50-29C7-4168-AF14-8EDC3CB04E8C}" type="presParOf" srcId="{BCB3847F-5A59-4CAE-9B18-CEAE1CC6047B}" destId="{A0764573-B231-4A56-B571-9C2F48B5E4CA}" srcOrd="0" destOrd="0" presId="urn:microsoft.com/office/officeart/2005/8/layout/process1"/>
    <dgm:cxn modelId="{731E2833-D503-4C84-828F-44B611E1E447}" type="presParOf" srcId="{12CFA1EB-7B68-4779-BA9C-E4468F677BAC}" destId="{97977F33-86F8-425D-92E1-4F8127131238}" srcOrd="2" destOrd="0" presId="urn:microsoft.com/office/officeart/2005/8/layout/process1"/>
    <dgm:cxn modelId="{95E870AB-5F5F-4CD1-A504-C3C6C70CEA3D}" type="presParOf" srcId="{12CFA1EB-7B68-4779-BA9C-E4468F677BAC}" destId="{DE624761-D2D8-47FF-914C-F94CB24F937B}" srcOrd="3" destOrd="0" presId="urn:microsoft.com/office/officeart/2005/8/layout/process1"/>
    <dgm:cxn modelId="{9B13B4DE-311C-4F9C-99B2-EBAD3199B3B8}" type="presParOf" srcId="{DE624761-D2D8-47FF-914C-F94CB24F937B}" destId="{85AD93FC-B8B4-441C-BF62-42BCCC50E19F}" srcOrd="0" destOrd="0" presId="urn:microsoft.com/office/officeart/2005/8/layout/process1"/>
    <dgm:cxn modelId="{2090BD83-AE11-41ED-8546-B337F6F59B0C}" type="presParOf" srcId="{12CFA1EB-7B68-4779-BA9C-E4468F677BAC}" destId="{08528C24-3A71-491F-99C9-72184D33ACB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FA152-4D5A-46A9-A3B1-D2E30D791FAD}">
      <dsp:nvSpPr>
        <dsp:cNvPr id="0" name=""/>
        <dsp:cNvSpPr/>
      </dsp:nvSpPr>
      <dsp:spPr>
        <a:xfrm>
          <a:off x="3320" y="597210"/>
          <a:ext cx="992528" cy="5955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File</a:t>
          </a:r>
        </a:p>
      </dsp:txBody>
      <dsp:txXfrm>
        <a:off x="20762" y="614652"/>
        <a:ext cx="957644" cy="560632"/>
      </dsp:txXfrm>
    </dsp:sp>
    <dsp:sp modelId="{BCB3847F-5A59-4CAE-9B18-CEAE1CC6047B}">
      <dsp:nvSpPr>
        <dsp:cNvPr id="0" name=""/>
        <dsp:cNvSpPr/>
      </dsp:nvSpPr>
      <dsp:spPr>
        <a:xfrm>
          <a:off x="1095101" y="771895"/>
          <a:ext cx="210415" cy="246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095101" y="821124"/>
        <a:ext cx="147291" cy="147689"/>
      </dsp:txXfrm>
    </dsp:sp>
    <dsp:sp modelId="{97977F33-86F8-425D-92E1-4F8127131238}">
      <dsp:nvSpPr>
        <dsp:cNvPr id="0" name=""/>
        <dsp:cNvSpPr/>
      </dsp:nvSpPr>
      <dsp:spPr>
        <a:xfrm>
          <a:off x="1392860" y="597210"/>
          <a:ext cx="992528" cy="5955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Options</a:t>
          </a:r>
        </a:p>
      </dsp:txBody>
      <dsp:txXfrm>
        <a:off x="1410302" y="614652"/>
        <a:ext cx="957644" cy="560632"/>
      </dsp:txXfrm>
    </dsp:sp>
    <dsp:sp modelId="{DE624761-D2D8-47FF-914C-F94CB24F937B}">
      <dsp:nvSpPr>
        <dsp:cNvPr id="0" name=""/>
        <dsp:cNvSpPr/>
      </dsp:nvSpPr>
      <dsp:spPr>
        <a:xfrm>
          <a:off x="2484641" y="771895"/>
          <a:ext cx="210415" cy="246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484641" y="821124"/>
        <a:ext cx="147291" cy="147689"/>
      </dsp:txXfrm>
    </dsp:sp>
    <dsp:sp modelId="{08528C24-3A71-491F-99C9-72184D33ACB1}">
      <dsp:nvSpPr>
        <dsp:cNvPr id="0" name=""/>
        <dsp:cNvSpPr/>
      </dsp:nvSpPr>
      <dsp:spPr>
        <a:xfrm>
          <a:off x="2782399" y="597210"/>
          <a:ext cx="992528" cy="5955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Solvers</a:t>
          </a:r>
        </a:p>
      </dsp:txBody>
      <dsp:txXfrm>
        <a:off x="2799841" y="614652"/>
        <a:ext cx="957644" cy="560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B1867-858B-4997-8468-151F10CE8F3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A5524-0C90-4406-B123-8E6C68EDF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6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A5524-0C90-4406-B123-8E6C68EDF6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9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3253-22C4-451F-AF59-311E1CB08323}" type="datetime1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62F3-B4A2-40A6-BF53-CFD66285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51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50FB-D871-4A9D-9BFE-8749D12378BC}" type="datetime1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62F3-B4A2-40A6-BF53-CFD66285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7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3A20-DA89-4E47-8DB9-4D7927719821}" type="datetime1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62F3-B4A2-40A6-BF53-CFD66285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28A3-7CA6-40C3-B116-3AB417DE0817}" type="datetime1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62F3-B4A2-40A6-BF53-CFD66285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6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6A6B-0D00-4309-9717-F9DB749946FA}" type="datetime1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62F3-B4A2-40A6-BF53-CFD66285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58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37E2-0FF7-4EDE-BA3A-E35AFBDCEB92}" type="datetime1">
              <a:rPr lang="en-US" smtClean="0"/>
              <a:t>10/20/2024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62F3-B4A2-40A6-BF53-CFD66285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4882-2B6F-4ED5-92DE-EEA596EC1B6F}" type="datetime1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62F3-B4A2-40A6-BF53-CFD66285F9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9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0139-02DA-44A6-A698-12E463A90255}" type="datetime1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62F3-B4A2-40A6-BF53-CFD66285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0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102C-7FF3-4585-BF3D-42236FF7B05B}" type="datetime1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62F3-B4A2-40A6-BF53-CFD66285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0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36DC-0789-4268-94E2-2D4E0069F1F7}" type="datetime1">
              <a:rPr lang="en-US" smtClean="0"/>
              <a:t>10/20/2024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62F3-B4A2-40A6-BF53-CFD66285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5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4236781-912B-4B94-BB9E-DA6C33437433}" type="datetime1">
              <a:rPr lang="en-US" smtClean="0"/>
              <a:t>10/20/2024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62F3-B4A2-40A6-BF53-CFD66285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6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A20DC0C-6F47-44D1-8956-9BC4507F379F}" type="datetime1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AE862F3-B4A2-40A6-BF53-CFD66285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7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AAC764-89F1-4ED1-B4B6-64E38DC50E0C}"/>
              </a:ext>
            </a:extLst>
          </p:cNvPr>
          <p:cNvSpPr/>
          <p:nvPr/>
        </p:nvSpPr>
        <p:spPr>
          <a:xfrm>
            <a:off x="-1" y="0"/>
            <a:ext cx="286740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3B65C-E06D-4368-A337-0AB4F23E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087" y="1122363"/>
            <a:ext cx="10029825" cy="2387600"/>
          </a:xfrm>
        </p:spPr>
        <p:txBody>
          <a:bodyPr>
            <a:normAutofit/>
          </a:bodyPr>
          <a:lstStyle/>
          <a:p>
            <a:r>
              <a:rPr lang="en-US" altLang="en-US" sz="6000" dirty="0">
                <a:latin typeface="Times New Roman" panose="02020603050405020304" pitchFamily="18" charset="0"/>
              </a:rPr>
              <a:t>GAMS TUTORIAL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BDAF2-E778-4CE0-B524-A17518C48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2296" y="4012379"/>
            <a:ext cx="2867406" cy="123989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000" b="1" dirty="0">
                <a:cs typeface="B Nazanin" panose="00000400000000000000" pitchFamily="2" charset="-78"/>
              </a:rPr>
              <a:t>Presenter:</a:t>
            </a:r>
            <a:endParaRPr lang="fa-IR" altLang="en-US" sz="3000" b="1" dirty="0">
              <a:cs typeface="B Nazanin" panose="00000400000000000000" pitchFamily="2" charset="-78"/>
            </a:endParaRPr>
          </a:p>
          <a:p>
            <a:pPr eaLnBrk="1" hangingPunct="1"/>
            <a:r>
              <a:rPr lang="en-US" altLang="en-US" sz="3000" dirty="0">
                <a:cs typeface="B Nazanin" panose="00000400000000000000" pitchFamily="2" charset="-78"/>
              </a:rPr>
              <a:t>Diba Ravanshid</a:t>
            </a:r>
            <a:endParaRPr lang="fa-IR" altLang="en-US" sz="3000" dirty="0"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6E266-BCBC-4690-AF98-555F5D9BA02B}"/>
              </a:ext>
            </a:extLst>
          </p:cNvPr>
          <p:cNvSpPr txBox="1"/>
          <p:nvPr/>
        </p:nvSpPr>
        <p:spPr>
          <a:xfrm>
            <a:off x="-1357123" y="428395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B Nazanin" panose="00000400000000000000" pitchFamily="2" charset="-78"/>
              </a:rPr>
              <a:t>Dr.</a:t>
            </a:r>
            <a:r>
              <a:rPr kumimoji="0" lang="fa-IR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B Nazanin" panose="00000400000000000000" pitchFamily="2" charset="-78"/>
              </a:rPr>
              <a:t> </a:t>
            </a: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B Nazanin" panose="00000400000000000000" pitchFamily="2" charset="-78"/>
              </a:rPr>
              <a:t> Hamid </a:t>
            </a:r>
            <a:endParaRPr kumimoji="0" lang="fa-I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B Nazanin" panose="00000400000000000000" pitchFamily="2" charset="-78"/>
            </a:endParaRPr>
          </a:p>
        </p:txBody>
      </p:sp>
      <p:pic>
        <p:nvPicPr>
          <p:cNvPr id="6" name="Picture 9" descr="GAMS">
            <a:extLst>
              <a:ext uri="{FF2B5EF4-FFF2-40B4-BE49-F238E27FC236}">
                <a16:creationId xmlns:a16="http://schemas.microsoft.com/office/drawing/2014/main" id="{EBD57DC6-98AB-45B6-AB26-FC35FEC2E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037" y="30135"/>
            <a:ext cx="122872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2C770C-A2A2-42EC-8AE7-06309E714F23}"/>
              </a:ext>
            </a:extLst>
          </p:cNvPr>
          <p:cNvSpPr txBox="1"/>
          <p:nvPr/>
        </p:nvSpPr>
        <p:spPr>
          <a:xfrm>
            <a:off x="9845703" y="4501965"/>
            <a:ext cx="157938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Gill Sans MT" panose="020B0502020104020203"/>
                <a:cs typeface="B Nazanin" panose="00000400000000000000" pitchFamily="2" charset="-78"/>
              </a:rPr>
              <a:t>2024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C7B598A-AC0F-4444-A264-716F9758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0516" y="5979514"/>
            <a:ext cx="604166" cy="604166"/>
          </a:xfrm>
        </p:spPr>
        <p:txBody>
          <a:bodyPr/>
          <a:lstStyle/>
          <a:p>
            <a:fld id="{0AE862F3-B4A2-40A6-BF53-CFD66285F993}" type="slidenum">
              <a:rPr lang="en-US" sz="3000" smtClean="0"/>
              <a:t>1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11714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75C8-6DD8-4B2C-9406-334A709A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536" y="574167"/>
            <a:ext cx="7729728" cy="1188720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F05B08-D251-43F7-A06A-825B68E7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62F3-B4A2-40A6-BF53-CFD66285F993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6A1644-310D-4AFD-9142-A9EE5FF0F16D}"/>
              </a:ext>
            </a:extLst>
          </p:cNvPr>
          <p:cNvSpPr txBox="1"/>
          <p:nvPr/>
        </p:nvSpPr>
        <p:spPr>
          <a:xfrm>
            <a:off x="672464" y="2897692"/>
            <a:ext cx="901965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cs typeface="B Nazanin" panose="00000400000000000000" pitchFamily="2" charset="-78"/>
              </a:rPr>
              <a:t>Problem variables and their indices…….</a:t>
            </a:r>
          </a:p>
          <a:p>
            <a:pPr algn="l"/>
            <a:endParaRPr lang="en-US" sz="2000" dirty="0">
              <a:cs typeface="B Nazanin" panose="00000400000000000000" pitchFamily="2" charset="-78"/>
            </a:endParaRPr>
          </a:p>
          <a:p>
            <a:pPr algn="l"/>
            <a:r>
              <a:rPr lang="en-US" sz="2000" b="1" dirty="0">
                <a:cs typeface="B Nazanin" panose="00000400000000000000" pitchFamily="2" charset="-78"/>
              </a:rPr>
              <a:t>Key points to note:</a:t>
            </a:r>
            <a:endParaRPr lang="en-US" sz="2000" dirty="0">
              <a:cs typeface="B Nazanin" panose="00000400000000000000" pitchFamily="2" charset="-78"/>
            </a:endParaRPr>
          </a:p>
          <a:p>
            <a:pPr algn="l"/>
            <a:r>
              <a:rPr lang="en-US" sz="2000" dirty="0">
                <a:cs typeface="B Nazanin" panose="00000400000000000000" pitchFamily="2" charset="-78"/>
              </a:rPr>
              <a:t>- The objective function is defined freely (z).</a:t>
            </a:r>
          </a:p>
          <a:p>
            <a:r>
              <a:rPr lang="en-US" sz="2000" dirty="0">
                <a:cs typeface="B Nazanin" panose="00000400000000000000" pitchFamily="2" charset="-78"/>
              </a:rPr>
              <a:t>- For other variables, we must specify whether they are integer, binary, positive, etc.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7F4B28-6F69-4E9E-A3D8-E344189D2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708" y="2403153"/>
            <a:ext cx="4114974" cy="175907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9F60E7B-D856-4EDE-B25A-FBFBBD911BEB}"/>
              </a:ext>
            </a:extLst>
          </p:cNvPr>
          <p:cNvSpPr/>
          <p:nvPr/>
        </p:nvSpPr>
        <p:spPr>
          <a:xfrm>
            <a:off x="5581650" y="1935605"/>
            <a:ext cx="742950" cy="467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DAD3F7-98EB-4843-B289-38C9D1C721A6}"/>
              </a:ext>
            </a:extLst>
          </p:cNvPr>
          <p:cNvSpPr txBox="1"/>
          <p:nvPr/>
        </p:nvSpPr>
        <p:spPr>
          <a:xfrm>
            <a:off x="5285339" y="1984765"/>
            <a:ext cx="111546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1500" dirty="0">
                <a:cs typeface="B Nazanin" panose="00000400000000000000" pitchFamily="2" charset="-78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1632035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75C8-6DD8-4B2C-9406-334A709A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4842"/>
            <a:ext cx="7729728" cy="1188720"/>
          </a:xfrm>
        </p:spPr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F05B08-D251-43F7-A06A-825B68E7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62F3-B4A2-40A6-BF53-CFD66285F993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le 17">
                <a:extLst>
                  <a:ext uri="{FF2B5EF4-FFF2-40B4-BE49-F238E27FC236}">
                    <a16:creationId xmlns:a16="http://schemas.microsoft.com/office/drawing/2014/main" id="{972F7892-160D-401E-8C0E-9E2F3086C5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0896959"/>
                  </p:ext>
                </p:extLst>
              </p:nvPr>
            </p:nvGraphicFramePr>
            <p:xfrm>
              <a:off x="218728" y="1902679"/>
              <a:ext cx="4391542" cy="4714901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195771">
                      <a:extLst>
                        <a:ext uri="{9D8B030D-6E8A-4147-A177-3AD203B41FA5}">
                          <a16:colId xmlns:a16="http://schemas.microsoft.com/office/drawing/2014/main" val="1881168138"/>
                        </a:ext>
                      </a:extLst>
                    </a:gridCol>
                    <a:gridCol w="2195771">
                      <a:extLst>
                        <a:ext uri="{9D8B030D-6E8A-4147-A177-3AD203B41FA5}">
                          <a16:colId xmlns:a16="http://schemas.microsoft.com/office/drawing/2014/main" val="2223562125"/>
                        </a:ext>
                      </a:extLst>
                    </a:gridCol>
                  </a:tblGrid>
                  <a:tr h="415711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cs typeface="B Nazanin" panose="00000400000000000000" pitchFamily="2" charset="-78"/>
                            </a:rPr>
                            <a:t>GAMS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cs typeface="B Nazanin" panose="00000400000000000000" pitchFamily="2" charset="-78"/>
                            </a:rPr>
                            <a:t>Math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3155650"/>
                      </a:ext>
                    </a:extLst>
                  </a:tr>
                  <a:tr h="7577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 </a:t>
                          </a:r>
                          <a:r>
                            <a:rPr lang="en-US" dirty="0"/>
                            <a:t>SUM( i ,  ())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  <m:sup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057508"/>
                      </a:ext>
                    </a:extLst>
                  </a:tr>
                  <a:tr h="7842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SUM(( i, j ), () 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  <m:sup/>
                                  <m:e/>
                                </m:nary>
                                <m:nary>
                                  <m:naryPr>
                                    <m:chr m:val="∑"/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5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  <m:sup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7018614"/>
                      </a:ext>
                    </a:extLst>
                  </a:tr>
                  <a:tr h="4157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=E=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5296855"/>
                      </a:ext>
                    </a:extLst>
                  </a:tr>
                  <a:tr h="4157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=G=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4315211"/>
                      </a:ext>
                    </a:extLst>
                  </a:tr>
                  <a:tr h="4157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=L=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2759752"/>
                      </a:ext>
                    </a:extLst>
                  </a:tr>
                  <a:tr h="4157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* ,  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733454"/>
                      </a:ext>
                    </a:extLst>
                  </a:tr>
                  <a:tr h="4157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**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^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2082282"/>
                      </a:ext>
                    </a:extLst>
                  </a:tr>
                  <a:tr h="4157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LOG , EXP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()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29722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le 17">
                <a:extLst>
                  <a:ext uri="{FF2B5EF4-FFF2-40B4-BE49-F238E27FC236}">
                    <a16:creationId xmlns:a16="http://schemas.microsoft.com/office/drawing/2014/main" id="{972F7892-160D-401E-8C0E-9E2F3086C5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0896959"/>
                  </p:ext>
                </p:extLst>
              </p:nvPr>
            </p:nvGraphicFramePr>
            <p:xfrm>
              <a:off x="218728" y="1902679"/>
              <a:ext cx="4391542" cy="4714901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195771">
                      <a:extLst>
                        <a:ext uri="{9D8B030D-6E8A-4147-A177-3AD203B41FA5}">
                          <a16:colId xmlns:a16="http://schemas.microsoft.com/office/drawing/2014/main" val="1881168138"/>
                        </a:ext>
                      </a:extLst>
                    </a:gridCol>
                    <a:gridCol w="2195771">
                      <a:extLst>
                        <a:ext uri="{9D8B030D-6E8A-4147-A177-3AD203B41FA5}">
                          <a16:colId xmlns:a16="http://schemas.microsoft.com/office/drawing/2014/main" val="2223562125"/>
                        </a:ext>
                      </a:extLst>
                    </a:gridCol>
                  </a:tblGrid>
                  <a:tr h="415711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cs typeface="B Nazanin" panose="00000400000000000000" pitchFamily="2" charset="-78"/>
                            </a:rPr>
                            <a:t>GAMS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cs typeface="B Nazanin" panose="00000400000000000000" pitchFamily="2" charset="-78"/>
                            </a:rPr>
                            <a:t>Math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3155650"/>
                      </a:ext>
                    </a:extLst>
                  </a:tr>
                  <a:tr h="886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/>
                            <a:t> </a:t>
                          </a:r>
                          <a:r>
                            <a:rPr lang="en-US" dirty="0"/>
                            <a:t>SUM( i ,  ())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7" t="-50000" r="-1108" b="-3883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057508"/>
                      </a:ext>
                    </a:extLst>
                  </a:tr>
                  <a:tr h="917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SUM(( i, j ), () 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7" t="-145033" r="-1108" b="-2754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7018614"/>
                      </a:ext>
                    </a:extLst>
                  </a:tr>
                  <a:tr h="4157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=E=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5296855"/>
                      </a:ext>
                    </a:extLst>
                  </a:tr>
                  <a:tr h="4157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=G=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7" t="-644118" r="-1108" b="-4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4315211"/>
                      </a:ext>
                    </a:extLst>
                  </a:tr>
                  <a:tr h="4157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=L=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7" t="-744118" r="-1108" b="-3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2759752"/>
                      </a:ext>
                    </a:extLst>
                  </a:tr>
                  <a:tr h="4157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* ,  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7" t="-831884" r="-1108" b="-207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733454"/>
                      </a:ext>
                    </a:extLst>
                  </a:tr>
                  <a:tr h="4157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**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7" t="-945588" r="-1108" b="-110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2082282"/>
                      </a:ext>
                    </a:extLst>
                  </a:tr>
                  <a:tr h="4157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LOG , EXP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7" t="-1045588" r="-1108" b="-10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297223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928214C8-26BC-487F-B67D-32CD3A85B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270" y="3493586"/>
            <a:ext cx="7228982" cy="260903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FEA6993-FEC0-4B6C-ABC4-B68FCA44C5CB}"/>
              </a:ext>
            </a:extLst>
          </p:cNvPr>
          <p:cNvSpPr/>
          <p:nvPr/>
        </p:nvSpPr>
        <p:spPr>
          <a:xfrm>
            <a:off x="5581650" y="1935605"/>
            <a:ext cx="742950" cy="467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30DDC1-0965-4837-912B-31B7D31EB91F}"/>
              </a:ext>
            </a:extLst>
          </p:cNvPr>
          <p:cNvSpPr txBox="1"/>
          <p:nvPr/>
        </p:nvSpPr>
        <p:spPr>
          <a:xfrm>
            <a:off x="5285339" y="1984765"/>
            <a:ext cx="111546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1500" dirty="0">
                <a:cs typeface="B Nazanin" panose="00000400000000000000" pitchFamily="2" charset="-78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040082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E55A7-ADA7-4944-9E76-9C46C9B0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83692"/>
            <a:ext cx="7729728" cy="1188720"/>
          </a:xfrm>
        </p:spPr>
        <p:txBody>
          <a:bodyPr/>
          <a:lstStyle/>
          <a:p>
            <a:r>
              <a:rPr lang="en-US" dirty="0"/>
              <a:t>solve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052BEB-041B-496E-A220-15FD6D9D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62F3-B4A2-40A6-BF53-CFD66285F993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4A584-46F1-4ADD-A51B-D7D32E40C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22" y="3642093"/>
            <a:ext cx="7530456" cy="11740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2667B3-E042-46F0-BF11-4D312656237B}"/>
              </a:ext>
            </a:extLst>
          </p:cNvPr>
          <p:cNvSpPr txBox="1"/>
          <p:nvPr/>
        </p:nvSpPr>
        <p:spPr>
          <a:xfrm>
            <a:off x="5448299" y="2900804"/>
            <a:ext cx="576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dirty="0"/>
              <a:t> Which model to solve?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Mixed Integer Programming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B0415F-3F9F-4858-AE14-3D87BB8DAC6D}"/>
              </a:ext>
            </a:extLst>
          </p:cNvPr>
          <p:cNvSpPr txBox="1"/>
          <p:nvPr/>
        </p:nvSpPr>
        <p:spPr>
          <a:xfrm>
            <a:off x="5281612" y="230708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B Nazanin" panose="00000400000000000000" pitchFamily="2" charset="-78"/>
              </a:rPr>
              <a:t>Last step………</a:t>
            </a:r>
            <a:endParaRPr kumimoji="0" lang="fa-IR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B Nazanin" panose="00000400000000000000" pitchFamily="2" charset="-78"/>
            </a:endParaRPr>
          </a:p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B Nazanin" panose="00000400000000000000" pitchFamily="2" charset="-78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642937-4BFE-4668-8F1E-EA9C3329ACC7}"/>
              </a:ext>
            </a:extLst>
          </p:cNvPr>
          <p:cNvCxnSpPr>
            <a:cxnSpLocks/>
          </p:cNvCxnSpPr>
          <p:nvPr/>
        </p:nvCxnSpPr>
        <p:spPr>
          <a:xfrm flipV="1">
            <a:off x="5229225" y="3250900"/>
            <a:ext cx="742950" cy="758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6CE715-2E7D-400F-8F5E-3F964AADDF5C}"/>
              </a:ext>
            </a:extLst>
          </p:cNvPr>
          <p:cNvCxnSpPr>
            <a:cxnSpLocks/>
          </p:cNvCxnSpPr>
          <p:nvPr/>
        </p:nvCxnSpPr>
        <p:spPr>
          <a:xfrm flipH="1" flipV="1">
            <a:off x="3812958" y="3094661"/>
            <a:ext cx="539967" cy="5467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2672CF-95B0-436F-B38E-B41141D47D8D}"/>
              </a:ext>
            </a:extLst>
          </p:cNvPr>
          <p:cNvSpPr txBox="1"/>
          <p:nvPr/>
        </p:nvSpPr>
        <p:spPr>
          <a:xfrm>
            <a:off x="2009775" y="2842557"/>
            <a:ext cx="1971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All the equations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B8784A-BB1F-446A-9DF4-EB6449D56373}"/>
              </a:ext>
            </a:extLst>
          </p:cNvPr>
          <p:cNvSpPr/>
          <p:nvPr/>
        </p:nvSpPr>
        <p:spPr>
          <a:xfrm>
            <a:off x="5581650" y="1935605"/>
            <a:ext cx="742950" cy="467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0158D5-9BF0-44D8-8528-7C7B09B6B366}"/>
              </a:ext>
            </a:extLst>
          </p:cNvPr>
          <p:cNvSpPr txBox="1"/>
          <p:nvPr/>
        </p:nvSpPr>
        <p:spPr>
          <a:xfrm>
            <a:off x="5285339" y="1984765"/>
            <a:ext cx="111546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1500" dirty="0">
                <a:cs typeface="B Nazanin" panose="00000400000000000000" pitchFamily="2" charset="-78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162129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8F7F90-62D5-4F18-8445-8BEDD288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62F3-B4A2-40A6-BF53-CFD66285F993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5E70C5-DC45-4D47-8DCD-7CBAF5908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321" y="1661101"/>
            <a:ext cx="5577356" cy="45568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7DEB22-EBBA-4E47-9E7E-D4A3114AD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559" y="257122"/>
            <a:ext cx="7760881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3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8EE1-949E-4EC0-B9EA-6BCAB865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510398"/>
            <a:ext cx="4486656" cy="1141497"/>
          </a:xfrm>
        </p:spPr>
        <p:txBody>
          <a:bodyPr>
            <a:normAutofit/>
          </a:bodyPr>
          <a:lstStyle/>
          <a:p>
            <a:r>
              <a:rPr lang="en-US" sz="2500" dirty="0">
                <a:cs typeface="B Nazanin" panose="00000400000000000000" pitchFamily="2" charset="-78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2A947-DA1C-4423-96D5-19208863A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8238" y="1628394"/>
            <a:ext cx="4815840" cy="2905506"/>
          </a:xfrm>
        </p:spPr>
        <p:txBody>
          <a:bodyPr>
            <a:normAutofit fontScale="92500"/>
          </a:bodyPr>
          <a:lstStyle/>
          <a:p>
            <a:pPr algn="r" rtl="1"/>
            <a:r>
              <a:rPr lang="en-US" sz="3000" dirty="0">
                <a:cs typeface="B Nazanin" panose="00000400000000000000" pitchFamily="2" charset="-78"/>
              </a:rPr>
              <a:t>What is Gams?</a:t>
            </a:r>
            <a:endParaRPr lang="fa-IR" sz="3000" dirty="0">
              <a:cs typeface="B Nazanin" panose="00000400000000000000" pitchFamily="2" charset="-78"/>
            </a:endParaRPr>
          </a:p>
          <a:p>
            <a:pPr algn="r" rtl="1"/>
            <a:r>
              <a:rPr lang="en-US" sz="3000" dirty="0">
                <a:cs typeface="B Nazanin" panose="00000400000000000000" pitchFamily="2" charset="-78"/>
              </a:rPr>
              <a:t>How to install?</a:t>
            </a:r>
            <a:endParaRPr lang="fa-IR" sz="3000" dirty="0">
              <a:cs typeface="B Nazanin" panose="00000400000000000000" pitchFamily="2" charset="-78"/>
            </a:endParaRPr>
          </a:p>
          <a:p>
            <a:pPr algn="r" rtl="1"/>
            <a:r>
              <a:rPr lang="en-US" sz="3000" dirty="0">
                <a:cs typeface="B Nazanin" panose="00000400000000000000" pitchFamily="2" charset="-78"/>
              </a:rPr>
              <a:t>Get to know the environment</a:t>
            </a:r>
          </a:p>
          <a:p>
            <a:pPr algn="r" rtl="1"/>
            <a:r>
              <a:rPr lang="en-US" sz="3000" dirty="0">
                <a:cs typeface="B Nazanin" panose="00000400000000000000" pitchFamily="2" charset="-78"/>
              </a:rPr>
              <a:t>Supply chain manager</a:t>
            </a:r>
            <a:endParaRPr lang="fa-IR" sz="3000" dirty="0">
              <a:cs typeface="B Nazanin" panose="00000400000000000000" pitchFamily="2" charset="-78"/>
            </a:endParaRPr>
          </a:p>
          <a:p>
            <a:pPr algn="r" rtl="1"/>
            <a:r>
              <a:rPr lang="en-US" sz="3000" dirty="0">
                <a:cs typeface="B Nazanin" panose="00000400000000000000" pitchFamily="2" charset="-78"/>
              </a:rPr>
              <a:t>Coding</a:t>
            </a:r>
            <a:endParaRPr lang="fa-IR" sz="3000" dirty="0">
              <a:cs typeface="B Nazanin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8A6A7-1602-4E4C-A4A1-8AE2CD2F3326}"/>
              </a:ext>
            </a:extLst>
          </p:cNvPr>
          <p:cNvSpPr txBox="1"/>
          <p:nvPr/>
        </p:nvSpPr>
        <p:spPr>
          <a:xfrm>
            <a:off x="6342641" y="806922"/>
            <a:ext cx="891591" cy="4755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Page</a:t>
            </a:r>
            <a:endParaRPr lang="fa-IR" sz="3000" dirty="0">
              <a:cs typeface="B Nazanin" panose="00000400000000000000" pitchFamily="2" charset="-78"/>
            </a:endParaRPr>
          </a:p>
          <a:p>
            <a:pPr algn="ctr">
              <a:lnSpc>
                <a:spcPct val="150000"/>
              </a:lnSpc>
            </a:pPr>
            <a:r>
              <a:rPr lang="en-US" sz="3000" dirty="0">
                <a:cs typeface="B Nazanin" panose="00000400000000000000" pitchFamily="2" charset="-78"/>
              </a:rPr>
              <a:t>3</a:t>
            </a:r>
            <a:endParaRPr lang="fa-IR" sz="3000" dirty="0">
              <a:cs typeface="B Nazanin" panose="00000400000000000000" pitchFamily="2" charset="-78"/>
            </a:endParaRPr>
          </a:p>
          <a:p>
            <a:pPr algn="ctr">
              <a:lnSpc>
                <a:spcPct val="150000"/>
              </a:lnSpc>
            </a:pPr>
            <a:r>
              <a:rPr lang="en-US" sz="3000" dirty="0">
                <a:cs typeface="B Nazanin" panose="00000400000000000000" pitchFamily="2" charset="-78"/>
              </a:rPr>
              <a:t>4</a:t>
            </a:r>
            <a:endParaRPr lang="fa-IR" sz="3000" dirty="0">
              <a:cs typeface="B Nazanin" panose="00000400000000000000" pitchFamily="2" charset="-78"/>
            </a:endParaRPr>
          </a:p>
          <a:p>
            <a:pPr algn="ctr">
              <a:lnSpc>
                <a:spcPct val="150000"/>
              </a:lnSpc>
            </a:pPr>
            <a:r>
              <a:rPr lang="en-US" sz="3000" dirty="0">
                <a:cs typeface="B Nazanin" panose="00000400000000000000" pitchFamily="2" charset="-78"/>
              </a:rPr>
              <a:t>5</a:t>
            </a:r>
          </a:p>
          <a:p>
            <a:pPr algn="ctr">
              <a:lnSpc>
                <a:spcPct val="150000"/>
              </a:lnSpc>
            </a:pPr>
            <a:r>
              <a:rPr lang="en-US" sz="3000" dirty="0">
                <a:cs typeface="B Nazanin" panose="00000400000000000000" pitchFamily="2" charset="-78"/>
              </a:rPr>
              <a:t>6</a:t>
            </a:r>
          </a:p>
          <a:p>
            <a:pPr algn="ctr">
              <a:lnSpc>
                <a:spcPct val="150000"/>
              </a:lnSpc>
            </a:pPr>
            <a:r>
              <a:rPr lang="en-US" sz="3000" dirty="0">
                <a:cs typeface="B Nazanin" panose="00000400000000000000" pitchFamily="2" charset="-78"/>
              </a:rPr>
              <a:t>7</a:t>
            </a:r>
            <a:endParaRPr lang="fa-IR" sz="3000" dirty="0">
              <a:cs typeface="B Nazanin" panose="00000400000000000000" pitchFamily="2" charset="-78"/>
            </a:endParaRPr>
          </a:p>
          <a:p>
            <a:pPr algn="ctr"/>
            <a:endParaRPr lang="fa-IR" sz="3000" dirty="0">
              <a:cs typeface="B Nazanin" panose="00000400000000000000" pitchFamily="2" charset="-78"/>
            </a:endParaRPr>
          </a:p>
          <a:p>
            <a:pPr algn="ctr"/>
            <a:endParaRPr lang="en-US" dirty="0"/>
          </a:p>
        </p:txBody>
      </p:sp>
      <p:sp>
        <p:nvSpPr>
          <p:cNvPr id="11" name="Slide Number Placeholder 12">
            <a:extLst>
              <a:ext uri="{FF2B5EF4-FFF2-40B4-BE49-F238E27FC236}">
                <a16:creationId xmlns:a16="http://schemas.microsoft.com/office/drawing/2014/main" id="{BC19D4AC-7AAE-42A1-9317-9EFD3087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0516" y="5979514"/>
            <a:ext cx="604166" cy="604166"/>
          </a:xfrm>
        </p:spPr>
        <p:txBody>
          <a:bodyPr/>
          <a:lstStyle/>
          <a:p>
            <a:fld id="{0AE862F3-B4A2-40A6-BF53-CFD66285F993}" type="slidenum">
              <a:rPr lang="en-US" sz="3000" smtClean="0"/>
              <a:t>2</a:t>
            </a:fld>
            <a:endParaRPr lang="en-US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9D11F-27BF-4D90-BE96-7DA516C8F5C7}"/>
              </a:ext>
            </a:extLst>
          </p:cNvPr>
          <p:cNvSpPr txBox="1"/>
          <p:nvPr/>
        </p:nvSpPr>
        <p:spPr>
          <a:xfrm>
            <a:off x="10144125" y="768435"/>
            <a:ext cx="22479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60698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FF02-D4DA-45B6-AAC7-D6BF19D48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5050" y="342899"/>
            <a:ext cx="6943725" cy="922663"/>
          </a:xfrm>
        </p:spPr>
        <p:txBody>
          <a:bodyPr/>
          <a:lstStyle/>
          <a:p>
            <a:r>
              <a:rPr lang="en-US" dirty="0">
                <a:cs typeface="B Nazanin" panose="00000400000000000000" pitchFamily="2" charset="-78"/>
              </a:rPr>
              <a:t>GAMS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1473277C-3C19-4A84-AB98-1C1EB32C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0516" y="5979514"/>
            <a:ext cx="604166" cy="604166"/>
          </a:xfrm>
        </p:spPr>
        <p:txBody>
          <a:bodyPr/>
          <a:lstStyle/>
          <a:p>
            <a:fld id="{0AE862F3-B4A2-40A6-BF53-CFD66285F993}" type="slidenum">
              <a:rPr lang="en-US" sz="3000" smtClean="0"/>
              <a:t>3</a:t>
            </a:fld>
            <a:endParaRPr 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3F9D34-E528-4214-B9C8-2E43B40E8499}"/>
              </a:ext>
            </a:extLst>
          </p:cNvPr>
          <p:cNvSpPr txBox="1"/>
          <p:nvPr/>
        </p:nvSpPr>
        <p:spPr>
          <a:xfrm>
            <a:off x="1675880" y="2074299"/>
            <a:ext cx="944880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cs typeface="B Nazanin" panose="00000400000000000000" pitchFamily="2" charset="-78"/>
              </a:rPr>
              <a:t>General Algebraic Modeling System</a:t>
            </a:r>
            <a:endParaRPr lang="fa-IR" sz="3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 rtl="1"/>
            <a:endParaRPr lang="fa-IR" sz="3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It is used for solving mathematical models and optimizing them.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Due to the importance of optimization and resource limitations in agriculture, engineering, and economics, it has applications in these fields</a:t>
            </a:r>
            <a:r>
              <a:rPr lang="en-US" sz="3200" dirty="0"/>
              <a:t>.</a:t>
            </a:r>
          </a:p>
        </p:txBody>
      </p:sp>
      <p:pic>
        <p:nvPicPr>
          <p:cNvPr id="5" name="Picture 9" descr="GAMS">
            <a:extLst>
              <a:ext uri="{FF2B5EF4-FFF2-40B4-BE49-F238E27FC236}">
                <a16:creationId xmlns:a16="http://schemas.microsoft.com/office/drawing/2014/main" id="{6738AAE5-E497-4A0B-B156-45334B933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15732"/>
            <a:ext cx="1028023" cy="776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757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FF02-D4DA-45B6-AAC7-D6BF19D48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5050" y="342899"/>
            <a:ext cx="6943725" cy="922663"/>
          </a:xfrm>
        </p:spPr>
        <p:txBody>
          <a:bodyPr/>
          <a:lstStyle/>
          <a:p>
            <a:pPr rtl="1"/>
            <a:r>
              <a:rPr lang="en-US" dirty="0">
                <a:cs typeface="B Nazanin" panose="00000400000000000000" pitchFamily="2" charset="-78"/>
              </a:rPr>
              <a:t>Install GAMS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1473277C-3C19-4A84-AB98-1C1EB32C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0516" y="5979514"/>
            <a:ext cx="604166" cy="604166"/>
          </a:xfrm>
        </p:spPr>
        <p:txBody>
          <a:bodyPr/>
          <a:lstStyle/>
          <a:p>
            <a:fld id="{0AE862F3-B4A2-40A6-BF53-CFD66285F993}" type="slidenum">
              <a:rPr lang="en-US" sz="3000" smtClean="0"/>
              <a:t>4</a:t>
            </a:fld>
            <a:endParaRPr 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412ED-490E-44CC-B287-4DE818BA378F}"/>
              </a:ext>
            </a:extLst>
          </p:cNvPr>
          <p:cNvSpPr txBox="1"/>
          <p:nvPr/>
        </p:nvSpPr>
        <p:spPr>
          <a:xfrm>
            <a:off x="4921786" y="1434412"/>
            <a:ext cx="1710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3000" dirty="0">
                <a:cs typeface="B Nazanin" panose="00000400000000000000" pitchFamily="2" charset="-78"/>
              </a:rPr>
              <a:t>gams.com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550C38-6D06-49B5-8A76-7F59C6AA6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57260"/>
            <a:ext cx="8924925" cy="389083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9EA5DDE-F8DA-4D23-8691-2A458BAC6A83}"/>
              </a:ext>
            </a:extLst>
          </p:cNvPr>
          <p:cNvSpPr/>
          <p:nvPr/>
        </p:nvSpPr>
        <p:spPr>
          <a:xfrm>
            <a:off x="1524000" y="2419350"/>
            <a:ext cx="7334250" cy="1619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A7BCF3-C369-40E8-8A0E-03767B23FECE}"/>
              </a:ext>
            </a:extLst>
          </p:cNvPr>
          <p:cNvSpPr/>
          <p:nvPr/>
        </p:nvSpPr>
        <p:spPr>
          <a:xfrm>
            <a:off x="2714625" y="5534025"/>
            <a:ext cx="771525" cy="37147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2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75C8-6DD8-4B2C-9406-334A709A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0342"/>
            <a:ext cx="7729728" cy="1188720"/>
          </a:xfrm>
        </p:spPr>
        <p:txBody>
          <a:bodyPr>
            <a:normAutofit/>
          </a:bodyPr>
          <a:lstStyle/>
          <a:p>
            <a:r>
              <a:rPr lang="en-US" sz="4000" dirty="0">
                <a:cs typeface="B Nazanin" panose="00000400000000000000" pitchFamily="2" charset="-78"/>
              </a:rPr>
              <a:t>The environment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03EE464E-9B3A-46EE-8230-2DF657F7A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0516" y="5979514"/>
            <a:ext cx="604166" cy="604166"/>
          </a:xfrm>
        </p:spPr>
        <p:txBody>
          <a:bodyPr/>
          <a:lstStyle/>
          <a:p>
            <a:fld id="{0AE862F3-B4A2-40A6-BF53-CFD66285F993}" type="slidenum">
              <a:rPr lang="en-US" sz="3000" smtClean="0"/>
              <a:t>5</a:t>
            </a:fld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EE88FE-95EF-402D-A5C5-C9B408FB6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96" y="2769797"/>
            <a:ext cx="4572254" cy="4029374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3218770-5C19-4681-94B2-59A4A4EE3A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5909150"/>
              </p:ext>
            </p:extLst>
          </p:nvPr>
        </p:nvGraphicFramePr>
        <p:xfrm>
          <a:off x="920748" y="1377642"/>
          <a:ext cx="3778249" cy="1789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A4B59C7-1A7A-45E5-992A-C2B98C4629C3}"/>
              </a:ext>
            </a:extLst>
          </p:cNvPr>
          <p:cNvSpPr/>
          <p:nvPr/>
        </p:nvSpPr>
        <p:spPr>
          <a:xfrm>
            <a:off x="676021" y="4381300"/>
            <a:ext cx="457454" cy="18796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1AAA7C-BA40-40E7-B3FF-79C1727B31A6}"/>
              </a:ext>
            </a:extLst>
          </p:cNvPr>
          <p:cNvSpPr txBox="1"/>
          <p:nvPr/>
        </p:nvSpPr>
        <p:spPr>
          <a:xfrm>
            <a:off x="5741519" y="3599764"/>
            <a:ext cx="62008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It has its own programming language.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To move to the next line, we use Enter.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How to add comments: * at the beginning of the line.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Uppercase and lowercase letters are not different.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Each code has different sections, and each section </a:t>
            </a:r>
          </a:p>
          <a:p>
            <a:r>
              <a:rPr lang="en-US" sz="2000" dirty="0"/>
              <a:t>ends with a semicolon (;).</a:t>
            </a:r>
            <a:endParaRPr lang="en-US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5357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B26C-64A8-4826-80C4-41964843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9392"/>
            <a:ext cx="7729728" cy="1188720"/>
          </a:xfrm>
        </p:spPr>
        <p:txBody>
          <a:bodyPr>
            <a:normAutofit/>
          </a:bodyPr>
          <a:lstStyle/>
          <a:p>
            <a:r>
              <a:rPr lang="en-US" sz="4000" dirty="0">
                <a:cs typeface="B Nazanin" panose="00000400000000000000" pitchFamily="2" charset="-78"/>
              </a:rPr>
              <a:t>Chain supply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2D4492-CD19-4C78-9D92-99C7D45F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62F3-B4A2-40A6-BF53-CFD66285F993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84DB4F-E1DF-4390-A62D-AAF62BEB4AB6}"/>
              </a:ext>
            </a:extLst>
          </p:cNvPr>
          <p:cNvSpPr/>
          <p:nvPr/>
        </p:nvSpPr>
        <p:spPr>
          <a:xfrm>
            <a:off x="3038475" y="3171825"/>
            <a:ext cx="638175" cy="638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5101B-4B22-4C9E-B51D-329AF12D56D1}"/>
              </a:ext>
            </a:extLst>
          </p:cNvPr>
          <p:cNvSpPr/>
          <p:nvPr/>
        </p:nvSpPr>
        <p:spPr>
          <a:xfrm>
            <a:off x="3038475" y="4228338"/>
            <a:ext cx="638175" cy="638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429601-D9E3-4FC0-AE4E-4233DE2A43D3}"/>
              </a:ext>
            </a:extLst>
          </p:cNvPr>
          <p:cNvSpPr/>
          <p:nvPr/>
        </p:nvSpPr>
        <p:spPr>
          <a:xfrm>
            <a:off x="8610599" y="2638254"/>
            <a:ext cx="638175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5CE23A-C65D-4699-8063-77030DED86B0}"/>
              </a:ext>
            </a:extLst>
          </p:cNvPr>
          <p:cNvSpPr/>
          <p:nvPr/>
        </p:nvSpPr>
        <p:spPr>
          <a:xfrm>
            <a:off x="8610599" y="3821145"/>
            <a:ext cx="638175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B2D001-4994-44BB-9B48-C226387E56CF}"/>
              </a:ext>
            </a:extLst>
          </p:cNvPr>
          <p:cNvSpPr/>
          <p:nvPr/>
        </p:nvSpPr>
        <p:spPr>
          <a:xfrm>
            <a:off x="8610599" y="5095919"/>
            <a:ext cx="638175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38CDC4C-D47D-4FC8-87C2-BEBD465B4EDE}"/>
              </a:ext>
            </a:extLst>
          </p:cNvPr>
          <p:cNvSpPr/>
          <p:nvPr/>
        </p:nvSpPr>
        <p:spPr>
          <a:xfrm>
            <a:off x="5676900" y="3187097"/>
            <a:ext cx="704850" cy="6076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60CDDC6-EA45-40EA-BB62-4843B60952B6}"/>
              </a:ext>
            </a:extLst>
          </p:cNvPr>
          <p:cNvSpPr/>
          <p:nvPr/>
        </p:nvSpPr>
        <p:spPr>
          <a:xfrm>
            <a:off x="5676900" y="4247388"/>
            <a:ext cx="704850" cy="6076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36D7C4-21B8-4C02-AF63-DB2BAB289147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3676650" y="3490912"/>
            <a:ext cx="217646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7535CB-5B4F-40AC-9D61-3ECD999DE010}"/>
              </a:ext>
            </a:extLst>
          </p:cNvPr>
          <p:cNvCxnSpPr/>
          <p:nvPr/>
        </p:nvCxnSpPr>
        <p:spPr>
          <a:xfrm flipV="1">
            <a:off x="3676650" y="4570743"/>
            <a:ext cx="217646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A4E99A-CD9D-4313-872D-BB8C95311212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3676650" y="3490913"/>
            <a:ext cx="2176463" cy="10602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9DF13C-9761-41FD-9A96-625301AFE44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02843" y="3490912"/>
            <a:ext cx="2150270" cy="1079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24C665-2006-4C27-A681-1F797A4165F9}"/>
              </a:ext>
            </a:extLst>
          </p:cNvPr>
          <p:cNvCxnSpPr>
            <a:cxnSpLocks/>
            <a:stCxn id="9" idx="5"/>
            <a:endCxn id="6" idx="2"/>
          </p:cNvCxnSpPr>
          <p:nvPr/>
        </p:nvCxnSpPr>
        <p:spPr>
          <a:xfrm flipV="1">
            <a:off x="6205538" y="2957342"/>
            <a:ext cx="2405061" cy="5335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B931EC-B55A-4CE2-8EFF-0C829D02B1A7}"/>
              </a:ext>
            </a:extLst>
          </p:cNvPr>
          <p:cNvCxnSpPr>
            <a:cxnSpLocks/>
            <a:stCxn id="9" idx="5"/>
            <a:endCxn id="7" idx="1"/>
          </p:cNvCxnSpPr>
          <p:nvPr/>
        </p:nvCxnSpPr>
        <p:spPr>
          <a:xfrm>
            <a:off x="6205538" y="3490912"/>
            <a:ext cx="2498520" cy="4236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2D5CBC-7E71-4A51-B9E8-08DDEC3EA0F2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6205538" y="3182970"/>
            <a:ext cx="2498520" cy="1368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96E74C-140B-4D9C-82A4-2CA4B9B8F7FB}"/>
              </a:ext>
            </a:extLst>
          </p:cNvPr>
          <p:cNvCxnSpPr>
            <a:cxnSpLocks/>
            <a:stCxn id="9" idx="5"/>
            <a:endCxn id="8" idx="1"/>
          </p:cNvCxnSpPr>
          <p:nvPr/>
        </p:nvCxnSpPr>
        <p:spPr>
          <a:xfrm>
            <a:off x="6205538" y="3490912"/>
            <a:ext cx="2498520" cy="1698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93ECBD-0729-4B2A-B63E-E54CDF84B513}"/>
              </a:ext>
            </a:extLst>
          </p:cNvPr>
          <p:cNvCxnSpPr>
            <a:cxnSpLocks/>
            <a:stCxn id="11" idx="5"/>
            <a:endCxn id="7" idx="3"/>
          </p:cNvCxnSpPr>
          <p:nvPr/>
        </p:nvCxnSpPr>
        <p:spPr>
          <a:xfrm flipV="1">
            <a:off x="6205538" y="4365861"/>
            <a:ext cx="2498520" cy="1853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F899C42-9791-49E4-A50C-A9D328A2902C}"/>
              </a:ext>
            </a:extLst>
          </p:cNvPr>
          <p:cNvCxnSpPr>
            <a:cxnSpLocks/>
            <a:stCxn id="11" idx="5"/>
            <a:endCxn id="8" idx="2"/>
          </p:cNvCxnSpPr>
          <p:nvPr/>
        </p:nvCxnSpPr>
        <p:spPr>
          <a:xfrm>
            <a:off x="6205538" y="4551203"/>
            <a:ext cx="2405061" cy="863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8692F5A-7D21-4E3F-8D6C-CE0071C897E0}"/>
              </a:ext>
            </a:extLst>
          </p:cNvPr>
          <p:cNvSpPr txBox="1"/>
          <p:nvPr/>
        </p:nvSpPr>
        <p:spPr>
          <a:xfrm>
            <a:off x="4890257" y="300873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581E83-0825-494A-AB3C-17CED6DF63C3}"/>
              </a:ext>
            </a:extLst>
          </p:cNvPr>
          <p:cNvSpPr txBox="1"/>
          <p:nvPr/>
        </p:nvSpPr>
        <p:spPr>
          <a:xfrm>
            <a:off x="5377453" y="4043042"/>
            <a:ext cx="5476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8195FC-A1A1-4C39-AA0F-E2C3E8F5C29E}"/>
              </a:ext>
            </a:extLst>
          </p:cNvPr>
          <p:cNvSpPr txBox="1"/>
          <p:nvPr/>
        </p:nvSpPr>
        <p:spPr>
          <a:xfrm>
            <a:off x="5360785" y="3637453"/>
            <a:ext cx="4667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D85821-294B-4FC7-9E65-A45946736852}"/>
              </a:ext>
            </a:extLst>
          </p:cNvPr>
          <p:cNvSpPr txBox="1"/>
          <p:nvPr/>
        </p:nvSpPr>
        <p:spPr>
          <a:xfrm>
            <a:off x="4893470" y="4556950"/>
            <a:ext cx="3714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85BEBD-46D8-45C8-AE0C-2F5925BB667F}"/>
              </a:ext>
            </a:extLst>
          </p:cNvPr>
          <p:cNvSpPr txBox="1"/>
          <p:nvPr/>
        </p:nvSpPr>
        <p:spPr>
          <a:xfrm>
            <a:off x="3038475" y="2263014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</a:t>
            </a:r>
          </a:p>
          <a:p>
            <a:r>
              <a:rPr lang="en-US" dirty="0"/>
              <a:t>Firms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D8D732-A178-4248-B223-BEE51B4E13C6}"/>
              </a:ext>
            </a:extLst>
          </p:cNvPr>
          <p:cNvSpPr txBox="1"/>
          <p:nvPr/>
        </p:nvSpPr>
        <p:spPr>
          <a:xfrm>
            <a:off x="5616928" y="2296893"/>
            <a:ext cx="779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</a:t>
            </a:r>
          </a:p>
          <a:p>
            <a:r>
              <a:rPr lang="en-US" dirty="0"/>
              <a:t>Stores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719A1C6-DA62-4EAB-9FAB-C7018D4D6F3B}"/>
              </a:ext>
            </a:extLst>
          </p:cNvPr>
          <p:cNvSpPr txBox="1"/>
          <p:nvPr/>
        </p:nvSpPr>
        <p:spPr>
          <a:xfrm>
            <a:off x="8408876" y="1833875"/>
            <a:ext cx="12975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Gill Sans MT" panose="020B0502020104020203"/>
              </a:rPr>
              <a:t>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Customers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CF21B82-6E5F-40D8-9B84-5CA1755D2D6F}"/>
              </a:ext>
            </a:extLst>
          </p:cNvPr>
          <p:cNvSpPr txBox="1"/>
          <p:nvPr/>
        </p:nvSpPr>
        <p:spPr>
          <a:xfrm>
            <a:off x="1319881" y="2573893"/>
            <a:ext cx="98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Capacity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4C79E6E-8F61-4CB8-8C11-03077B82946A}"/>
              </a:ext>
            </a:extLst>
          </p:cNvPr>
          <p:cNvSpPr txBox="1"/>
          <p:nvPr/>
        </p:nvSpPr>
        <p:spPr>
          <a:xfrm>
            <a:off x="9960864" y="2148756"/>
            <a:ext cx="1464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Demand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FE4A070-B2A4-4E94-A17F-BB64E1A57EF1}"/>
              </a:ext>
            </a:extLst>
          </p:cNvPr>
          <p:cNvSpPr txBox="1"/>
          <p:nvPr/>
        </p:nvSpPr>
        <p:spPr>
          <a:xfrm>
            <a:off x="1570487" y="3276429"/>
            <a:ext cx="5309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036FB28-4792-43FC-946E-AF89D11F1984}"/>
              </a:ext>
            </a:extLst>
          </p:cNvPr>
          <p:cNvSpPr txBox="1"/>
          <p:nvPr/>
        </p:nvSpPr>
        <p:spPr>
          <a:xfrm>
            <a:off x="9785745" y="2628729"/>
            <a:ext cx="122991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60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40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70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0A123ED-7299-4566-85E6-A76ACDDC39BA}"/>
              </a:ext>
            </a:extLst>
          </p:cNvPr>
          <p:cNvSpPr txBox="1"/>
          <p:nvPr/>
        </p:nvSpPr>
        <p:spPr>
          <a:xfrm>
            <a:off x="6823490" y="3392280"/>
            <a:ext cx="4686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7CAC44-A084-4BBE-9638-7192BED1A777}"/>
              </a:ext>
            </a:extLst>
          </p:cNvPr>
          <p:cNvSpPr txBox="1"/>
          <p:nvPr/>
        </p:nvSpPr>
        <p:spPr>
          <a:xfrm>
            <a:off x="6651655" y="3660936"/>
            <a:ext cx="9596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a-I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753688-62DD-4A25-B5BC-DBA0B043BC48}"/>
              </a:ext>
            </a:extLst>
          </p:cNvPr>
          <p:cNvSpPr txBox="1"/>
          <p:nvPr/>
        </p:nvSpPr>
        <p:spPr>
          <a:xfrm>
            <a:off x="6723155" y="3092351"/>
            <a:ext cx="9447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33252EF-AE6D-48C5-863D-B4E30628F889}"/>
              </a:ext>
            </a:extLst>
          </p:cNvPr>
          <p:cNvSpPr txBox="1"/>
          <p:nvPr/>
        </p:nvSpPr>
        <p:spPr>
          <a:xfrm>
            <a:off x="6624080" y="3981270"/>
            <a:ext cx="10147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3B53467-CBA6-4F5A-AA32-251849DFF6D2}"/>
              </a:ext>
            </a:extLst>
          </p:cNvPr>
          <p:cNvSpPr txBox="1"/>
          <p:nvPr/>
        </p:nvSpPr>
        <p:spPr>
          <a:xfrm>
            <a:off x="6734175" y="4243097"/>
            <a:ext cx="9090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a-I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00ECBB2-2716-4762-ACB1-EAF698B2B3ED}"/>
              </a:ext>
            </a:extLst>
          </p:cNvPr>
          <p:cNvSpPr txBox="1"/>
          <p:nvPr/>
        </p:nvSpPr>
        <p:spPr>
          <a:xfrm>
            <a:off x="6645546" y="4563401"/>
            <a:ext cx="1027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4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4CCF-FD82-4F44-9206-4A669DCA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859615"/>
            <a:ext cx="8991600" cy="1645920"/>
          </a:xfrm>
        </p:spPr>
        <p:txBody>
          <a:bodyPr/>
          <a:lstStyle/>
          <a:p>
            <a:r>
              <a:rPr lang="en-US" dirty="0">
                <a:cs typeface="B Nazanin" panose="00000400000000000000" pitchFamily="2" charset="-78"/>
              </a:rPr>
              <a:t>How to code?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531B0-8346-4AD5-B64D-77E128860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9944" y="3162070"/>
            <a:ext cx="6801612" cy="53386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cs typeface="B Nazanin" panose="00000400000000000000" pitchFamily="2" charset="-78"/>
              </a:rPr>
              <a:t>Sets</a:t>
            </a:r>
            <a:r>
              <a:rPr lang="fa-IR" sz="3000" dirty="0">
                <a:cs typeface="B Nazanin" panose="00000400000000000000" pitchFamily="2" charset="-78"/>
              </a:rPr>
              <a:t> </a:t>
            </a:r>
            <a:endParaRPr lang="en-US" sz="3000" dirty="0">
              <a:cs typeface="B Nazanin" panose="00000400000000000000" pitchFamily="2" charset="-7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cs typeface="B Nazanin" panose="00000400000000000000" pitchFamily="2" charset="-78"/>
              </a:rPr>
              <a:t>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a-IR" sz="3000" dirty="0">
                <a:cs typeface="B Nazanin" panose="00000400000000000000" pitchFamily="2" charset="-78"/>
              </a:rPr>
              <a:t> </a:t>
            </a:r>
            <a:r>
              <a:rPr lang="en-US" sz="3000" dirty="0">
                <a:cs typeface="B Nazanin" panose="00000400000000000000" pitchFamily="2" charset="-78"/>
              </a:rPr>
              <a:t>Variables</a:t>
            </a:r>
            <a:r>
              <a:rPr lang="fa-IR" sz="3000" dirty="0">
                <a:cs typeface="B Nazanin" panose="00000400000000000000" pitchFamily="2" charset="-78"/>
              </a:rPr>
              <a:t>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cs typeface="B Nazanin" panose="00000400000000000000" pitchFamily="2" charset="-78"/>
              </a:rPr>
              <a:t> equations</a:t>
            </a:r>
            <a:r>
              <a:rPr lang="fa-IR" sz="3000" dirty="0">
                <a:cs typeface="B Nazanin" panose="00000400000000000000" pitchFamily="2" charset="-78"/>
              </a:rPr>
              <a:t> </a:t>
            </a:r>
            <a:endParaRPr lang="en-US" sz="3000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9DE6F-7F1F-4D56-BD33-35FC4F695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62F3-B4A2-40A6-BF53-CFD66285F9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7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6D1A8333-63EF-4946-9ED0-BADBE835B940}"/>
              </a:ext>
            </a:extLst>
          </p:cNvPr>
          <p:cNvSpPr/>
          <p:nvPr/>
        </p:nvSpPr>
        <p:spPr>
          <a:xfrm>
            <a:off x="5581650" y="1935605"/>
            <a:ext cx="742950" cy="467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075C8-6DD8-4B2C-9406-334A709A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0065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sets</a:t>
            </a:r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ECDA9BD0-91A9-4CCF-B9FE-A68F75F6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0516" y="5979514"/>
            <a:ext cx="604166" cy="604166"/>
          </a:xfrm>
        </p:spPr>
        <p:txBody>
          <a:bodyPr/>
          <a:lstStyle/>
          <a:p>
            <a:fld id="{0AE862F3-B4A2-40A6-BF53-CFD66285F993}" type="slidenum">
              <a:rPr lang="en-US" sz="3000" smtClean="0"/>
              <a:t>8</a:t>
            </a:fld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C40C9A-EC2F-4C5A-B7D3-D908B953F42A}"/>
              </a:ext>
            </a:extLst>
          </p:cNvPr>
          <p:cNvSpPr txBox="1"/>
          <p:nvPr/>
        </p:nvSpPr>
        <p:spPr>
          <a:xfrm>
            <a:off x="6967445" y="2291513"/>
            <a:ext cx="8068171" cy="306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cs typeface="B Nazanin" panose="00000400000000000000" pitchFamily="2" charset="-78"/>
              </a:rPr>
              <a:t>Indices and the values they can take….</a:t>
            </a:r>
          </a:p>
          <a:p>
            <a:r>
              <a:rPr lang="en-US" sz="2000" dirty="0">
                <a:cs typeface="B Nazanin" panose="00000400000000000000" pitchFamily="2" charset="-78"/>
              </a:rPr>
              <a:t>Key points to note:</a:t>
            </a:r>
            <a:br>
              <a:rPr lang="en-US" sz="2000" dirty="0">
                <a:cs typeface="B Nazanin" panose="00000400000000000000" pitchFamily="2" charset="-78"/>
              </a:rPr>
            </a:br>
            <a:r>
              <a:rPr lang="en-US" sz="2000" dirty="0">
                <a:cs typeface="B Nazanin" panose="00000400000000000000" pitchFamily="2" charset="-78"/>
              </a:rPr>
              <a:t>Names can be up to 63 characters long,</a:t>
            </a:r>
            <a:br>
              <a:rPr lang="en-US" sz="2000" dirty="0">
                <a:cs typeface="B Nazanin" panose="00000400000000000000" pitchFamily="2" charset="-78"/>
              </a:rPr>
            </a:br>
            <a:r>
              <a:rPr lang="en-US" sz="2000" dirty="0">
                <a:cs typeface="B Nazanin" panose="00000400000000000000" pitchFamily="2" charset="-78"/>
              </a:rPr>
              <a:t>They must not start with a number or symbol.</a:t>
            </a:r>
          </a:p>
          <a:p>
            <a:pPr algn="l"/>
            <a:r>
              <a:rPr lang="en-US" sz="2000" dirty="0">
                <a:cs typeface="B Nazanin" panose="00000400000000000000" pitchFamily="2" charset="-78"/>
              </a:rPr>
              <a:t>Example:</a:t>
            </a:r>
            <a:endParaRPr lang="fa-IR" sz="2000" dirty="0">
              <a:cs typeface="B Nazanin" panose="00000400000000000000" pitchFamily="2" charset="-78"/>
            </a:endParaRPr>
          </a:p>
          <a:p>
            <a:pPr algn="l"/>
            <a:r>
              <a:rPr lang="en-US" sz="2500" dirty="0">
                <a:cs typeface="B Nazanin" panose="00000400000000000000" pitchFamily="2" charset="-78"/>
              </a:rPr>
              <a:t>3A</a:t>
            </a:r>
          </a:p>
          <a:p>
            <a:pPr algn="l"/>
            <a:r>
              <a:rPr lang="en-US" sz="2500" dirty="0">
                <a:cs typeface="B Nazanin" panose="00000400000000000000" pitchFamily="2" charset="-78"/>
              </a:rPr>
              <a:t> </a:t>
            </a:r>
          </a:p>
          <a:p>
            <a:pPr algn="l"/>
            <a:r>
              <a:rPr lang="en-US" sz="2500" dirty="0">
                <a:cs typeface="B Nazanin" panose="00000400000000000000" pitchFamily="2" charset="-78"/>
              </a:rPr>
              <a:t>A3</a:t>
            </a:r>
            <a:r>
              <a:rPr lang="fa-IR" sz="2500" dirty="0">
                <a:cs typeface="B Nazanin" panose="00000400000000000000" pitchFamily="2" charset="-78"/>
              </a:rPr>
              <a:t> </a:t>
            </a:r>
          </a:p>
          <a:p>
            <a:pPr algn="r" rt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9860E5-4ABA-48BD-8358-B8FAB9FC1BAD}"/>
              </a:ext>
            </a:extLst>
          </p:cNvPr>
          <p:cNvSpPr txBox="1"/>
          <p:nvPr/>
        </p:nvSpPr>
        <p:spPr>
          <a:xfrm>
            <a:off x="588359" y="5185410"/>
            <a:ext cx="2581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to write a subset:</a:t>
            </a:r>
            <a:br>
              <a:rPr lang="en-US" sz="2000" dirty="0"/>
            </a:br>
            <a:r>
              <a:rPr lang="en-US" sz="2000" dirty="0"/>
              <a:t>m is a subset of k.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56C5FA-B04B-470C-AAE3-FC36CD855DC0}"/>
              </a:ext>
            </a:extLst>
          </p:cNvPr>
          <p:cNvSpPr txBox="1"/>
          <p:nvPr/>
        </p:nvSpPr>
        <p:spPr>
          <a:xfrm>
            <a:off x="5285339" y="1984765"/>
            <a:ext cx="111546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1500" dirty="0">
                <a:cs typeface="B Nazanin" panose="00000400000000000000" pitchFamily="2" charset="-78"/>
              </a:rPr>
              <a:t>Example: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210FF4-8054-4AC4-8CA3-94683B2E8113}"/>
              </a:ext>
            </a:extLst>
          </p:cNvPr>
          <p:cNvCxnSpPr>
            <a:cxnSpLocks/>
          </p:cNvCxnSpPr>
          <p:nvPr/>
        </p:nvCxnSpPr>
        <p:spPr>
          <a:xfrm>
            <a:off x="7916360" y="3955426"/>
            <a:ext cx="323680" cy="31866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FFA20C-09F8-4338-8E0E-FB8CE0BA345F}"/>
              </a:ext>
            </a:extLst>
          </p:cNvPr>
          <p:cNvCxnSpPr>
            <a:cxnSpLocks/>
          </p:cNvCxnSpPr>
          <p:nvPr/>
        </p:nvCxnSpPr>
        <p:spPr>
          <a:xfrm flipH="1">
            <a:off x="7916360" y="3955426"/>
            <a:ext cx="309314" cy="31866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356577-80F3-411C-88F3-2B0C621C8CD4}"/>
              </a:ext>
            </a:extLst>
          </p:cNvPr>
          <p:cNvCxnSpPr>
            <a:cxnSpLocks/>
          </p:cNvCxnSpPr>
          <p:nvPr/>
        </p:nvCxnSpPr>
        <p:spPr>
          <a:xfrm flipH="1">
            <a:off x="8021135" y="4603126"/>
            <a:ext cx="309314" cy="318667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4B82BF3-B2E6-43D7-BA12-11411C93424B}"/>
              </a:ext>
            </a:extLst>
          </p:cNvPr>
          <p:cNvCxnSpPr>
            <a:cxnSpLocks/>
          </p:cNvCxnSpPr>
          <p:nvPr/>
        </p:nvCxnSpPr>
        <p:spPr>
          <a:xfrm>
            <a:off x="7947192" y="4739449"/>
            <a:ext cx="102518" cy="191869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5614FA-3609-4FBE-B342-16470758DCFE}"/>
              </a:ext>
            </a:extLst>
          </p:cNvPr>
          <p:cNvCxnSpPr>
            <a:cxnSpLocks/>
          </p:cNvCxnSpPr>
          <p:nvPr/>
        </p:nvCxnSpPr>
        <p:spPr>
          <a:xfrm>
            <a:off x="1954854" y="4523678"/>
            <a:ext cx="0" cy="6373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2F45B27-DE94-459A-B3DF-FA710399A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728" y="2562535"/>
            <a:ext cx="4667247" cy="1936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8865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75C8-6DD8-4B2C-9406-334A709A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74167"/>
            <a:ext cx="7729728" cy="1188720"/>
          </a:xfrm>
        </p:spPr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F05B08-D251-43F7-A06A-825B68E7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62F3-B4A2-40A6-BF53-CFD66285F993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BFBFD3-B3FC-4249-8E3F-534A7EC6AE2D}"/>
              </a:ext>
            </a:extLst>
          </p:cNvPr>
          <p:cNvSpPr txBox="1"/>
          <p:nvPr/>
        </p:nvSpPr>
        <p:spPr>
          <a:xfrm>
            <a:off x="6330905" y="2432268"/>
            <a:ext cx="595149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cs typeface="B Nazanin" panose="00000400000000000000" pitchFamily="2" charset="-78"/>
              </a:rPr>
              <a:t>Problem parameters and their values…</a:t>
            </a:r>
          </a:p>
          <a:p>
            <a:pPr algn="l"/>
            <a:endParaRPr lang="en-US" sz="2000" dirty="0">
              <a:cs typeface="B Nazanin" panose="00000400000000000000" pitchFamily="2" charset="-78"/>
            </a:endParaRPr>
          </a:p>
          <a:p>
            <a:pPr algn="l"/>
            <a:r>
              <a:rPr lang="en-US" sz="2000" dirty="0">
                <a:cs typeface="B Nazanin" panose="00000400000000000000" pitchFamily="2" charset="-78"/>
              </a:rPr>
              <a:t>The input data is divided into three categories:  </a:t>
            </a:r>
          </a:p>
          <a:p>
            <a:pPr algn="l"/>
            <a:r>
              <a:rPr lang="en-US" sz="2000" dirty="0">
                <a:cs typeface="B Nazanin" panose="00000400000000000000" pitchFamily="2" charset="-78"/>
              </a:rPr>
              <a:t>-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Scalar</a:t>
            </a:r>
            <a:r>
              <a:rPr lang="en-US" sz="2000" dirty="0">
                <a:cs typeface="B Nazanin" panose="00000400000000000000" pitchFamily="2" charset="-78"/>
              </a:rPr>
              <a:t>: without an index  </a:t>
            </a:r>
          </a:p>
          <a:p>
            <a:pPr algn="l"/>
            <a:r>
              <a:rPr lang="en-US" sz="2000" dirty="0">
                <a:cs typeface="B Nazanin" panose="00000400000000000000" pitchFamily="2" charset="-78"/>
              </a:rPr>
              <a:t>-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Parameter</a:t>
            </a:r>
            <a:r>
              <a:rPr lang="en-US" sz="2000" dirty="0">
                <a:cs typeface="B Nazanin" panose="00000400000000000000" pitchFamily="2" charset="-78"/>
              </a:rPr>
              <a:t>: with a one-dimensional index  </a:t>
            </a:r>
          </a:p>
          <a:p>
            <a:pPr algn="l"/>
            <a:r>
              <a:rPr lang="en-US" sz="2000" dirty="0">
                <a:cs typeface="B Nazanin" panose="00000400000000000000" pitchFamily="2" charset="-78"/>
              </a:rPr>
              <a:t>-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Table</a:t>
            </a:r>
            <a:r>
              <a:rPr lang="en-US" sz="2000" dirty="0">
                <a:cs typeface="B Nazanin" panose="00000400000000000000" pitchFamily="2" charset="-78"/>
              </a:rPr>
              <a:t>: with more than one index  </a:t>
            </a:r>
          </a:p>
          <a:p>
            <a:pPr algn="l"/>
            <a:endParaRPr lang="en-US" sz="2000" dirty="0">
              <a:cs typeface="B Nazanin" panose="00000400000000000000" pitchFamily="2" charset="-78"/>
            </a:endParaRPr>
          </a:p>
          <a:p>
            <a:pPr algn="l"/>
            <a:r>
              <a:rPr lang="en-US" sz="2000" b="1" dirty="0">
                <a:cs typeface="B Nazanin" panose="00000400000000000000" pitchFamily="2" charset="-78"/>
              </a:rPr>
              <a:t>Key points to note:  </a:t>
            </a:r>
          </a:p>
          <a:p>
            <a:pPr algn="l"/>
            <a:r>
              <a:rPr lang="en-US" sz="2000" dirty="0">
                <a:cs typeface="B Nazanin" panose="00000400000000000000" pitchFamily="2" charset="-78"/>
              </a:rPr>
              <a:t>- The default value for parameters is zero.  </a:t>
            </a:r>
          </a:p>
          <a:p>
            <a:pPr algn="l"/>
            <a:r>
              <a:rPr lang="en-US" sz="2000" dirty="0">
                <a:cs typeface="B Nazanin" panose="00000400000000000000" pitchFamily="2" charset="-78"/>
              </a:rPr>
              <a:t>- We can use "parameters" to define multiple parameters, but we cannot write "tables."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71FDDA-95ED-4F87-A1F5-FF238137DB39}"/>
              </a:ext>
            </a:extLst>
          </p:cNvPr>
          <p:cNvSpPr txBox="1"/>
          <p:nvPr/>
        </p:nvSpPr>
        <p:spPr>
          <a:xfrm>
            <a:off x="978137" y="3219450"/>
            <a:ext cx="388248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chemeClr val="accent1">
                    <a:lumMod val="75000"/>
                  </a:schemeClr>
                </a:solidFill>
              </a:rPr>
              <a:t>1)</a:t>
            </a:r>
          </a:p>
          <a:p>
            <a:endParaRPr lang="en-US" sz="17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700" b="1" dirty="0">
                <a:solidFill>
                  <a:schemeClr val="accent1">
                    <a:lumMod val="75000"/>
                  </a:schemeClr>
                </a:solidFill>
              </a:rPr>
              <a:t>2)</a:t>
            </a:r>
          </a:p>
          <a:p>
            <a:endParaRPr lang="en-US" sz="17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700" b="1" dirty="0">
                <a:solidFill>
                  <a:schemeClr val="accent1">
                    <a:lumMod val="75000"/>
                  </a:schemeClr>
                </a:solidFill>
              </a:rPr>
              <a:t>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E4EA50-88FE-41D0-B7B3-D29EA47D5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03"/>
          <a:stretch/>
        </p:blipFill>
        <p:spPr>
          <a:xfrm>
            <a:off x="1366385" y="3112337"/>
            <a:ext cx="4316820" cy="311701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E772558-371E-4FC7-B4C0-51B71157F3B7}"/>
              </a:ext>
            </a:extLst>
          </p:cNvPr>
          <p:cNvSpPr/>
          <p:nvPr/>
        </p:nvSpPr>
        <p:spPr>
          <a:xfrm>
            <a:off x="5581650" y="1935605"/>
            <a:ext cx="742950" cy="467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7A12B6-33C3-47E7-B15F-EB93F4D73748}"/>
              </a:ext>
            </a:extLst>
          </p:cNvPr>
          <p:cNvSpPr txBox="1"/>
          <p:nvPr/>
        </p:nvSpPr>
        <p:spPr>
          <a:xfrm>
            <a:off x="5285339" y="1984765"/>
            <a:ext cx="111546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1500" dirty="0">
                <a:cs typeface="B Nazanin" panose="00000400000000000000" pitchFamily="2" charset="-78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81255238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1007</TotalTime>
  <Words>441</Words>
  <Application>Microsoft Office PowerPoint</Application>
  <PresentationFormat>Widescreen</PresentationFormat>
  <Paragraphs>154</Paragraphs>
  <Slides>13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 Nazanin</vt:lpstr>
      <vt:lpstr>Calibri</vt:lpstr>
      <vt:lpstr>Cambria Math</vt:lpstr>
      <vt:lpstr>Gill Sans MT</vt:lpstr>
      <vt:lpstr>Times New Roman</vt:lpstr>
      <vt:lpstr>Parcel</vt:lpstr>
      <vt:lpstr>GAMS TUTORIAL</vt:lpstr>
      <vt:lpstr>Table of contents</vt:lpstr>
      <vt:lpstr>GAMS</vt:lpstr>
      <vt:lpstr>Install GAMS</vt:lpstr>
      <vt:lpstr>The environment</vt:lpstr>
      <vt:lpstr>Chain supply</vt:lpstr>
      <vt:lpstr>How to code?</vt:lpstr>
      <vt:lpstr>sets</vt:lpstr>
      <vt:lpstr>Parameters</vt:lpstr>
      <vt:lpstr>variables</vt:lpstr>
      <vt:lpstr>Equations</vt:lpstr>
      <vt:lpstr>solve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Adaptive EMG Model for Online Hand Motion Classification:  An Experimental Study</dc:title>
  <dc:creator>Asus</dc:creator>
  <cp:lastModifiedBy>Asus</cp:lastModifiedBy>
  <cp:revision>90</cp:revision>
  <dcterms:created xsi:type="dcterms:W3CDTF">2024-04-23T05:41:37Z</dcterms:created>
  <dcterms:modified xsi:type="dcterms:W3CDTF">2024-10-20T19:52:32Z</dcterms:modified>
</cp:coreProperties>
</file>