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57" r:id="rId11"/>
    <p:sldId id="28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73" r:id="rId27"/>
    <p:sldId id="283" r:id="rId28"/>
    <p:sldId id="284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FE12-A133-4291-94E3-3F69C0A382F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AAF8-A911-4030-B54B-AEAD789E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8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FE12-A133-4291-94E3-3F69C0A382F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AAF8-A911-4030-B54B-AEAD789E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1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FE12-A133-4291-94E3-3F69C0A382F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AAF8-A911-4030-B54B-AEAD789E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4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FE12-A133-4291-94E3-3F69C0A382F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AAF8-A911-4030-B54B-AEAD789E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0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FE12-A133-4291-94E3-3F69C0A382F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AAF8-A911-4030-B54B-AEAD789E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8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FE12-A133-4291-94E3-3F69C0A382F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AAF8-A911-4030-B54B-AEAD789E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7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FE12-A133-4291-94E3-3F69C0A382F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AAF8-A911-4030-B54B-AEAD789E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1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FE12-A133-4291-94E3-3F69C0A382F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AAF8-A911-4030-B54B-AEAD789E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4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FE12-A133-4291-94E3-3F69C0A382F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AAF8-A911-4030-B54B-AEAD789E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5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FE12-A133-4291-94E3-3F69C0A382F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AAF8-A911-4030-B54B-AEAD789E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FE12-A133-4291-94E3-3F69C0A382F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AAF8-A911-4030-B54B-AEAD789E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6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3FE12-A133-4291-94E3-3F69C0A382FC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0AAF8-A911-4030-B54B-AEAD789EF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forums.ni.com/docs/DOC-13722" TargetMode="External"/><Relationship Id="rId3" Type="http://schemas.openxmlformats.org/officeDocument/2006/relationships/hyperlink" Target="https://forums.ni.com/docs/DOC-13710" TargetMode="External"/><Relationship Id="rId7" Type="http://schemas.openxmlformats.org/officeDocument/2006/relationships/hyperlink" Target="https://forums.ni.com/docs/DOC-13311" TargetMode="External"/><Relationship Id="rId2" Type="http://schemas.openxmlformats.org/officeDocument/2006/relationships/hyperlink" Target="https://forums.ni.com/docs/DOC-137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rums.ni.com/docs/DOC-13332" TargetMode="External"/><Relationship Id="rId11" Type="http://schemas.openxmlformats.org/officeDocument/2006/relationships/hyperlink" Target="https://forums.ni.com/docs/DOC-13462" TargetMode="External"/><Relationship Id="rId5" Type="http://schemas.openxmlformats.org/officeDocument/2006/relationships/hyperlink" Target="https://forums.ni.com/docs/DOC-13723" TargetMode="External"/><Relationship Id="rId10" Type="http://schemas.openxmlformats.org/officeDocument/2006/relationships/hyperlink" Target="https://forums.ni.com/docs/DOC-13709" TargetMode="External"/><Relationship Id="rId4" Type="http://schemas.openxmlformats.org/officeDocument/2006/relationships/hyperlink" Target="https://forums.ni.com/docs/DOC-13724" TargetMode="External"/><Relationship Id="rId9" Type="http://schemas.openxmlformats.org/officeDocument/2006/relationships/hyperlink" Target="https://forums.ni.com/docs/DOC-1371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ni.com/docs/DOC-13462" TargetMode="External"/><Relationship Id="rId2" Type="http://schemas.openxmlformats.org/officeDocument/2006/relationships/hyperlink" Target="https://forums.ni.com/docs/DOC-1371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zone.ni.com/devzone/cda/epd/p/id/6307" TargetMode="External"/><Relationship Id="rId4" Type="http://schemas.openxmlformats.org/officeDocument/2006/relationships/hyperlink" Target="https://forums.ni.com/docs/DOC-1501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Object-Oriented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65176"/>
            <a:ext cx="9144000" cy="1492624"/>
          </a:xfrm>
        </p:spPr>
        <p:txBody>
          <a:bodyPr/>
          <a:lstStyle/>
          <a:p>
            <a:r>
              <a:rPr lang="en-US" dirty="0" err="1" smtClean="0"/>
              <a:t>T.Shokatpour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/>
              <a:t>A design pattern is a general reusable solution to </a:t>
            </a:r>
            <a:r>
              <a:rPr lang="en-US" b="1" dirty="0" smtClean="0"/>
              <a:t>a commonly occurring </a:t>
            </a:r>
            <a:r>
              <a:rPr lang="en-US" b="1" dirty="0"/>
              <a:t>problem in software </a:t>
            </a:r>
            <a:r>
              <a:rPr lang="en-US" b="1" dirty="0" smtClean="0"/>
              <a:t>design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State machine / Queued Message Handler (QMH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Functional </a:t>
            </a:r>
            <a:r>
              <a:rPr lang="en-US" dirty="0" smtClean="0"/>
              <a:t>global</a:t>
            </a:r>
          </a:p>
          <a:p>
            <a:pPr lvl="1"/>
            <a:r>
              <a:rPr lang="en-US" dirty="0" smtClean="0"/>
              <a:t>Master/Slave design pattern. (</a:t>
            </a:r>
            <a:r>
              <a:rPr lang="en-US" dirty="0" err="1" smtClean="0"/>
              <a:t>Notifier</a:t>
            </a:r>
            <a:r>
              <a:rPr lang="en-US" dirty="0" smtClean="0"/>
              <a:t> Operations)</a:t>
            </a:r>
          </a:p>
          <a:p>
            <a:pPr lvl="1"/>
            <a:r>
              <a:rPr lang="en-US" dirty="0" smtClean="0"/>
              <a:t>Producer/Consumer design pattern. (Data in Queue)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Queued Message Handler (QMH)</a:t>
            </a:r>
          </a:p>
        </p:txBody>
      </p:sp>
    </p:spTree>
    <p:extLst>
      <p:ext uri="{BB962C8B-B14F-4D97-AF65-F5344CB8AC3E}">
        <p14:creationId xmlns:p14="http://schemas.microsoft.com/office/powerpoint/2010/main" val="11180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(OO) Design Patterns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>
                <a:hlinkClick r:id="rId2"/>
              </a:rPr>
              <a:t>Template Method (aka Channeling) Pattern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u="sng" dirty="0" smtClean="0">
                <a:hlinkClick r:id="rId3"/>
              </a:rPr>
              <a:t>Aggregation Pattern</a:t>
            </a:r>
            <a:r>
              <a:rPr lang="en-US" dirty="0" smtClean="0"/>
              <a:t> </a:t>
            </a:r>
            <a:endParaRPr lang="en-US" dirty="0"/>
          </a:p>
          <a:p>
            <a:r>
              <a:rPr lang="en-US" u="sng" dirty="0" smtClean="0">
                <a:hlinkClick r:id="rId4"/>
              </a:rPr>
              <a:t>Factory Pattern</a:t>
            </a:r>
            <a:endParaRPr lang="en-US" u="sng" dirty="0" smtClean="0"/>
          </a:p>
          <a:p>
            <a:r>
              <a:rPr lang="en-US" u="sng" dirty="0" smtClean="0">
                <a:hlinkClick r:id="rId5"/>
              </a:rPr>
              <a:t>Hierarchy </a:t>
            </a:r>
            <a:r>
              <a:rPr lang="en-US" u="sng" dirty="0">
                <a:hlinkClick r:id="rId5"/>
              </a:rPr>
              <a:t>Composition Pattern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u="sng" dirty="0" smtClean="0">
                <a:hlinkClick r:id="rId6"/>
              </a:rPr>
              <a:t>Decorator (Wrapper) Pattern</a:t>
            </a:r>
            <a:r>
              <a:rPr lang="en-US" dirty="0" smtClean="0"/>
              <a:t> </a:t>
            </a:r>
          </a:p>
          <a:p>
            <a:r>
              <a:rPr lang="en-US" u="sng" dirty="0" smtClean="0">
                <a:hlinkClick r:id="rId7"/>
              </a:rPr>
              <a:t>Strategy (Policy) Pattern</a:t>
            </a:r>
            <a:r>
              <a:rPr lang="en-US" dirty="0" smtClean="0"/>
              <a:t> </a:t>
            </a:r>
          </a:p>
          <a:p>
            <a:r>
              <a:rPr lang="en-US" dirty="0" smtClean="0"/>
              <a:t>Active Object</a:t>
            </a:r>
          </a:p>
          <a:p>
            <a:r>
              <a:rPr lang="en-US" u="sng" dirty="0" smtClean="0">
                <a:hlinkClick r:id="rId8"/>
              </a:rPr>
              <a:t>Delegation </a:t>
            </a:r>
            <a:r>
              <a:rPr lang="en-US" u="sng" dirty="0">
                <a:hlinkClick r:id="rId8"/>
              </a:rPr>
              <a:t>Pattern</a:t>
            </a:r>
            <a:r>
              <a:rPr lang="en-US" dirty="0"/>
              <a:t> </a:t>
            </a:r>
          </a:p>
          <a:p>
            <a:r>
              <a:rPr lang="en-US" u="sng" dirty="0" smtClean="0">
                <a:hlinkClick r:id="rId9"/>
              </a:rPr>
              <a:t>Visitor </a:t>
            </a:r>
            <a:r>
              <a:rPr lang="en-US" u="sng" dirty="0">
                <a:hlinkClick r:id="rId9"/>
              </a:rPr>
              <a:t>Pattern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u="sng" dirty="0" smtClean="0">
                <a:hlinkClick r:id="rId10"/>
              </a:rPr>
              <a:t>Specification </a:t>
            </a:r>
            <a:r>
              <a:rPr lang="en-US" u="sng" dirty="0">
                <a:hlinkClick r:id="rId10"/>
              </a:rPr>
              <a:t>Pattern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u="sng" dirty="0" smtClean="0">
                <a:hlinkClick r:id="rId11"/>
              </a:rPr>
              <a:t>Singleton </a:t>
            </a:r>
            <a:r>
              <a:rPr lang="en-US" u="sng" dirty="0">
                <a:hlinkClick r:id="rId11"/>
              </a:rPr>
              <a:t>Pattern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8448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72272"/>
            <a:ext cx="8221222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Channeling Pattern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424" y="1826319"/>
            <a:ext cx="7201905" cy="2772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651" y="3904838"/>
            <a:ext cx="7154273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35025"/>
            <a:ext cx="8249801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659" y="740895"/>
            <a:ext cx="8650032" cy="52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2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Pattern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872" y="1493465"/>
            <a:ext cx="8154538" cy="4201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36" y="2667286"/>
            <a:ext cx="7983064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2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37271"/>
            <a:ext cx="8354591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6321" y="252413"/>
            <a:ext cx="2990850" cy="1438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65" y="608525"/>
            <a:ext cx="8468907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Verify that classes are now dynamically loaded into memory.</a:t>
            </a:r>
          </a:p>
          <a:p>
            <a:pPr marL="457200" lvl="1" indent="0">
              <a:buNone/>
            </a:pPr>
            <a:r>
              <a:rPr lang="en-US" dirty="0"/>
              <a:t>❑ Remove </a:t>
            </a:r>
            <a:r>
              <a:rPr lang="en-US" dirty="0" smtClean="0"/>
              <a:t>Child Class from </a:t>
            </a:r>
            <a:r>
              <a:rPr lang="en-US" dirty="0"/>
              <a:t>the project. This is done so that we can </a:t>
            </a:r>
            <a:r>
              <a:rPr lang="en-US" dirty="0" smtClean="0"/>
              <a:t>build an </a:t>
            </a:r>
            <a:r>
              <a:rPr lang="en-US" dirty="0"/>
              <a:t>executable that will only load the child of Sound Player </a:t>
            </a:r>
            <a:r>
              <a:rPr lang="en-US" dirty="0" smtClean="0"/>
              <a:t>into memory </a:t>
            </a:r>
            <a:r>
              <a:rPr lang="en-US" dirty="0"/>
              <a:t>that is actually used.</a:t>
            </a:r>
          </a:p>
        </p:txBody>
      </p:sp>
    </p:spTree>
    <p:extLst>
      <p:ext uri="{BB962C8B-B14F-4D97-AF65-F5344CB8AC3E}">
        <p14:creationId xmlns:p14="http://schemas.microsoft.com/office/powerpoint/2010/main" val="42806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/>
              <a:t>Object-Oriented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It's a way of structuring your software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OOD </a:t>
            </a:r>
            <a:r>
              <a:rPr lang="en-US" dirty="0"/>
              <a:t>requires the programmer to think of a program </a:t>
            </a:r>
            <a:r>
              <a:rPr lang="en-US" dirty="0" smtClean="0"/>
              <a:t>in terms </a:t>
            </a:r>
            <a:r>
              <a:rPr lang="en-US" dirty="0"/>
              <a:t>of objects, instead of procedures / VI's</a:t>
            </a:r>
          </a:p>
          <a:p>
            <a:r>
              <a:rPr lang="en-US" dirty="0" smtClean="0"/>
              <a:t>An </a:t>
            </a:r>
            <a:r>
              <a:rPr lang="en-US" dirty="0"/>
              <a:t>object: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Encapsulated </a:t>
            </a:r>
            <a:r>
              <a:rPr lang="en-US" dirty="0"/>
              <a:t>data and the methods for accessing </a:t>
            </a:r>
            <a:r>
              <a:rPr lang="en-US" dirty="0" smtClean="0"/>
              <a:t>that data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“</a:t>
            </a:r>
            <a:r>
              <a:rPr lang="en-US" dirty="0"/>
              <a:t>Cluster + VI's”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Group </a:t>
            </a:r>
            <a:r>
              <a:rPr lang="en-US" dirty="0"/>
              <a:t>of VI's with a common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22215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Composition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1523"/>
            <a:ext cx="8040222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(Wrapper)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a concrete object’s responsibilities dynamically. Extend the features of an existing class without refactoring tested code.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59" y="2890031"/>
            <a:ext cx="8545118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6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12" t="15936" r="8539" b="35854"/>
          <a:stretch/>
        </p:blipFill>
        <p:spPr>
          <a:xfrm>
            <a:off x="327212" y="2877670"/>
            <a:ext cx="8914018" cy="3785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95" y="3128680"/>
            <a:ext cx="5675627" cy="28687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0894" r="19799"/>
          <a:stretch/>
        </p:blipFill>
        <p:spPr>
          <a:xfrm>
            <a:off x="9369819" y="1574753"/>
            <a:ext cx="2429435" cy="22767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199" y="1574753"/>
            <a:ext cx="82430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Change the behavior of a class's method without having to edit the method's implementation. Change a method's behavior dynamically, at run-time. Allow future expansion of a method's behaviors via a plug-in framework.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Object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657" y="2517827"/>
            <a:ext cx="9036685" cy="337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7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Object Pattern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76" y="1977092"/>
            <a:ext cx="7269123" cy="302615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2181" r="13647"/>
          <a:stretch/>
        </p:blipFill>
        <p:spPr>
          <a:xfrm>
            <a:off x="4149686" y="1977092"/>
            <a:ext cx="3206207" cy="3142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968" y="2430457"/>
            <a:ext cx="3258938" cy="22537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575" y="2228108"/>
            <a:ext cx="2864225" cy="257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7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Object Pattern Example: Process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1825625"/>
            <a:ext cx="10764752" cy="37343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213" y="2368165"/>
            <a:ext cx="3953427" cy="2838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449" y="2368165"/>
            <a:ext cx="3962953" cy="2896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121" y="2387218"/>
            <a:ext cx="394390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9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90283"/>
            <a:ext cx="7625079" cy="422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2088"/>
          <a:stretch/>
        </p:blipFill>
        <p:spPr>
          <a:xfrm>
            <a:off x="838200" y="561575"/>
            <a:ext cx="8402223" cy="561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88495"/>
            <a:ext cx="8843682" cy="541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Visitor Pattern</a:t>
            </a:r>
            <a:r>
              <a:rPr lang="en-US" dirty="0"/>
              <a:t> To write a traversal algorithm of a set of data such that </a:t>
            </a:r>
            <a:r>
              <a:rPr lang="en-US" dirty="0" smtClean="0"/>
              <a:t>the </a:t>
            </a:r>
            <a:r>
              <a:rPr lang="en-US" dirty="0"/>
              <a:t>traversal can be reused for many different operations</a:t>
            </a:r>
            <a:r>
              <a:rPr lang="en-US" dirty="0" smtClean="0"/>
              <a:t>.</a:t>
            </a:r>
          </a:p>
          <a:p>
            <a:r>
              <a:rPr lang="en-US" u="sng" dirty="0">
                <a:hlinkClick r:id="rId3"/>
              </a:rPr>
              <a:t>Singleton Pattern</a:t>
            </a:r>
            <a:r>
              <a:rPr lang="en-US" dirty="0"/>
              <a:t> - Guarantee that a given class has only a single </a:t>
            </a:r>
            <a:r>
              <a:rPr lang="en-US" dirty="0" smtClean="0"/>
              <a:t>instance </a:t>
            </a:r>
            <a:r>
              <a:rPr lang="en-US" dirty="0"/>
              <a:t>in </a:t>
            </a:r>
            <a:r>
              <a:rPr lang="en-US" dirty="0" smtClean="0"/>
              <a:t>memory.</a:t>
            </a:r>
          </a:p>
          <a:p>
            <a:r>
              <a:rPr lang="en-US" u="sng" dirty="0" smtClean="0">
                <a:hlinkClick r:id="rId4"/>
              </a:rPr>
              <a:t>State </a:t>
            </a:r>
            <a:r>
              <a:rPr lang="en-US" u="sng" dirty="0">
                <a:hlinkClick r:id="rId4"/>
              </a:rPr>
              <a:t>Pattern, Factory Pattern</a:t>
            </a:r>
            <a:r>
              <a:rPr lang="en-US" dirty="0"/>
              <a:t> - this is an example of a UI Plugin Framework that illustrates the use of both </a:t>
            </a:r>
            <a:r>
              <a:rPr lang="en-US" dirty="0" smtClean="0"/>
              <a:t>patterns</a:t>
            </a:r>
            <a:endParaRPr lang="en-US" dirty="0"/>
          </a:p>
          <a:p>
            <a:r>
              <a:rPr lang="en-US" u="sng" dirty="0">
                <a:hlinkClick r:id="rId5"/>
              </a:rPr>
              <a:t>Hardware Abstraction Layer</a:t>
            </a:r>
            <a:r>
              <a:rPr lang="en-US" dirty="0"/>
              <a:t> - Illustrates the use of classes and a factory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5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OOP </a:t>
            </a:r>
            <a:r>
              <a:rPr lang="en-US" dirty="0"/>
              <a:t>uses objects and their interactions to </a:t>
            </a:r>
            <a:r>
              <a:rPr lang="en-US" dirty="0" smtClean="0"/>
              <a:t>design applications</a:t>
            </a:r>
            <a:endParaRPr lang="en-US" dirty="0"/>
          </a:p>
          <a:p>
            <a:r>
              <a:rPr lang="en-US" dirty="0" smtClean="0"/>
              <a:t>OOP </a:t>
            </a:r>
            <a:r>
              <a:rPr lang="en-US" dirty="0"/>
              <a:t>is bases on programming techniques such </a:t>
            </a:r>
            <a:r>
              <a:rPr lang="en-US" dirty="0" smtClean="0"/>
              <a:t>as encapsulation</a:t>
            </a:r>
            <a:r>
              <a:rPr lang="en-US" dirty="0"/>
              <a:t>, inheritance and polymorphism</a:t>
            </a:r>
          </a:p>
        </p:txBody>
      </p:sp>
    </p:spTree>
    <p:extLst>
      <p:ext uri="{BB962C8B-B14F-4D97-AF65-F5344CB8AC3E}">
        <p14:creationId xmlns:p14="http://schemas.microsoft.com/office/powerpoint/2010/main" val="4308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/>
              <a:t>When and why to use Object-Orientation?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</a:t>
            </a:r>
            <a:r>
              <a:rPr lang="en-US" dirty="0"/>
              <a:t>it when you want</a:t>
            </a:r>
          </a:p>
          <a:p>
            <a:pPr lvl="1"/>
            <a:r>
              <a:rPr lang="en-US" dirty="0" smtClean="0"/>
              <a:t>Encapsulation</a:t>
            </a:r>
            <a:endParaRPr lang="en-US" dirty="0"/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Dynamic </a:t>
            </a:r>
            <a:r>
              <a:rPr lang="en-US" dirty="0"/>
              <a:t>dispatching (polymorphism</a:t>
            </a:r>
            <a:r>
              <a:rPr lang="en-US" dirty="0" smtClean="0"/>
              <a:t>) </a:t>
            </a:r>
          </a:p>
          <a:p>
            <a:pPr lvl="1"/>
            <a:r>
              <a:rPr lang="en-US" b="1" dirty="0" smtClean="0"/>
              <a:t>Or </a:t>
            </a:r>
            <a:r>
              <a:rPr lang="en-US" b="1" dirty="0"/>
              <a:t>when you want to </a:t>
            </a:r>
            <a:r>
              <a:rPr lang="en-US" b="1" dirty="0" smtClean="0"/>
              <a:t>start using </a:t>
            </a:r>
            <a:r>
              <a:rPr lang="en-US" b="1" dirty="0"/>
              <a:t>OO Design Patterns!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Benefits of OOP</a:t>
            </a:r>
          </a:p>
          <a:p>
            <a:pPr lvl="1"/>
            <a:r>
              <a:rPr lang="en-US" dirty="0" smtClean="0"/>
              <a:t>Easier </a:t>
            </a:r>
            <a:r>
              <a:rPr lang="en-US" dirty="0"/>
              <a:t>to maintain your code</a:t>
            </a:r>
          </a:p>
          <a:p>
            <a:pPr lvl="1"/>
            <a:r>
              <a:rPr lang="en-US" dirty="0" smtClean="0"/>
              <a:t>Easier </a:t>
            </a:r>
            <a:r>
              <a:rPr lang="en-US" dirty="0"/>
              <a:t>to extend your code</a:t>
            </a:r>
          </a:p>
          <a:p>
            <a:pPr lvl="1"/>
            <a:r>
              <a:rPr lang="en-US" dirty="0" smtClean="0"/>
              <a:t>Easier </a:t>
            </a:r>
            <a:r>
              <a:rPr lang="en-US" dirty="0"/>
              <a:t>to test your code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ncrease </a:t>
            </a:r>
            <a:r>
              <a:rPr lang="en-US" dirty="0"/>
              <a:t>of code reuse</a:t>
            </a:r>
          </a:p>
          <a:p>
            <a:pPr lvl="1"/>
            <a:r>
              <a:rPr lang="en-US" dirty="0" smtClean="0"/>
              <a:t>Benefits </a:t>
            </a:r>
            <a:r>
              <a:rPr lang="en-US" dirty="0"/>
              <a:t>increase when the system grows</a:t>
            </a:r>
          </a:p>
        </p:txBody>
      </p:sp>
    </p:spTree>
    <p:extLst>
      <p:ext uri="{BB962C8B-B14F-4D97-AF65-F5344CB8AC3E}">
        <p14:creationId xmlns:p14="http://schemas.microsoft.com/office/powerpoint/2010/main" val="152569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/>
              <a:t>What is a LabVIEW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cluster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user-defined data type</a:t>
            </a:r>
          </a:p>
          <a:p>
            <a:r>
              <a:rPr lang="en-US" dirty="0" smtClean="0"/>
              <a:t>A </a:t>
            </a:r>
            <a:r>
              <a:rPr lang="en-US" dirty="0"/>
              <a:t>type of Project </a:t>
            </a:r>
            <a:r>
              <a:rPr lang="en-US" dirty="0" smtClean="0"/>
              <a:t>Library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b="1" dirty="0" smtClean="0"/>
              <a:t>Anatomy of a class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file (.</a:t>
            </a:r>
            <a:r>
              <a:rPr lang="en-US" dirty="0" err="1"/>
              <a:t>lvclass</a:t>
            </a:r>
            <a:r>
              <a:rPr lang="en-US" dirty="0"/>
              <a:t>) stores class information</a:t>
            </a:r>
          </a:p>
          <a:p>
            <a:pPr marL="457200" lvl="1" indent="0">
              <a:buNone/>
            </a:pPr>
            <a:r>
              <a:rPr lang="en-US" dirty="0"/>
              <a:t>–Private data control definition</a:t>
            </a:r>
          </a:p>
          <a:p>
            <a:pPr marL="457200" lvl="1" indent="0">
              <a:buNone/>
            </a:pPr>
            <a:r>
              <a:rPr lang="en-US" dirty="0"/>
              <a:t>–List of member VIs</a:t>
            </a:r>
          </a:p>
          <a:p>
            <a:pPr marL="457200" lvl="1" indent="0">
              <a:buNone/>
            </a:pPr>
            <a:r>
              <a:rPr lang="en-US" dirty="0"/>
              <a:t>–Properties of member VI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811" y="1449342"/>
            <a:ext cx="3488755" cy="3322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788" y="3110406"/>
            <a:ext cx="2774692" cy="62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/>
              <a:t>What is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object is a specific instance of a class</a:t>
            </a:r>
          </a:p>
          <a:p>
            <a:r>
              <a:rPr lang="en-US" dirty="0" smtClean="0"/>
              <a:t>Object </a:t>
            </a:r>
            <a:r>
              <a:rPr lang="en-US" dirty="0"/>
              <a:t>data and methods are defined by the </a:t>
            </a:r>
            <a:r>
              <a:rPr lang="en-US" dirty="0" smtClean="0"/>
              <a:t>class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369" y="3069992"/>
            <a:ext cx="4467849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557" y="3857160"/>
            <a:ext cx="4850466" cy="2714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Creates </a:t>
            </a:r>
            <a:r>
              <a:rPr lang="en-US" dirty="0" err="1"/>
              <a:t>replaceability</a:t>
            </a:r>
            <a:r>
              <a:rPr lang="en-US" dirty="0"/>
              <a:t> between classes which:</a:t>
            </a:r>
          </a:p>
          <a:p>
            <a:pPr marL="457200" lvl="1" indent="0">
              <a:buNone/>
            </a:pPr>
            <a:r>
              <a:rPr lang="en-US" dirty="0"/>
              <a:t>– Inherit from the same ancestor</a:t>
            </a:r>
          </a:p>
          <a:p>
            <a:pPr marL="457200" lvl="1" indent="0">
              <a:buNone/>
            </a:pPr>
            <a:r>
              <a:rPr lang="en-US" dirty="0"/>
              <a:t>– Have the same public VI's (methods)</a:t>
            </a:r>
          </a:p>
          <a:p>
            <a:r>
              <a:rPr lang="en-US" dirty="0" smtClean="0"/>
              <a:t>Benefits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– Code reuse </a:t>
            </a:r>
            <a:r>
              <a:rPr lang="en-US" dirty="0" smtClean="0"/>
              <a:t>combined with specialization </a:t>
            </a:r>
            <a:r>
              <a:rPr lang="en-US" dirty="0" smtClean="0">
                <a:sym typeface="Wingdings" panose="05000000000000000000" pitchFamily="2" charset="2"/>
              </a:rPr>
              <a:t> Design Patterns!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– Changes to </a:t>
            </a:r>
            <a:r>
              <a:rPr lang="en-US" dirty="0" smtClean="0"/>
              <a:t>parent propagate </a:t>
            </a:r>
            <a:r>
              <a:rPr lang="en-US" dirty="0"/>
              <a:t>to children</a:t>
            </a:r>
          </a:p>
        </p:txBody>
      </p:sp>
    </p:spTree>
    <p:extLst>
      <p:ext uri="{BB962C8B-B14F-4D97-AF65-F5344CB8AC3E}">
        <p14:creationId xmlns:p14="http://schemas.microsoft.com/office/powerpoint/2010/main" val="24334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/>
              <a:t>Inheritance in </a:t>
            </a:r>
            <a:r>
              <a:rPr lang="en-US" b="1" dirty="0" smtClean="0"/>
              <a:t>LabVIEW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smtClean="0"/>
              <a:t>an </a:t>
            </a:r>
            <a:r>
              <a:rPr lang="en-US" dirty="0"/>
              <a:t>Increment are “</a:t>
            </a:r>
            <a:r>
              <a:rPr lang="en-US" dirty="0" smtClean="0"/>
              <a:t>magic” Dynamic </a:t>
            </a:r>
            <a:r>
              <a:rPr lang="en-US" dirty="0"/>
              <a:t>dispatch VI's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Same </a:t>
            </a:r>
            <a:r>
              <a:rPr lang="en-US" dirty="0"/>
              <a:t>VI name on each class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block diagrams</a:t>
            </a:r>
          </a:p>
          <a:p>
            <a:pPr lvl="1"/>
            <a:r>
              <a:rPr lang="en-US" dirty="0" smtClean="0"/>
              <a:t>LabVIEW </a:t>
            </a:r>
            <a:r>
              <a:rPr lang="en-US" dirty="0"/>
              <a:t>chooses which VI to run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719" y="2286000"/>
            <a:ext cx="1956128" cy="31345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112"/>
          <a:stretch/>
        </p:blipFill>
        <p:spPr>
          <a:xfrm>
            <a:off x="1091122" y="4016188"/>
            <a:ext cx="6923326" cy="252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447"/>
          <a:stretch/>
        </p:blipFill>
        <p:spPr>
          <a:xfrm>
            <a:off x="909917" y="642283"/>
            <a:ext cx="8619565" cy="55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493</Words>
  <Application>Microsoft Office PowerPoint</Application>
  <PresentationFormat>Widescreen</PresentationFormat>
  <Paragraphs>86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Helvetica</vt:lpstr>
      <vt:lpstr>Wingdings</vt:lpstr>
      <vt:lpstr>Office Theme</vt:lpstr>
      <vt:lpstr> Object-Oriented Design</vt:lpstr>
      <vt:lpstr> Object-Oriented Design</vt:lpstr>
      <vt:lpstr> Object-Oriented Programming</vt:lpstr>
      <vt:lpstr> When and why to use Object-Orientation?</vt:lpstr>
      <vt:lpstr> What is a LabVIEW class?</vt:lpstr>
      <vt:lpstr> What is an Object?</vt:lpstr>
      <vt:lpstr> Inheritance</vt:lpstr>
      <vt:lpstr> Inheritance in LabVIEW</vt:lpstr>
      <vt:lpstr>PowerPoint Presentation</vt:lpstr>
      <vt:lpstr> Design Patterns</vt:lpstr>
      <vt:lpstr>Object-Oriented (OO) Design Patterns </vt:lpstr>
      <vt:lpstr>PowerPoint Presentation</vt:lpstr>
      <vt:lpstr>Channeling Pattern Example</vt:lpstr>
      <vt:lpstr>PowerPoint Presentation</vt:lpstr>
      <vt:lpstr>PowerPoint Presentation</vt:lpstr>
      <vt:lpstr>Aggregation Pattern Example</vt:lpstr>
      <vt:lpstr>PowerPoint Presentation</vt:lpstr>
      <vt:lpstr>PowerPoint Presentation</vt:lpstr>
      <vt:lpstr>Factory Pattern</vt:lpstr>
      <vt:lpstr>Hierarchy Composition Pattern</vt:lpstr>
      <vt:lpstr>Decorator (Wrapper) Pattern</vt:lpstr>
      <vt:lpstr>Strategy Pattern</vt:lpstr>
      <vt:lpstr>Active Object Pattern</vt:lpstr>
      <vt:lpstr>Active Object Pattern Example</vt:lpstr>
      <vt:lpstr>Active Object Pattern Example: Process vi</vt:lpstr>
      <vt:lpstr>PowerPoint Presentation</vt:lpstr>
      <vt:lpstr>PowerPoint Presentation</vt:lpstr>
      <vt:lpstr>PowerPoint Presentation</vt:lpstr>
      <vt:lpstr>Other Pattern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tiba shokatpour</dc:creator>
  <cp:lastModifiedBy>tiba shokatpour</cp:lastModifiedBy>
  <cp:revision>24</cp:revision>
  <dcterms:created xsi:type="dcterms:W3CDTF">2020-05-10T06:17:52Z</dcterms:created>
  <dcterms:modified xsi:type="dcterms:W3CDTF">2020-05-10T11:24:57Z</dcterms:modified>
</cp:coreProperties>
</file>