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4"/>
  </p:sldMasterIdLst>
  <p:sldIdLst>
    <p:sldId id="267" r:id="rId5"/>
    <p:sldId id="276" r:id="rId6"/>
    <p:sldId id="268" r:id="rId7"/>
    <p:sldId id="269" r:id="rId8"/>
    <p:sldId id="270" r:id="rId9"/>
    <p:sldId id="271" r:id="rId10"/>
    <p:sldId id="272" r:id="rId11"/>
    <p:sldId id="273" r:id="rId12"/>
    <p:sldId id="275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B1873E-3BA7-4F9C-BBED-829083F81A92}" v="90" dt="2024-12-08T05:11:50.4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DIR AHMED ZIDAN" userId="a0c2c564-79ee-4c58-884d-5ab0e5297a7d" providerId="ADAL" clId="{39B1873E-3BA7-4F9C-BBED-829083F81A92}"/>
    <pc:docChg chg="custSel modSld">
      <pc:chgData name="SADIR AHMED ZIDAN" userId="a0c2c564-79ee-4c58-884d-5ab0e5297a7d" providerId="ADAL" clId="{39B1873E-3BA7-4F9C-BBED-829083F81A92}" dt="2024-12-08T05:12:20.493" v="96" actId="1076"/>
      <pc:docMkLst>
        <pc:docMk/>
      </pc:docMkLst>
      <pc:sldChg chg="delSp modSp mod delAnim">
        <pc:chgData name="SADIR AHMED ZIDAN" userId="a0c2c564-79ee-4c58-884d-5ab0e5297a7d" providerId="ADAL" clId="{39B1873E-3BA7-4F9C-BBED-829083F81A92}" dt="2024-12-08T05:12:20.493" v="96" actId="1076"/>
        <pc:sldMkLst>
          <pc:docMk/>
          <pc:sldMk cId="2298723199" sldId="267"/>
        </pc:sldMkLst>
        <pc:spChg chg="del">
          <ac:chgData name="SADIR AHMED ZIDAN" userId="a0c2c564-79ee-4c58-884d-5ab0e5297a7d" providerId="ADAL" clId="{39B1873E-3BA7-4F9C-BBED-829083F81A92}" dt="2024-12-08T05:11:44.951" v="89" actId="478"/>
          <ac:spMkLst>
            <pc:docMk/>
            <pc:sldMk cId="2298723199" sldId="267"/>
            <ac:spMk id="4" creationId="{F101816E-9DD1-48E0-C20B-F0E79FB9B317}"/>
          </ac:spMkLst>
        </pc:spChg>
        <pc:spChg chg="mod">
          <ac:chgData name="SADIR AHMED ZIDAN" userId="a0c2c564-79ee-4c58-884d-5ab0e5297a7d" providerId="ADAL" clId="{39B1873E-3BA7-4F9C-BBED-829083F81A92}" dt="2024-12-08T05:12:20.493" v="96" actId="1076"/>
          <ac:spMkLst>
            <pc:docMk/>
            <pc:sldMk cId="2298723199" sldId="267"/>
            <ac:spMk id="7" creationId="{2692F479-89AB-A491-A568-304ECFACEAE2}"/>
          </ac:spMkLst>
        </pc:spChg>
        <pc:cxnChg chg="mod">
          <ac:chgData name="SADIR AHMED ZIDAN" userId="a0c2c564-79ee-4c58-884d-5ab0e5297a7d" providerId="ADAL" clId="{39B1873E-3BA7-4F9C-BBED-829083F81A92}" dt="2024-12-08T05:12:15.302" v="95" actId="1076"/>
          <ac:cxnSpMkLst>
            <pc:docMk/>
            <pc:sldMk cId="2298723199" sldId="267"/>
            <ac:cxnSpMk id="9" creationId="{A91A6E9E-45C8-9BCF-64F0-2A0454DD0941}"/>
          </ac:cxnSpMkLst>
        </pc:cxnChg>
      </pc:sldChg>
      <pc:sldChg chg="modAnim">
        <pc:chgData name="SADIR AHMED ZIDAN" userId="a0c2c564-79ee-4c58-884d-5ab0e5297a7d" providerId="ADAL" clId="{39B1873E-3BA7-4F9C-BBED-829083F81A92}" dt="2024-12-07T17:15:46.961" v="13"/>
        <pc:sldMkLst>
          <pc:docMk/>
          <pc:sldMk cId="2094895692" sldId="269"/>
        </pc:sldMkLst>
      </pc:sldChg>
      <pc:sldChg chg="modAnim">
        <pc:chgData name="SADIR AHMED ZIDAN" userId="a0c2c564-79ee-4c58-884d-5ab0e5297a7d" providerId="ADAL" clId="{39B1873E-3BA7-4F9C-BBED-829083F81A92}" dt="2024-12-07T17:18:38.240" v="26"/>
        <pc:sldMkLst>
          <pc:docMk/>
          <pc:sldMk cId="4113656004" sldId="270"/>
        </pc:sldMkLst>
      </pc:sldChg>
      <pc:sldChg chg="modAnim">
        <pc:chgData name="SADIR AHMED ZIDAN" userId="a0c2c564-79ee-4c58-884d-5ab0e5297a7d" providerId="ADAL" clId="{39B1873E-3BA7-4F9C-BBED-829083F81A92}" dt="2024-12-07T17:21:03.014" v="43"/>
        <pc:sldMkLst>
          <pc:docMk/>
          <pc:sldMk cId="2247299123" sldId="271"/>
        </pc:sldMkLst>
      </pc:sldChg>
      <pc:sldChg chg="modAnim">
        <pc:chgData name="SADIR AHMED ZIDAN" userId="a0c2c564-79ee-4c58-884d-5ab0e5297a7d" providerId="ADAL" clId="{39B1873E-3BA7-4F9C-BBED-829083F81A92}" dt="2024-12-07T17:22:55.027" v="54"/>
        <pc:sldMkLst>
          <pc:docMk/>
          <pc:sldMk cId="2182830295" sldId="272"/>
        </pc:sldMkLst>
      </pc:sldChg>
      <pc:sldChg chg="modAnim">
        <pc:chgData name="SADIR AHMED ZIDAN" userId="a0c2c564-79ee-4c58-884d-5ab0e5297a7d" providerId="ADAL" clId="{39B1873E-3BA7-4F9C-BBED-829083F81A92}" dt="2024-12-07T17:23:48.716" v="62"/>
        <pc:sldMkLst>
          <pc:docMk/>
          <pc:sldMk cId="2620537517" sldId="273"/>
        </pc:sldMkLst>
      </pc:sldChg>
      <pc:sldChg chg="modAnim">
        <pc:chgData name="SADIR AHMED ZIDAN" userId="a0c2c564-79ee-4c58-884d-5ab0e5297a7d" providerId="ADAL" clId="{39B1873E-3BA7-4F9C-BBED-829083F81A92}" dt="2024-12-07T17:25:08.188" v="70"/>
        <pc:sldMkLst>
          <pc:docMk/>
          <pc:sldMk cId="800303760" sldId="274"/>
        </pc:sldMkLst>
      </pc:sldChg>
      <pc:sldChg chg="modAnim">
        <pc:chgData name="SADIR AHMED ZIDAN" userId="a0c2c564-79ee-4c58-884d-5ab0e5297a7d" providerId="ADAL" clId="{39B1873E-3BA7-4F9C-BBED-829083F81A92}" dt="2024-12-07T17:24:13.923" v="66"/>
        <pc:sldMkLst>
          <pc:docMk/>
          <pc:sldMk cId="238436316" sldId="275"/>
        </pc:sldMkLst>
      </pc:sldChg>
      <pc:sldChg chg="modAnim">
        <pc:chgData name="SADIR AHMED ZIDAN" userId="a0c2c564-79ee-4c58-884d-5ab0e5297a7d" providerId="ADAL" clId="{39B1873E-3BA7-4F9C-BBED-829083F81A92}" dt="2024-12-07T17:28:25.964" v="88"/>
        <pc:sldMkLst>
          <pc:docMk/>
          <pc:sldMk cId="2234120522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5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63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80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72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0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7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0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0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1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6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2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7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7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EB0644-AB62-9D45-D202-8314B601EAB1}"/>
              </a:ext>
            </a:extLst>
          </p:cNvPr>
          <p:cNvSpPr/>
          <p:nvPr/>
        </p:nvSpPr>
        <p:spPr>
          <a:xfrm>
            <a:off x="0" y="0"/>
            <a:ext cx="12192000" cy="1809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ckwell Nova Light" panose="020603030202050204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6CE80-9D71-F959-A6FF-6FCF3D19F7DE}"/>
              </a:ext>
            </a:extLst>
          </p:cNvPr>
          <p:cNvSpPr txBox="1"/>
          <p:nvPr/>
        </p:nvSpPr>
        <p:spPr>
          <a:xfrm>
            <a:off x="344129" y="381763"/>
            <a:ext cx="11503742" cy="1045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Rockwell Nova Light" panose="020603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Panopticism and Totalitarian Space: An Exploration of Power Dynamics in Satyajit Ray’s film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1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Rockwell Nova Light" panose="020603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Hirak Rajar Deshe</a:t>
            </a:r>
            <a:endParaRPr kumimoji="0" lang="en-IN" sz="2000" b="1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Rockwell Nova Light" panose="020603030202050204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92F479-89AB-A491-A568-304ECFACEAE2}"/>
              </a:ext>
            </a:extLst>
          </p:cNvPr>
          <p:cNvSpPr txBox="1"/>
          <p:nvPr/>
        </p:nvSpPr>
        <p:spPr>
          <a:xfrm>
            <a:off x="4038288" y="2986802"/>
            <a:ext cx="4115424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Rockwell Nova Light" panose="02060303020205020403" pitchFamily="18" charset="0"/>
                <a:cs typeface="Times New Roman" panose="02020603050405020304" pitchFamily="18" charset="0"/>
              </a:rPr>
              <a:t>Author</a:t>
            </a:r>
            <a:endParaRPr lang="en-US" b="1" dirty="0">
              <a:latin typeface="Rockwell Nova Light" panose="02060303020205020403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Rockwell Nova Light" panose="02060303020205020403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Rockwell Nova Light" panose="02060303020205020403" pitchFamily="18" charset="0"/>
                <a:cs typeface="Times New Roman" panose="02020603050405020304" pitchFamily="18" charset="0"/>
              </a:rPr>
              <a:t>Nadia Shahid Diba</a:t>
            </a:r>
          </a:p>
          <a:p>
            <a:pPr algn="ctr"/>
            <a:endParaRPr lang="en-US" dirty="0">
              <a:latin typeface="Rockwell Nova Light" panose="02060303020205020403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Rockwell Nova Light" panose="02060303020205020403" pitchFamily="18" charset="0"/>
                <a:cs typeface="Times New Roman" panose="02020603050405020304" pitchFamily="18" charset="0"/>
              </a:rPr>
              <a:t>Reg. No: 2019236040</a:t>
            </a:r>
          </a:p>
          <a:p>
            <a:pPr algn="ctr"/>
            <a:endParaRPr lang="en-US" dirty="0">
              <a:latin typeface="Rockwell Nova Light" panose="02060303020205020403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Rockwell Nova Light" panose="02060303020205020403" pitchFamily="18" charset="0"/>
                <a:cs typeface="Times New Roman" panose="02020603050405020304" pitchFamily="18" charset="0"/>
              </a:rPr>
              <a:t>Session: 2019-20</a:t>
            </a:r>
          </a:p>
          <a:p>
            <a:pPr algn="ctr"/>
            <a:endParaRPr lang="en-US" dirty="0">
              <a:latin typeface="Rockwell Nova Light" panose="02060303020205020403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1A6E9E-45C8-9BCF-64F0-2A0454DD0941}"/>
              </a:ext>
            </a:extLst>
          </p:cNvPr>
          <p:cNvCxnSpPr>
            <a:cxnSpLocks/>
          </p:cNvCxnSpPr>
          <p:nvPr/>
        </p:nvCxnSpPr>
        <p:spPr>
          <a:xfrm flipH="1">
            <a:off x="3038168" y="5540985"/>
            <a:ext cx="6351639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7231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CB1C577-675D-9C41-7790-A55BF0C4EF81}"/>
              </a:ext>
            </a:extLst>
          </p:cNvPr>
          <p:cNvSpPr txBox="1"/>
          <p:nvPr/>
        </p:nvSpPr>
        <p:spPr>
          <a:xfrm>
            <a:off x="1741235" y="1874728"/>
            <a:ext cx="8709530" cy="31085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endParaRPr lang="en-US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  <a:p>
            <a:pPr algn="ctr"/>
            <a:endParaRPr lang="en-US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303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43124" y="742950"/>
            <a:ext cx="8020051" cy="674688"/>
          </a:xfrm>
        </p:spPr>
        <p:txBody>
          <a:bodyPr/>
          <a:lstStyle/>
          <a:p>
            <a:pPr algn="ctr"/>
            <a:r>
              <a:rPr lang="en-US" dirty="0"/>
              <a:t>Overview of </a:t>
            </a:r>
            <a:r>
              <a:rPr lang="en-US" i="1" dirty="0"/>
              <a:t>Hirak </a:t>
            </a:r>
            <a:r>
              <a:rPr lang="en-US" i="1" dirty="0" err="1"/>
              <a:t>Rajar</a:t>
            </a:r>
            <a:r>
              <a:rPr lang="en-US" i="1" dirty="0"/>
              <a:t> </a:t>
            </a:r>
            <a:r>
              <a:rPr lang="en-US" i="1" dirty="0" err="1"/>
              <a:t>Deshe</a:t>
            </a:r>
            <a:r>
              <a:rPr lang="en-US" i="1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9396" y="2949007"/>
            <a:ext cx="7704398" cy="19179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Released in 1980 as a sequel of </a:t>
            </a:r>
            <a:r>
              <a:rPr lang="en-US" i="1" dirty="0"/>
              <a:t>Goopy Gyne Bagha Byne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Stands as an allegory of power and oppression.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Set in a fictional  kingdom ruled by the tyrannical Hirak Raja.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Reflects on authority, freedom, and resistance.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49" y="2348563"/>
            <a:ext cx="3304473" cy="412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205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F1457B0-F5CA-264D-3AF3-027A45E0DEDB}"/>
              </a:ext>
            </a:extLst>
          </p:cNvPr>
          <p:cNvSpPr/>
          <p:nvPr/>
        </p:nvSpPr>
        <p:spPr>
          <a:xfrm>
            <a:off x="0" y="0"/>
            <a:ext cx="4257368" cy="6858000"/>
          </a:xfrm>
          <a:prstGeom prst="homePlat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C3E9C6-D3B5-AB08-5ACE-2B4C9C15B8FC}"/>
              </a:ext>
            </a:extLst>
          </p:cNvPr>
          <p:cNvSpPr txBox="1"/>
          <p:nvPr/>
        </p:nvSpPr>
        <p:spPr>
          <a:xfrm>
            <a:off x="4994787" y="1310471"/>
            <a:ext cx="693174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457200" rtl="0" eaLnBrk="1" fontAlgn="auto" latinLnBrk="0" hangingPunct="1">
              <a:lnSpc>
                <a:spcPct val="100000"/>
              </a:lnSpc>
              <a:spcAft>
                <a:spcPts val="2400"/>
              </a:spcAft>
              <a:buClr>
                <a:prstClr val="black"/>
              </a:buClr>
              <a:buSzPct val="100000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Examine the power dynamics in </a:t>
            </a:r>
            <a:r>
              <a:rPr kumimoji="0" lang="en-IN" sz="2000" b="0" i="1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Hirak Rajar Deshe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using Michel Foucault's theory of </a:t>
            </a:r>
            <a:r>
              <a:rPr lang="en-US" sz="20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anopticism.</a:t>
            </a: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Aft>
                <a:spcPts val="2400"/>
              </a:spcAft>
              <a:buClr>
                <a:prstClr val="black"/>
              </a:buClr>
              <a:buSzPct val="100000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Investigate the use of surveillance, technology and control as tools of oppression to create a totalitarian space.</a:t>
            </a: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Aft>
                <a:spcPts val="2400"/>
              </a:spcAft>
              <a:buClr>
                <a:prstClr val="black"/>
              </a:buClr>
              <a:buSzPct val="100000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Explore how the film critiques the suppression of individual freedoms under authoritarian rule. </a:t>
            </a: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Aft>
                <a:spcPts val="2400"/>
              </a:spcAft>
              <a:buClr>
                <a:prstClr val="black"/>
              </a:buClr>
              <a:buSzPct val="100000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Highlight the depiction of resistance within a totalitarian power structure.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59871C-7236-736C-CDB1-5A8B97765FDB}"/>
              </a:ext>
            </a:extLst>
          </p:cNvPr>
          <p:cNvSpPr/>
          <p:nvPr/>
        </p:nvSpPr>
        <p:spPr>
          <a:xfrm>
            <a:off x="4717026" y="1452713"/>
            <a:ext cx="152400" cy="1425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1D5DCD-3482-F272-A576-7BF4C479CBAE}"/>
              </a:ext>
            </a:extLst>
          </p:cNvPr>
          <p:cNvSpPr/>
          <p:nvPr/>
        </p:nvSpPr>
        <p:spPr>
          <a:xfrm>
            <a:off x="4717026" y="2369572"/>
            <a:ext cx="152400" cy="1425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F9E3090-C908-A67A-D8C4-1F6ED780427C}"/>
              </a:ext>
            </a:extLst>
          </p:cNvPr>
          <p:cNvSpPr/>
          <p:nvPr/>
        </p:nvSpPr>
        <p:spPr>
          <a:xfrm>
            <a:off x="4717026" y="3286431"/>
            <a:ext cx="152400" cy="1425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3CCB185-3345-164A-61AC-7D2E0BC44008}"/>
              </a:ext>
            </a:extLst>
          </p:cNvPr>
          <p:cNvSpPr/>
          <p:nvPr/>
        </p:nvSpPr>
        <p:spPr>
          <a:xfrm>
            <a:off x="4717026" y="4203290"/>
            <a:ext cx="152400" cy="1425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5">
            <a:extLst>
              <a:ext uri="{FF2B5EF4-FFF2-40B4-BE49-F238E27FC236}">
                <a16:creationId xmlns:a16="http://schemas.microsoft.com/office/drawing/2014/main" id="{99706F8A-BDE5-AEAD-0063-1A7877E2D239}"/>
              </a:ext>
            </a:extLst>
          </p:cNvPr>
          <p:cNvSpPr txBox="1">
            <a:spLocks/>
          </p:cNvSpPr>
          <p:nvPr/>
        </p:nvSpPr>
        <p:spPr>
          <a:xfrm>
            <a:off x="624039" y="2975240"/>
            <a:ext cx="2482852" cy="62238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9250130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1A6E9E-45C8-9BCF-64F0-2A0454DD0941}"/>
              </a:ext>
            </a:extLst>
          </p:cNvPr>
          <p:cNvCxnSpPr>
            <a:cxnSpLocks/>
          </p:cNvCxnSpPr>
          <p:nvPr/>
        </p:nvCxnSpPr>
        <p:spPr>
          <a:xfrm>
            <a:off x="4321277" y="4085269"/>
            <a:ext cx="3549445" cy="294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4B9E93F-90DB-E551-756E-70BA1C27A20E}"/>
              </a:ext>
            </a:extLst>
          </p:cNvPr>
          <p:cNvSpPr txBox="1"/>
          <p:nvPr/>
        </p:nvSpPr>
        <p:spPr>
          <a:xfrm>
            <a:off x="4060719" y="1772262"/>
            <a:ext cx="7651924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Michel Foucault's Panopticism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Derived from Bentham's Panopticon,  a prison design for control through invisible surveillance.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Refers to exerting power through constant observation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Leads to psychological Self-Surveillance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8BB9D-F7D0-812B-2F7E-13F518815841}"/>
              </a:ext>
            </a:extLst>
          </p:cNvPr>
          <p:cNvSpPr txBox="1"/>
          <p:nvPr/>
        </p:nvSpPr>
        <p:spPr>
          <a:xfrm>
            <a:off x="425788" y="4495240"/>
            <a:ext cx="6945498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Totalitarianism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form of government controlling both public and private life.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Hannah Arendt describes it as the destruction of spontaneity and resistance.</a:t>
            </a:r>
          </a:p>
        </p:txBody>
      </p:sp>
      <p:pic>
        <p:nvPicPr>
          <p:cNvPr id="10" name="Picture 9" descr="A round building with a dome ceiling&#10;&#10;Description automatically generated with medium confidence">
            <a:extLst>
              <a:ext uri="{FF2B5EF4-FFF2-40B4-BE49-F238E27FC236}">
                <a16:creationId xmlns:a16="http://schemas.microsoft.com/office/drawing/2014/main" id="{EF6F7C82-C5C0-D8D6-57B3-5846368D6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92" y="1669509"/>
            <a:ext cx="3475645" cy="24187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078B5A0-503A-98DA-CDF9-A87742688C86}"/>
              </a:ext>
            </a:extLst>
          </p:cNvPr>
          <p:cNvSpPr/>
          <p:nvPr/>
        </p:nvSpPr>
        <p:spPr>
          <a:xfrm>
            <a:off x="0" y="1"/>
            <a:ext cx="12192000" cy="14871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ckwell Nova Light" panose="020603030202050204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1C577-675D-9C41-7790-A55BF0C4EF81}"/>
              </a:ext>
            </a:extLst>
          </p:cNvPr>
          <p:cNvSpPr txBox="1"/>
          <p:nvPr/>
        </p:nvSpPr>
        <p:spPr>
          <a:xfrm>
            <a:off x="3500388" y="359824"/>
            <a:ext cx="51912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Theoretical Framework</a:t>
            </a:r>
          </a:p>
        </p:txBody>
      </p:sp>
      <p:pic>
        <p:nvPicPr>
          <p:cNvPr id="15" name="Picture 14" descr="A hand holding a string of multiple heads&#10;&#10;Description automatically generated">
            <a:extLst>
              <a:ext uri="{FF2B5EF4-FFF2-40B4-BE49-F238E27FC236}">
                <a16:creationId xmlns:a16="http://schemas.microsoft.com/office/drawing/2014/main" id="{FEEEEE2E-A9EB-2CEE-5962-0624BD9D6C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039" r="13593"/>
          <a:stretch/>
        </p:blipFill>
        <p:spPr>
          <a:xfrm>
            <a:off x="8236994" y="4085269"/>
            <a:ext cx="3475649" cy="251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95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1A6E9E-45C8-9BCF-64F0-2A0454DD0941}"/>
              </a:ext>
            </a:extLst>
          </p:cNvPr>
          <p:cNvCxnSpPr>
            <a:cxnSpLocks/>
          </p:cNvCxnSpPr>
          <p:nvPr/>
        </p:nvCxnSpPr>
        <p:spPr>
          <a:xfrm>
            <a:off x="2531804" y="4253711"/>
            <a:ext cx="0" cy="189405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4B9E93F-90DB-E551-756E-70BA1C27A20E}"/>
              </a:ext>
            </a:extLst>
          </p:cNvPr>
          <p:cNvSpPr txBox="1"/>
          <p:nvPr/>
        </p:nvSpPr>
        <p:spPr>
          <a:xfrm>
            <a:off x="388766" y="1857880"/>
            <a:ext cx="769334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of Brainwashing Machine to enforce conformity.</a:t>
            </a:r>
          </a:p>
          <a:p>
            <a:pPr algn="just">
              <a:spcAft>
                <a:spcPts val="12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"Even if you die in the process, King of Hirak is God no less" (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Hirak Rajar Deshe,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00:27:18-00:27:25)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Symbols of ever-present surveillance: Advance tools like Binocular and the Eye-Sign behind the throne.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78B5A0-503A-98DA-CDF9-A87742688C86}"/>
              </a:ext>
            </a:extLst>
          </p:cNvPr>
          <p:cNvSpPr/>
          <p:nvPr/>
        </p:nvSpPr>
        <p:spPr>
          <a:xfrm>
            <a:off x="0" y="1"/>
            <a:ext cx="12192000" cy="14871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ckwell Nova Light" panose="020603030202050204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1C577-675D-9C41-7790-A55BF0C4EF81}"/>
              </a:ext>
            </a:extLst>
          </p:cNvPr>
          <p:cNvSpPr txBox="1"/>
          <p:nvPr/>
        </p:nvSpPr>
        <p:spPr>
          <a:xfrm>
            <a:off x="711626" y="226464"/>
            <a:ext cx="10768745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Surveillance and Psychological Control </a:t>
            </a:r>
          </a:p>
          <a:p>
            <a:pPr algn="ctr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Silent Weapon of the oppressive King</a:t>
            </a:r>
          </a:p>
        </p:txBody>
      </p:sp>
      <p:pic>
        <p:nvPicPr>
          <p:cNvPr id="4" name="Picture 3" descr="A person in a crown sitting at a table&#10;&#10;Description automatically generated">
            <a:extLst>
              <a:ext uri="{FF2B5EF4-FFF2-40B4-BE49-F238E27FC236}">
                <a16:creationId xmlns:a16="http://schemas.microsoft.com/office/drawing/2014/main" id="{3459F717-83AC-F8B6-8CB9-40BB2D887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233" y="1713620"/>
            <a:ext cx="3048000" cy="2286000"/>
          </a:xfrm>
          <a:prstGeom prst="rect">
            <a:avLst/>
          </a:prstGeom>
        </p:spPr>
      </p:pic>
      <p:pic>
        <p:nvPicPr>
          <p:cNvPr id="8" name="Picture 7" descr="A drawing of a person in a long robe&#10;&#10;Description automatically generated">
            <a:extLst>
              <a:ext uri="{FF2B5EF4-FFF2-40B4-BE49-F238E27FC236}">
                <a16:creationId xmlns:a16="http://schemas.microsoft.com/office/drawing/2014/main" id="{86BA6A36-3B0E-2C9B-02A5-C60E58858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67" y="3821753"/>
            <a:ext cx="1862820" cy="27394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35EE6F-312D-61AF-E1D8-0AAA0D78AFFC}"/>
              </a:ext>
            </a:extLst>
          </p:cNvPr>
          <p:cNvSpPr txBox="1"/>
          <p:nvPr/>
        </p:nvSpPr>
        <p:spPr>
          <a:xfrm>
            <a:off x="2723148" y="4760586"/>
            <a:ext cx="908008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“Yes-Sir” advisors’ self-regulation out of fear.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King's statue in the middle of the kingdom : A watcher.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3BE468-9E42-2BF6-DC04-2B62A1887063}"/>
              </a:ext>
            </a:extLst>
          </p:cNvPr>
          <p:cNvCxnSpPr>
            <a:cxnSpLocks/>
          </p:cNvCxnSpPr>
          <p:nvPr/>
        </p:nvCxnSpPr>
        <p:spPr>
          <a:xfrm>
            <a:off x="8347585" y="1927699"/>
            <a:ext cx="0" cy="189405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656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B9E93F-90DB-E551-756E-70BA1C27A20E}"/>
              </a:ext>
            </a:extLst>
          </p:cNvPr>
          <p:cNvSpPr txBox="1"/>
          <p:nvPr/>
        </p:nvSpPr>
        <p:spPr>
          <a:xfrm>
            <a:off x="3052731" y="2578776"/>
            <a:ext cx="664678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Mirrors a dystopian space where thought control is more effective than violence.</a:t>
            </a:r>
          </a:p>
          <a:p>
            <a:pPr marL="342900" indent="-342900" algn="just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"Learning is a waste/ The more they study, the lesser they follow rules"(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Hirak Rajar Deshe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00:21:37-00:21:48)             -Banning education to suppress alternative thinking. </a:t>
            </a:r>
          </a:p>
          <a:p>
            <a:pPr marL="342900" indent="-34290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"Even if you don't eat food, taxes you must make good“ (00:27:18-00:27:25)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-Forced labor and Economic oppression.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78B5A0-503A-98DA-CDF9-A87742688C86}"/>
              </a:ext>
            </a:extLst>
          </p:cNvPr>
          <p:cNvSpPr/>
          <p:nvPr/>
        </p:nvSpPr>
        <p:spPr>
          <a:xfrm>
            <a:off x="0" y="1"/>
            <a:ext cx="12192000" cy="14871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ckwell Nova Light" panose="020603030202050204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1C577-675D-9C41-7790-A55BF0C4EF81}"/>
              </a:ext>
            </a:extLst>
          </p:cNvPr>
          <p:cNvSpPr txBox="1"/>
          <p:nvPr/>
        </p:nvSpPr>
        <p:spPr>
          <a:xfrm>
            <a:off x="711627" y="174192"/>
            <a:ext cx="10768745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Dystopian Kingdom </a:t>
            </a:r>
          </a:p>
          <a:p>
            <a:pPr algn="ctr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(Totalitarian Space)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3BE468-9E42-2BF6-DC04-2B62A1887063}"/>
              </a:ext>
            </a:extLst>
          </p:cNvPr>
          <p:cNvCxnSpPr>
            <a:cxnSpLocks/>
          </p:cNvCxnSpPr>
          <p:nvPr/>
        </p:nvCxnSpPr>
        <p:spPr>
          <a:xfrm>
            <a:off x="2959508" y="2424889"/>
            <a:ext cx="0" cy="3631763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oster with a group of people and a eye&#10;&#10;Description automatically generated">
            <a:extLst>
              <a:ext uri="{FF2B5EF4-FFF2-40B4-BE49-F238E27FC236}">
                <a16:creationId xmlns:a16="http://schemas.microsoft.com/office/drawing/2014/main" id="{3E73B83E-D101-BADD-913F-01EFFE8F5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7091" y="2952432"/>
            <a:ext cx="2084437" cy="2084437"/>
          </a:xfrm>
          <a:prstGeom prst="rect">
            <a:avLst/>
          </a:prstGeom>
        </p:spPr>
      </p:pic>
      <p:pic>
        <p:nvPicPr>
          <p:cNvPr id="7" name="Picture 6" descr="A drawing of a face with a star&#10;&#10;Description automatically generated">
            <a:extLst>
              <a:ext uri="{FF2B5EF4-FFF2-40B4-BE49-F238E27FC236}">
                <a16:creationId xmlns:a16="http://schemas.microsoft.com/office/drawing/2014/main" id="{237A0123-BDB8-61E6-0C88-47128B544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72" y="3135561"/>
            <a:ext cx="2681553" cy="171818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8A56B1-1CB4-2A0A-671B-5F8A675FBA0F}"/>
              </a:ext>
            </a:extLst>
          </p:cNvPr>
          <p:cNvCxnSpPr>
            <a:cxnSpLocks/>
          </p:cNvCxnSpPr>
          <p:nvPr/>
        </p:nvCxnSpPr>
        <p:spPr>
          <a:xfrm>
            <a:off x="9847004" y="2424889"/>
            <a:ext cx="0" cy="3631763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2991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078B5A0-503A-98DA-CDF9-A87742688C86}"/>
              </a:ext>
            </a:extLst>
          </p:cNvPr>
          <p:cNvSpPr/>
          <p:nvPr/>
        </p:nvSpPr>
        <p:spPr>
          <a:xfrm>
            <a:off x="9525" y="1523386"/>
            <a:ext cx="12192000" cy="53536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ckwell Nova Light" panose="020603030202050204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1C577-675D-9C41-7790-A55BF0C4EF81}"/>
              </a:ext>
            </a:extLst>
          </p:cNvPr>
          <p:cNvSpPr txBox="1"/>
          <p:nvPr/>
        </p:nvSpPr>
        <p:spPr>
          <a:xfrm>
            <a:off x="711627" y="181552"/>
            <a:ext cx="10768745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Resistance</a:t>
            </a:r>
          </a:p>
          <a:p>
            <a:pPr algn="ctr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Glimmer of Hope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9E93F-90DB-E551-756E-70BA1C27A20E}"/>
              </a:ext>
            </a:extLst>
          </p:cNvPr>
          <p:cNvSpPr txBox="1"/>
          <p:nvPr/>
        </p:nvSpPr>
        <p:spPr>
          <a:xfrm>
            <a:off x="4041712" y="2193741"/>
            <a:ext cx="7892843" cy="3462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30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world of constant surveillance and control, can anyone resist? </a:t>
            </a:r>
          </a:p>
          <a:p>
            <a:pPr algn="ctr">
              <a:spcAft>
                <a:spcPts val="3000"/>
              </a:spcAft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Udayan Pandit challenges the king through education.</a:t>
            </a:r>
          </a:p>
          <a:p>
            <a:pPr marL="342900" indent="-342900" algn="just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Goopy and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Bagha’s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 of magic to outsmart the king’s control.</a:t>
            </a:r>
          </a:p>
        </p:txBody>
      </p:sp>
      <p:pic>
        <p:nvPicPr>
          <p:cNvPr id="4" name="Picture 3" descr="A black and yellow cover with a chess piece and text&#10;&#10;Description automatically generated">
            <a:extLst>
              <a:ext uri="{FF2B5EF4-FFF2-40B4-BE49-F238E27FC236}">
                <a16:creationId xmlns:a16="http://schemas.microsoft.com/office/drawing/2014/main" id="{5D970D8E-BE5F-3CAA-3771-64C63D145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26" y="2028857"/>
            <a:ext cx="3390741" cy="423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302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B9E93F-90DB-E551-756E-70BA1C27A20E}"/>
              </a:ext>
            </a:extLst>
          </p:cNvPr>
          <p:cNvSpPr txBox="1"/>
          <p:nvPr/>
        </p:nvSpPr>
        <p:spPr>
          <a:xfrm>
            <a:off x="2331474" y="2411627"/>
            <a:ext cx="7529049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Hirak Rajar Deshe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bold critique of how power can be sustained through surveillance and psychological control.</a:t>
            </a:r>
          </a:p>
          <a:p>
            <a:pPr marL="342900" indent="-342900" algn="just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Ray shows us that even in the darkest space, resistance is always possible.</a:t>
            </a:r>
          </a:p>
          <a:p>
            <a:pPr marL="342900" indent="-342900" algn="just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film's legacy: A cautionary narrative for our increasingly watched  world.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78B5A0-503A-98DA-CDF9-A87742688C86}"/>
              </a:ext>
            </a:extLst>
          </p:cNvPr>
          <p:cNvSpPr/>
          <p:nvPr/>
        </p:nvSpPr>
        <p:spPr>
          <a:xfrm>
            <a:off x="0" y="1"/>
            <a:ext cx="12192000" cy="14871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ckwell Nova Light" panose="020603030202050204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1C577-675D-9C41-7790-A55BF0C4EF81}"/>
              </a:ext>
            </a:extLst>
          </p:cNvPr>
          <p:cNvSpPr txBox="1"/>
          <p:nvPr/>
        </p:nvSpPr>
        <p:spPr>
          <a:xfrm>
            <a:off x="4662342" y="420413"/>
            <a:ext cx="28673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5375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B9E93F-90DB-E551-756E-70BA1C27A20E}"/>
              </a:ext>
            </a:extLst>
          </p:cNvPr>
          <p:cNvSpPr txBox="1"/>
          <p:nvPr/>
        </p:nvSpPr>
        <p:spPr>
          <a:xfrm>
            <a:off x="349044" y="1549879"/>
            <a:ext cx="11493909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Ahmed, Saladdin. “Panopticism and Totalitarian Space.” Theory in Actio, vol. 11, no. 1, 2018, pp. 1–16, philpapers.org/rec/AHMPAT-2. Accessed 1 May 2024.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---. Totalitarian Space and the Destruction of Aura. PhilPapers, Albany, NY, USA, SUNY Press, 2019, pp. 1–50, philpapers.org/rec/AHMTSA-2. Accessed 1 May 2024.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Arendt, Hannah. The Origins of Totalitarianism. United States, Franklin Classics, 2019, pp. 300–350.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Bentham, Jeremy. The Panopticon Writings. London, Verso, 1995, pp. 29–95.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Caluya, Gilbert. “The Post-Panoptic Society? Reassessing Foucault in Surveillance Studies.” Social Identities, vol. 16, no. 5, Sept. 2010, pp. 621–633, www.tandfonline.com/doi/full/10.1080/13504630.2010.509565, https://doi.org/10.1080/13504630.2010.509565.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Foucault, Michel. Discipline and Punish: The Birth of the Prison. New York, Vintage Books, 1975, pp. 195–230.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Hirak Rajar Deshe. Directed by Satyajit Ray, Government of West Bengal, 19 Dec. 1980.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Larsen, Neil. The Discourse of Power. Institute for the Study of Ideologies and Literature, Minneapolis, 1983, p. 2.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Misra, Amaresh. “Satyajit Ray’s Films: Precarious Social-Individual Balance.” Economic and Political Weekly, vol. 27, no. 20/21, 1992, pp. 1052–1054, www.jstor.org/stable/4397887. Accessed 1 May 2024.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Smart, Barry. Michel Foucault. London ; New York, Routledge, 2002, pp. 70–80.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78B5A0-503A-98DA-CDF9-A87742688C86}"/>
              </a:ext>
            </a:extLst>
          </p:cNvPr>
          <p:cNvSpPr/>
          <p:nvPr/>
        </p:nvSpPr>
        <p:spPr>
          <a:xfrm>
            <a:off x="0" y="1"/>
            <a:ext cx="12192000" cy="12486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ckwell Nova Light" panose="020603030202050204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1C577-675D-9C41-7790-A55BF0C4EF81}"/>
              </a:ext>
            </a:extLst>
          </p:cNvPr>
          <p:cNvSpPr txBox="1"/>
          <p:nvPr/>
        </p:nvSpPr>
        <p:spPr>
          <a:xfrm>
            <a:off x="4662342" y="301183"/>
            <a:ext cx="28673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Works Cited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36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25922F2781E84FA81EB8F38F8BA59E" ma:contentTypeVersion="5" ma:contentTypeDescription="Create a new document." ma:contentTypeScope="" ma:versionID="77389b96c1e591c7aad7a0d8fc4ab8d0">
  <xsd:schema xmlns:xsd="http://www.w3.org/2001/XMLSchema" xmlns:xs="http://www.w3.org/2001/XMLSchema" xmlns:p="http://schemas.microsoft.com/office/2006/metadata/properties" xmlns:ns3="301b8f12-bbfe-4762-8243-ec7cd7658e11" xmlns:ns4="dc4c3dcb-039c-4ffa-985a-22a0ba67ae13" targetNamespace="http://schemas.microsoft.com/office/2006/metadata/properties" ma:root="true" ma:fieldsID="392d55031d195bf495c39cb602dc98fe" ns3:_="" ns4:_="">
    <xsd:import namespace="301b8f12-bbfe-4762-8243-ec7cd7658e11"/>
    <xsd:import namespace="dc4c3dcb-039c-4ffa-985a-22a0ba67a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1b8f12-bbfe-4762-8243-ec7cd7658e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4c3dcb-039c-4ffa-985a-22a0ba67a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CB1529-384E-4E1D-B845-7C5837CFDB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2EB452-291B-4BE0-A24D-5B791AD27B66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301b8f12-bbfe-4762-8243-ec7cd7658e11"/>
    <ds:schemaRef ds:uri="dc4c3dcb-039c-4ffa-985a-22a0ba67ae13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872196-CA54-444F-8C2F-DD3D42D957CB}">
  <ds:schemaRefs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301b8f12-bbfe-4762-8243-ec7cd7658e11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dc4c3dcb-039c-4ffa-985a-22a0ba67ae1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751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Rockwell Nova Light</vt:lpstr>
      <vt:lpstr>Wingdings 2</vt:lpstr>
      <vt:lpstr>Quotable</vt:lpstr>
      <vt:lpstr>PowerPoint Presentation</vt:lpstr>
      <vt:lpstr>Overview of Hirak Rajar Deshe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Diba</dc:creator>
  <cp:lastModifiedBy>SADIR AHMED ZIDAN</cp:lastModifiedBy>
  <cp:revision>26</cp:revision>
  <dcterms:created xsi:type="dcterms:W3CDTF">2023-01-08T16:24:40Z</dcterms:created>
  <dcterms:modified xsi:type="dcterms:W3CDTF">2024-12-08T05:12:20Z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0x010100BB25922F2781E84FA81EB8F38F8BA59E</vt:lpwstr>
  </property>
</Properties>
</file>