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F3F1C2-8139-4E92-B774-F465C95E3C2A}"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3F1C2-8139-4E92-B774-F465C95E3C2A}"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3F1C2-8139-4E92-B774-F465C95E3C2A}"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F3F1C2-8139-4E92-B774-F465C95E3C2A}"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F3F1C2-8139-4E92-B774-F465C95E3C2A}"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F3F1C2-8139-4E92-B774-F465C95E3C2A}"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F3F1C2-8139-4E92-B774-F465C95E3C2A}"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F3F1C2-8139-4E92-B774-F465C95E3C2A}"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3F1C2-8139-4E92-B774-F465C95E3C2A}" type="datetimeFigureOut">
              <a:rPr lang="en-US" smtClean="0"/>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3F1C2-8139-4E92-B774-F465C95E3C2A}"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F3F1C2-8139-4E92-B774-F465C95E3C2A}"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64FB4-6C00-404C-974D-14E8242F01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3F1C2-8139-4E92-B774-F465C95E3C2A}" type="datetimeFigureOut">
              <a:rPr lang="en-US" smtClean="0"/>
              <a:t>2/16/2022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64FB4-6C00-404C-974D-14E8242F01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571604" y="2428868"/>
            <a:ext cx="5867400" cy="63817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CLI commands For IAM</a:t>
            </a:r>
            <a:endParaRPr lang="en-US" dirty="0"/>
          </a:p>
        </p:txBody>
      </p:sp>
      <p:sp>
        <p:nvSpPr>
          <p:cNvPr id="3" name="Content Placeholder 2"/>
          <p:cNvSpPr>
            <a:spLocks noGrp="1"/>
          </p:cNvSpPr>
          <p:nvPr>
            <p:ph idx="1"/>
          </p:nvPr>
        </p:nvSpPr>
        <p:spPr>
          <a:xfrm>
            <a:off x="457200" y="1285860"/>
            <a:ext cx="8229600" cy="5357850"/>
          </a:xfrm>
        </p:spPr>
        <p:txBody>
          <a:bodyPr>
            <a:normAutofit fontScale="62500" lnSpcReduction="20000"/>
          </a:bodyPr>
          <a:lstStyle/>
          <a:p>
            <a:r>
              <a:rPr lang="en-US" sz="2400" b="1" dirty="0" smtClean="0"/>
              <a:t>Add user in a group</a:t>
            </a:r>
            <a:r>
              <a:rPr lang="en-US" sz="2400" dirty="0" smtClean="0"/>
              <a:t>:</a:t>
            </a:r>
          </a:p>
          <a:p>
            <a:r>
              <a:rPr lang="en-US" sz="2400" b="1" dirty="0" smtClean="0"/>
              <a:t>&gt;</a:t>
            </a:r>
            <a:r>
              <a:rPr lang="en-US" sz="2400" b="1" dirty="0" err="1" smtClean="0"/>
              <a:t>aws</a:t>
            </a:r>
            <a:r>
              <a:rPr lang="en-US" sz="2400" b="1" dirty="0" smtClean="0"/>
              <a:t> </a:t>
            </a:r>
            <a:r>
              <a:rPr lang="en-US" sz="2400" b="1" dirty="0" err="1" smtClean="0"/>
              <a:t>iam</a:t>
            </a:r>
            <a:r>
              <a:rPr lang="en-US" sz="2400" b="1" dirty="0" smtClean="0"/>
              <a:t> add-user-to-group --user-name xyz --group-name </a:t>
            </a:r>
            <a:r>
              <a:rPr lang="en-US" sz="2400" b="1" dirty="0" err="1" smtClean="0"/>
              <a:t>mygrp</a:t>
            </a:r>
            <a:endParaRPr lang="en-US" sz="2400" b="1" dirty="0" smtClean="0"/>
          </a:p>
          <a:p>
            <a:endParaRPr lang="en-IN" sz="2400" b="1" dirty="0"/>
          </a:p>
          <a:p>
            <a:r>
              <a:rPr lang="en-US" sz="2400" b="1" dirty="0" smtClean="0"/>
              <a:t>Check group information:</a:t>
            </a:r>
          </a:p>
          <a:p>
            <a:r>
              <a:rPr lang="en-US" sz="2400" b="1" dirty="0" smtClean="0"/>
              <a:t>&gt;</a:t>
            </a:r>
            <a:r>
              <a:rPr lang="en-US" sz="2400" b="1" dirty="0" err="1" smtClean="0"/>
              <a:t>aws</a:t>
            </a:r>
            <a:r>
              <a:rPr lang="en-US" sz="2400" b="1" dirty="0" smtClean="0"/>
              <a:t> </a:t>
            </a:r>
            <a:r>
              <a:rPr lang="en-US" sz="2400" b="1" dirty="0" err="1" smtClean="0"/>
              <a:t>iam</a:t>
            </a:r>
            <a:r>
              <a:rPr lang="en-US" sz="2400" b="1" dirty="0" smtClean="0"/>
              <a:t> get-group --group-name </a:t>
            </a:r>
            <a:r>
              <a:rPr lang="en-US" sz="2400" b="1" dirty="0" err="1" smtClean="0"/>
              <a:t>mygrp</a:t>
            </a:r>
            <a:endParaRPr lang="en-US" sz="2400" b="1" dirty="0" smtClean="0"/>
          </a:p>
          <a:p>
            <a:r>
              <a:rPr lang="en-US" sz="2400" b="1" dirty="0" smtClean="0"/>
              <a:t>{</a:t>
            </a:r>
          </a:p>
          <a:p>
            <a:r>
              <a:rPr lang="en-US" sz="2400" b="1" dirty="0" smtClean="0"/>
              <a:t>    "Users": [</a:t>
            </a:r>
          </a:p>
          <a:p>
            <a:r>
              <a:rPr lang="en-US" sz="2400" b="1" dirty="0" smtClean="0"/>
              <a:t>        {</a:t>
            </a:r>
          </a:p>
          <a:p>
            <a:r>
              <a:rPr lang="en-US" sz="2400" b="1" dirty="0" smtClean="0"/>
              <a:t>            "Path": "/",</a:t>
            </a:r>
          </a:p>
          <a:p>
            <a:r>
              <a:rPr lang="en-US" sz="2400" b="1" dirty="0" smtClean="0"/>
              <a:t>            "</a:t>
            </a:r>
            <a:r>
              <a:rPr lang="en-US" sz="2400" b="1" dirty="0" err="1" smtClean="0"/>
              <a:t>UserName</a:t>
            </a:r>
            <a:r>
              <a:rPr lang="en-US" sz="2400" b="1" dirty="0" smtClean="0"/>
              <a:t>": "xyz",</a:t>
            </a:r>
          </a:p>
          <a:p>
            <a:r>
              <a:rPr lang="en-US" sz="2400" b="1" dirty="0" smtClean="0"/>
              <a:t>            "</a:t>
            </a:r>
            <a:r>
              <a:rPr lang="en-US" sz="2400" b="1" dirty="0" err="1" smtClean="0"/>
              <a:t>UserId</a:t>
            </a:r>
            <a:r>
              <a:rPr lang="en-US" sz="2400" b="1" dirty="0" smtClean="0"/>
              <a:t>": "AIDASJC5W57PETGNVJCQ2",</a:t>
            </a:r>
          </a:p>
          <a:p>
            <a:r>
              <a:rPr lang="en-US" sz="2400" b="1" dirty="0" smtClean="0"/>
              <a:t>            "</a:t>
            </a:r>
            <a:r>
              <a:rPr lang="en-US" sz="2400" b="1" dirty="0" err="1" smtClean="0"/>
              <a:t>Arn</a:t>
            </a:r>
            <a:r>
              <a:rPr lang="en-US" sz="2400" b="1" dirty="0" smtClean="0"/>
              <a:t>": "</a:t>
            </a:r>
            <a:r>
              <a:rPr lang="en-US" sz="2400" b="1" dirty="0" err="1" smtClean="0"/>
              <a:t>arn:aws:iam</a:t>
            </a:r>
            <a:r>
              <a:rPr lang="en-US" sz="2400" b="1" dirty="0" smtClean="0"/>
              <a:t>::156962844638:user/xyz",</a:t>
            </a:r>
          </a:p>
          <a:p>
            <a:r>
              <a:rPr lang="en-US" sz="2400" b="1" dirty="0" smtClean="0"/>
              <a:t>            "</a:t>
            </a:r>
            <a:r>
              <a:rPr lang="en-US" sz="2400" b="1" dirty="0" err="1" smtClean="0"/>
              <a:t>CreateDate</a:t>
            </a:r>
            <a:r>
              <a:rPr lang="en-US" sz="2400" b="1" dirty="0" smtClean="0"/>
              <a:t>": "2022-02-16T13:40:01+00:00"</a:t>
            </a:r>
          </a:p>
          <a:p>
            <a:r>
              <a:rPr lang="en-US" sz="2400" b="1" dirty="0" smtClean="0"/>
              <a:t>        }</a:t>
            </a:r>
          </a:p>
          <a:p>
            <a:r>
              <a:rPr lang="en-US" sz="2400" b="1" dirty="0" smtClean="0"/>
              <a:t>    ],</a:t>
            </a:r>
          </a:p>
          <a:p>
            <a:r>
              <a:rPr lang="en-US" sz="2400" b="1" dirty="0" smtClean="0"/>
              <a:t>    "Group": {</a:t>
            </a:r>
          </a:p>
          <a:p>
            <a:r>
              <a:rPr lang="en-US" sz="2400" b="1" dirty="0" smtClean="0"/>
              <a:t>        "Path": "/",</a:t>
            </a:r>
          </a:p>
          <a:p>
            <a:r>
              <a:rPr lang="en-US" sz="2400" b="1" dirty="0" smtClean="0"/>
              <a:t>        "</a:t>
            </a:r>
            <a:r>
              <a:rPr lang="en-US" sz="2400" b="1" dirty="0" err="1" smtClean="0"/>
              <a:t>GroupName</a:t>
            </a:r>
            <a:r>
              <a:rPr lang="en-US" sz="2400" b="1" dirty="0" smtClean="0"/>
              <a:t>": "</a:t>
            </a:r>
            <a:r>
              <a:rPr lang="en-US" sz="2400" b="1" dirty="0" err="1" smtClean="0"/>
              <a:t>mygrp</a:t>
            </a:r>
            <a:r>
              <a:rPr lang="en-US" sz="2400" b="1" dirty="0" smtClean="0"/>
              <a:t>",</a:t>
            </a:r>
          </a:p>
          <a:p>
            <a:r>
              <a:rPr lang="en-US" sz="2400" b="1" dirty="0" smtClean="0"/>
              <a:t>        "</a:t>
            </a:r>
            <a:r>
              <a:rPr lang="en-US" sz="2400" b="1" dirty="0" err="1" smtClean="0"/>
              <a:t>GroupId</a:t>
            </a:r>
            <a:r>
              <a:rPr lang="en-US" sz="2400" b="1" dirty="0" smtClean="0"/>
              <a:t>": "AGPASJC5W57PPJQE2SRQC",</a:t>
            </a:r>
          </a:p>
          <a:p>
            <a:r>
              <a:rPr lang="en-US" sz="2400" b="1" dirty="0" smtClean="0"/>
              <a:t>        "</a:t>
            </a:r>
            <a:r>
              <a:rPr lang="en-US" sz="2400" b="1" dirty="0" err="1" smtClean="0"/>
              <a:t>Arn</a:t>
            </a:r>
            <a:r>
              <a:rPr lang="en-US" sz="2400" b="1" dirty="0" smtClean="0"/>
              <a:t>": "</a:t>
            </a:r>
            <a:r>
              <a:rPr lang="en-US" sz="2400" b="1" dirty="0" err="1" smtClean="0"/>
              <a:t>arn:aws:iam</a:t>
            </a:r>
            <a:r>
              <a:rPr lang="en-US" sz="2400" b="1" dirty="0" smtClean="0"/>
              <a:t>::156962844638:group/</a:t>
            </a:r>
            <a:r>
              <a:rPr lang="en-US" sz="2400" b="1" dirty="0" err="1" smtClean="0"/>
              <a:t>mygrp</a:t>
            </a:r>
            <a:r>
              <a:rPr lang="en-US" sz="2400" b="1" dirty="0" smtClean="0"/>
              <a:t>",</a:t>
            </a:r>
          </a:p>
          <a:p>
            <a:r>
              <a:rPr lang="en-US" sz="2400" b="1" dirty="0" smtClean="0"/>
              <a:t>        "</a:t>
            </a:r>
            <a:r>
              <a:rPr lang="en-US" sz="2400" b="1" dirty="0" err="1" smtClean="0"/>
              <a:t>CreateDate</a:t>
            </a:r>
            <a:r>
              <a:rPr lang="en-US" sz="2400" b="1" dirty="0" smtClean="0"/>
              <a:t>": "2022-02-16T13:38:01+00:00"</a:t>
            </a:r>
          </a:p>
          <a:p>
            <a:r>
              <a:rPr lang="en-US" sz="2400" b="1" dirty="0" smtClean="0"/>
              <a:t>    }</a:t>
            </a:r>
          </a:p>
          <a:p>
            <a:r>
              <a:rPr lang="en-US" sz="2400" b="1" dirty="0" smtClean="0"/>
              <a:t>}</a:t>
            </a:r>
          </a:p>
          <a:p>
            <a:endParaRPr lang="en-US" sz="2400" b="1" dirty="0" smtClean="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CLI commands For IAM</a:t>
            </a:r>
            <a:endParaRPr lang="en-US" dirty="0"/>
          </a:p>
        </p:txBody>
      </p:sp>
      <p:sp>
        <p:nvSpPr>
          <p:cNvPr id="3" name="Content Placeholder 2"/>
          <p:cNvSpPr>
            <a:spLocks noGrp="1"/>
          </p:cNvSpPr>
          <p:nvPr>
            <p:ph idx="1"/>
          </p:nvPr>
        </p:nvSpPr>
        <p:spPr>
          <a:xfrm>
            <a:off x="457200" y="1285860"/>
            <a:ext cx="8229600" cy="5357850"/>
          </a:xfrm>
        </p:spPr>
        <p:txBody>
          <a:bodyPr>
            <a:normAutofit/>
          </a:bodyPr>
          <a:lstStyle/>
          <a:p>
            <a:r>
              <a:rPr lang="en-US" sz="1600" b="1" dirty="0"/>
              <a:t>To attach a managed policy to an IAM group </a:t>
            </a:r>
            <a:r>
              <a:rPr lang="en-US" sz="2400" dirty="0" smtClean="0"/>
              <a:t>:</a:t>
            </a:r>
          </a:p>
          <a:p>
            <a:r>
              <a:rPr lang="en-US" sz="2400" dirty="0" smtClean="0"/>
              <a:t>&gt;</a:t>
            </a:r>
            <a:r>
              <a:rPr lang="en-US" sz="2400" dirty="0" err="1" smtClean="0"/>
              <a:t>aws</a:t>
            </a:r>
            <a:r>
              <a:rPr lang="en-US" sz="2400" dirty="0" smtClean="0"/>
              <a:t> </a:t>
            </a:r>
            <a:r>
              <a:rPr lang="en-US" sz="2400" dirty="0" err="1" smtClean="0"/>
              <a:t>iam</a:t>
            </a:r>
            <a:r>
              <a:rPr lang="en-US" sz="2400" dirty="0" smtClean="0"/>
              <a:t> attach-group-policy </a:t>
            </a:r>
          </a:p>
          <a:p>
            <a:r>
              <a:rPr lang="en-US" sz="2400" dirty="0" smtClean="0"/>
              <a:t>--policy-</a:t>
            </a:r>
            <a:r>
              <a:rPr lang="en-US" sz="2400" dirty="0" err="1" smtClean="0"/>
              <a:t>arn</a:t>
            </a:r>
            <a:r>
              <a:rPr lang="en-US" sz="2400" dirty="0" smtClean="0"/>
              <a:t> </a:t>
            </a:r>
            <a:r>
              <a:rPr lang="en-US" sz="2400" b="1" dirty="0" err="1" smtClean="0"/>
              <a:t>arn:aws:iam</a:t>
            </a:r>
            <a:r>
              <a:rPr lang="en-US" sz="2400" b="1" dirty="0" smtClean="0"/>
              <a:t>::</a:t>
            </a:r>
            <a:r>
              <a:rPr lang="en-US" sz="2400" b="1" dirty="0" err="1" smtClean="0"/>
              <a:t>aws:policy</a:t>
            </a:r>
            <a:r>
              <a:rPr lang="en-US" sz="2400" b="1" dirty="0" smtClean="0"/>
              <a:t>/</a:t>
            </a:r>
            <a:r>
              <a:rPr lang="en-US" sz="2400" b="1" dirty="0" err="1" smtClean="0"/>
              <a:t>ReadOnlyAccess</a:t>
            </a:r>
            <a:r>
              <a:rPr lang="en-US" sz="2400" b="1" dirty="0" smtClean="0"/>
              <a:t> </a:t>
            </a:r>
          </a:p>
          <a:p>
            <a:r>
              <a:rPr lang="en-US" sz="2400" dirty="0" smtClean="0"/>
              <a:t>--group-name </a:t>
            </a:r>
            <a:r>
              <a:rPr lang="en-US" sz="2400" b="1" dirty="0" err="1" smtClean="0"/>
              <a:t>mygrp</a:t>
            </a:r>
            <a:endParaRPr lang="en-US" sz="2400" b="1" dirty="0" smtClean="0"/>
          </a:p>
          <a:p>
            <a:endParaRPr lang="en-IN" sz="2400" b="1" dirty="0"/>
          </a:p>
          <a:p>
            <a:r>
              <a:rPr lang="en-US" sz="2400" b="1" dirty="0"/>
              <a:t>To attach a managed policy to an IAM role</a:t>
            </a:r>
            <a:endParaRPr lang="en-US" sz="2400" dirty="0"/>
          </a:p>
          <a:p>
            <a:r>
              <a:rPr lang="en-US" sz="2400" dirty="0"/>
              <a:t>The following attach-role-policy command attaches the AWS managed policy named </a:t>
            </a:r>
            <a:r>
              <a:rPr lang="en-US" sz="2400" dirty="0" err="1"/>
              <a:t>ReadOnlyAccess</a:t>
            </a:r>
            <a:r>
              <a:rPr lang="en-US" sz="2400" dirty="0"/>
              <a:t> to the IAM role named </a:t>
            </a:r>
            <a:r>
              <a:rPr lang="en-US" sz="2400" dirty="0" err="1"/>
              <a:t>ReadOnlyRole</a:t>
            </a:r>
            <a:r>
              <a:rPr lang="en-US" sz="2400" dirty="0"/>
              <a:t>:</a:t>
            </a:r>
          </a:p>
          <a:p>
            <a:r>
              <a:rPr lang="en-US" sz="2400" dirty="0" err="1"/>
              <a:t>aws</a:t>
            </a:r>
            <a:r>
              <a:rPr lang="en-US" sz="2400" dirty="0"/>
              <a:t> </a:t>
            </a:r>
            <a:r>
              <a:rPr lang="en-US" sz="2400" dirty="0" err="1"/>
              <a:t>iam</a:t>
            </a:r>
            <a:r>
              <a:rPr lang="en-US" sz="2400" dirty="0"/>
              <a:t> attach-role-policy </a:t>
            </a:r>
            <a:endParaRPr lang="en-US" sz="2400" dirty="0" smtClean="0"/>
          </a:p>
          <a:p>
            <a:r>
              <a:rPr lang="en-US" sz="2400" dirty="0" smtClean="0"/>
              <a:t>--</a:t>
            </a:r>
            <a:r>
              <a:rPr lang="en-US" sz="2400" dirty="0"/>
              <a:t>policy-</a:t>
            </a:r>
            <a:r>
              <a:rPr lang="en-US" sz="2400" dirty="0" err="1"/>
              <a:t>arn</a:t>
            </a:r>
            <a:r>
              <a:rPr lang="en-US" sz="2400" dirty="0"/>
              <a:t> </a:t>
            </a:r>
            <a:r>
              <a:rPr lang="en-US" sz="2400" b="1" dirty="0" err="1"/>
              <a:t>arn:aws:iam</a:t>
            </a:r>
            <a:r>
              <a:rPr lang="en-US" sz="2400" b="1" dirty="0"/>
              <a:t>::</a:t>
            </a:r>
            <a:r>
              <a:rPr lang="en-US" sz="2400" b="1" dirty="0" err="1"/>
              <a:t>aws:policy</a:t>
            </a:r>
            <a:r>
              <a:rPr lang="en-US" sz="2400" b="1" dirty="0"/>
              <a:t>/</a:t>
            </a:r>
            <a:r>
              <a:rPr lang="en-US" sz="2400" b="1" dirty="0" err="1"/>
              <a:t>ReadOnlyAccess</a:t>
            </a:r>
            <a:r>
              <a:rPr lang="en-US" sz="2400" b="1" dirty="0"/>
              <a:t> </a:t>
            </a:r>
            <a:endParaRPr lang="en-US" sz="2400" b="1" dirty="0" smtClean="0"/>
          </a:p>
          <a:p>
            <a:r>
              <a:rPr lang="en-US" sz="2400" dirty="0" smtClean="0"/>
              <a:t>--</a:t>
            </a:r>
            <a:r>
              <a:rPr lang="en-US" sz="2400" dirty="0"/>
              <a:t>role-name </a:t>
            </a:r>
            <a:r>
              <a:rPr lang="en-US" sz="2400" b="1" dirty="0" err="1"/>
              <a:t>ReadOnlyRole</a:t>
            </a:r>
            <a:endParaRPr lang="en-US" sz="2400" b="1" dirty="0"/>
          </a:p>
          <a:p>
            <a:endParaRPr lang="en-US" sz="2400" b="1" dirty="0" smtClean="0"/>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CLI commands For IAM</a:t>
            </a:r>
            <a:endParaRPr lang="en-US" dirty="0"/>
          </a:p>
        </p:txBody>
      </p:sp>
      <p:sp>
        <p:nvSpPr>
          <p:cNvPr id="3" name="Content Placeholder 2"/>
          <p:cNvSpPr>
            <a:spLocks noGrp="1"/>
          </p:cNvSpPr>
          <p:nvPr>
            <p:ph idx="1"/>
          </p:nvPr>
        </p:nvSpPr>
        <p:spPr>
          <a:xfrm>
            <a:off x="457200" y="1285860"/>
            <a:ext cx="8229600" cy="5357850"/>
          </a:xfrm>
        </p:spPr>
        <p:txBody>
          <a:bodyPr>
            <a:normAutofit/>
          </a:bodyPr>
          <a:lstStyle/>
          <a:p>
            <a:r>
              <a:rPr lang="en-US" sz="1600" b="1" dirty="0"/>
              <a:t>To attach a managed policy to an IAM user</a:t>
            </a:r>
            <a:endParaRPr lang="en-US" sz="1600" dirty="0"/>
          </a:p>
          <a:p>
            <a:r>
              <a:rPr lang="en-US" sz="1600" dirty="0"/>
              <a:t>The following attach-user-policy command attaches the AWS managed policy named </a:t>
            </a:r>
            <a:r>
              <a:rPr lang="en-US" sz="1600" dirty="0" err="1"/>
              <a:t>AdministratorAccess</a:t>
            </a:r>
            <a:r>
              <a:rPr lang="en-US" sz="1600" dirty="0"/>
              <a:t> to the IAM user named Alice:</a:t>
            </a:r>
          </a:p>
          <a:p>
            <a:r>
              <a:rPr lang="en-US" sz="1600" dirty="0" err="1"/>
              <a:t>aws</a:t>
            </a:r>
            <a:r>
              <a:rPr lang="en-US" sz="1600" dirty="0"/>
              <a:t> </a:t>
            </a:r>
            <a:r>
              <a:rPr lang="en-US" sz="1600" dirty="0" err="1"/>
              <a:t>iam</a:t>
            </a:r>
            <a:r>
              <a:rPr lang="en-US" sz="1600" dirty="0"/>
              <a:t> attach-user-policy </a:t>
            </a:r>
            <a:endParaRPr lang="en-US" sz="1600" dirty="0" smtClean="0"/>
          </a:p>
          <a:p>
            <a:r>
              <a:rPr lang="en-US" sz="1600" dirty="0" smtClean="0"/>
              <a:t>--</a:t>
            </a:r>
            <a:r>
              <a:rPr lang="en-US" sz="1600" dirty="0"/>
              <a:t>policy-</a:t>
            </a:r>
            <a:r>
              <a:rPr lang="en-US" sz="1600" dirty="0" err="1"/>
              <a:t>arn</a:t>
            </a:r>
            <a:r>
              <a:rPr lang="en-US" sz="1600" dirty="0"/>
              <a:t> </a:t>
            </a:r>
            <a:r>
              <a:rPr lang="en-US" sz="1600" b="1" dirty="0" err="1"/>
              <a:t>arn:aws:iam:ACCOUNT-ID:aws:policy</a:t>
            </a:r>
            <a:r>
              <a:rPr lang="en-US" sz="1600" b="1" dirty="0"/>
              <a:t>/</a:t>
            </a:r>
            <a:r>
              <a:rPr lang="en-US" sz="1600" b="1" dirty="0" err="1"/>
              <a:t>AdministratorAccess</a:t>
            </a:r>
            <a:r>
              <a:rPr lang="en-US" sz="1600" dirty="0"/>
              <a:t> </a:t>
            </a:r>
            <a:endParaRPr lang="en-US" sz="1600" dirty="0" smtClean="0"/>
          </a:p>
          <a:p>
            <a:r>
              <a:rPr lang="en-US" sz="1600" dirty="0" smtClean="0"/>
              <a:t>--</a:t>
            </a:r>
            <a:r>
              <a:rPr lang="en-US" sz="1600" dirty="0"/>
              <a:t>user-name </a:t>
            </a:r>
            <a:r>
              <a:rPr lang="en-US" sz="1600" b="1" dirty="0" smtClean="0"/>
              <a:t>Alice</a:t>
            </a:r>
          </a:p>
          <a:p>
            <a:endParaRPr lang="en-IN" sz="1600" b="1" dirty="0"/>
          </a:p>
          <a:p>
            <a:endParaRPr lang="en-US" sz="16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CLI commands For IAM</a:t>
            </a:r>
            <a:endParaRPr lang="en-US" dirty="0"/>
          </a:p>
        </p:txBody>
      </p:sp>
      <p:sp>
        <p:nvSpPr>
          <p:cNvPr id="3" name="Content Placeholder 2"/>
          <p:cNvSpPr>
            <a:spLocks noGrp="1"/>
          </p:cNvSpPr>
          <p:nvPr>
            <p:ph idx="1"/>
          </p:nvPr>
        </p:nvSpPr>
        <p:spPr>
          <a:xfrm>
            <a:off x="457200" y="1285860"/>
            <a:ext cx="8229600" cy="5357850"/>
          </a:xfrm>
        </p:spPr>
        <p:txBody>
          <a:bodyPr>
            <a:normAutofit/>
          </a:bodyPr>
          <a:lstStyle/>
          <a:p>
            <a:r>
              <a:rPr lang="en-US" sz="1600" dirty="0"/>
              <a:t>Creates a new Amazon Web Services secret access key and corresponding Amazon Web Services access key ID for the specified user. </a:t>
            </a:r>
            <a:endParaRPr lang="en-US" sz="1600" dirty="0" smtClean="0"/>
          </a:p>
          <a:p>
            <a:r>
              <a:rPr lang="en-US" sz="1600" dirty="0" smtClean="0"/>
              <a:t>The </a:t>
            </a:r>
            <a:r>
              <a:rPr lang="en-US" sz="1600" dirty="0"/>
              <a:t>default status for new keys is </a:t>
            </a:r>
            <a:r>
              <a:rPr lang="en-US" sz="1600" dirty="0" smtClean="0"/>
              <a:t>Active</a:t>
            </a:r>
            <a:r>
              <a:rPr lang="en-US" sz="1600" dirty="0"/>
              <a:t> </a:t>
            </a:r>
            <a:r>
              <a:rPr lang="en-US" sz="1600" dirty="0" smtClean="0"/>
              <a:t>.</a:t>
            </a:r>
          </a:p>
          <a:p>
            <a:r>
              <a:rPr lang="en-US" sz="1600" b="1" dirty="0"/>
              <a:t>To create an access key for an IAM user</a:t>
            </a:r>
            <a:endParaRPr lang="en-US" sz="1600" dirty="0"/>
          </a:p>
          <a:p>
            <a:r>
              <a:rPr lang="en-US" sz="1600" dirty="0"/>
              <a:t>The following create-access-key command creates an access key (access key ID and secret access key) for the IAM user named Bob:</a:t>
            </a:r>
          </a:p>
          <a:p>
            <a:r>
              <a:rPr lang="en-US" sz="1600" dirty="0" err="1"/>
              <a:t>aws</a:t>
            </a:r>
            <a:r>
              <a:rPr lang="en-US" sz="1600" dirty="0"/>
              <a:t> </a:t>
            </a:r>
            <a:r>
              <a:rPr lang="en-US" sz="1600" dirty="0" err="1"/>
              <a:t>iam</a:t>
            </a:r>
            <a:r>
              <a:rPr lang="en-US" sz="1600" dirty="0"/>
              <a:t> create-access-key --user-name Bob </a:t>
            </a:r>
          </a:p>
          <a:p>
            <a:r>
              <a:rPr lang="en-US" sz="1600" dirty="0"/>
              <a:t>Output:</a:t>
            </a:r>
          </a:p>
          <a:p>
            <a:r>
              <a:rPr lang="en-US" sz="1600" b="1" dirty="0"/>
              <a:t>{</a:t>
            </a:r>
            <a:r>
              <a:rPr lang="en-US" sz="1600" dirty="0"/>
              <a:t> </a:t>
            </a:r>
            <a:endParaRPr lang="en-US" sz="1600" dirty="0" smtClean="0"/>
          </a:p>
          <a:p>
            <a:r>
              <a:rPr lang="en-US" sz="1600" dirty="0" smtClean="0"/>
              <a:t>"</a:t>
            </a:r>
            <a:r>
              <a:rPr lang="en-US" sz="1600" dirty="0" err="1"/>
              <a:t>AccessKey</a:t>
            </a:r>
            <a:r>
              <a:rPr lang="en-US" sz="1600" dirty="0"/>
              <a:t>"</a:t>
            </a:r>
            <a:r>
              <a:rPr lang="en-US" sz="1600" b="1" dirty="0"/>
              <a:t>:</a:t>
            </a:r>
            <a:r>
              <a:rPr lang="en-US" sz="1600" dirty="0"/>
              <a:t> </a:t>
            </a:r>
            <a:r>
              <a:rPr lang="en-US" sz="1600" b="1" dirty="0"/>
              <a:t>{</a:t>
            </a:r>
            <a:r>
              <a:rPr lang="en-US" sz="1600" dirty="0"/>
              <a:t> </a:t>
            </a:r>
            <a:endParaRPr lang="en-US" sz="1600" dirty="0" smtClean="0"/>
          </a:p>
          <a:p>
            <a:r>
              <a:rPr lang="en-US" sz="1600" dirty="0" smtClean="0"/>
              <a:t>"</a:t>
            </a:r>
            <a:r>
              <a:rPr lang="en-US" sz="1600" dirty="0" err="1"/>
              <a:t>UserName</a:t>
            </a:r>
            <a:r>
              <a:rPr lang="en-US" sz="1600" dirty="0"/>
              <a:t>"</a:t>
            </a:r>
            <a:r>
              <a:rPr lang="en-US" sz="1600" b="1" dirty="0"/>
              <a:t>:</a:t>
            </a:r>
            <a:r>
              <a:rPr lang="en-US" sz="1600" dirty="0"/>
              <a:t> "Bob"</a:t>
            </a:r>
            <a:r>
              <a:rPr lang="en-US" sz="1600" b="1" dirty="0"/>
              <a:t>,</a:t>
            </a:r>
            <a:r>
              <a:rPr lang="en-US" sz="1600" dirty="0"/>
              <a:t> </a:t>
            </a:r>
            <a:endParaRPr lang="en-US" sz="1600" dirty="0" smtClean="0"/>
          </a:p>
          <a:p>
            <a:r>
              <a:rPr lang="en-US" sz="1600" dirty="0" smtClean="0"/>
              <a:t>"</a:t>
            </a:r>
            <a:r>
              <a:rPr lang="en-US" sz="1600" dirty="0"/>
              <a:t>Status"</a:t>
            </a:r>
            <a:r>
              <a:rPr lang="en-US" sz="1600" b="1" dirty="0"/>
              <a:t>:</a:t>
            </a:r>
            <a:r>
              <a:rPr lang="en-US" sz="1600" dirty="0"/>
              <a:t> "Active</a:t>
            </a:r>
            <a:r>
              <a:rPr lang="en-US" sz="1600" dirty="0" smtClean="0"/>
              <a:t>"</a:t>
            </a:r>
            <a:r>
              <a:rPr lang="en-US" sz="1600" b="1" dirty="0" smtClean="0"/>
              <a:t>,</a:t>
            </a:r>
          </a:p>
          <a:p>
            <a:r>
              <a:rPr lang="en-US" sz="1600" dirty="0" smtClean="0"/>
              <a:t> </a:t>
            </a:r>
            <a:r>
              <a:rPr lang="en-US" sz="1600" dirty="0"/>
              <a:t>"</a:t>
            </a:r>
            <a:r>
              <a:rPr lang="en-US" sz="1600" dirty="0" err="1"/>
              <a:t>CreateDate</a:t>
            </a:r>
            <a:r>
              <a:rPr lang="en-US" sz="1600" dirty="0"/>
              <a:t>"</a:t>
            </a:r>
            <a:r>
              <a:rPr lang="en-US" sz="1600" b="1" dirty="0"/>
              <a:t>:</a:t>
            </a:r>
            <a:r>
              <a:rPr lang="en-US" sz="1600" dirty="0"/>
              <a:t> "2015-03-09T18:39:23.411Z"</a:t>
            </a:r>
            <a:r>
              <a:rPr lang="en-US" sz="1600" b="1" dirty="0"/>
              <a:t>,</a:t>
            </a:r>
            <a:r>
              <a:rPr lang="en-US" sz="1600" dirty="0"/>
              <a:t> </a:t>
            </a:r>
            <a:endParaRPr lang="en-US" sz="1600" dirty="0" smtClean="0"/>
          </a:p>
          <a:p>
            <a:r>
              <a:rPr lang="en-US" sz="1600" dirty="0" smtClean="0"/>
              <a:t>"</a:t>
            </a:r>
            <a:r>
              <a:rPr lang="en-US" sz="1600" dirty="0" err="1"/>
              <a:t>SecretAccessKey</a:t>
            </a:r>
            <a:r>
              <a:rPr lang="en-US" sz="1600" dirty="0"/>
              <a:t>"</a:t>
            </a:r>
            <a:r>
              <a:rPr lang="en-US" sz="1600" b="1" dirty="0"/>
              <a:t>:</a:t>
            </a:r>
            <a:r>
              <a:rPr lang="en-US" sz="1600" dirty="0"/>
              <a:t> "</a:t>
            </a:r>
            <a:r>
              <a:rPr lang="en-US" sz="1600" dirty="0" err="1"/>
              <a:t>wJalrXUtnFEMI</a:t>
            </a:r>
            <a:r>
              <a:rPr lang="en-US" sz="1600" dirty="0"/>
              <a:t>/K7MDENG/</a:t>
            </a:r>
            <a:r>
              <a:rPr lang="en-US" sz="1600" dirty="0" err="1"/>
              <a:t>bPxRfiCYzEXAMPLEKEY</a:t>
            </a:r>
            <a:r>
              <a:rPr lang="en-US" sz="1600" dirty="0"/>
              <a:t>"</a:t>
            </a:r>
            <a:r>
              <a:rPr lang="en-US" sz="1600" b="1" dirty="0"/>
              <a:t>,</a:t>
            </a:r>
            <a:r>
              <a:rPr lang="en-US" sz="1600" dirty="0"/>
              <a:t> </a:t>
            </a:r>
            <a:endParaRPr lang="en-US" sz="1600" dirty="0" smtClean="0"/>
          </a:p>
          <a:p>
            <a:r>
              <a:rPr lang="en-US" sz="1600" dirty="0" smtClean="0"/>
              <a:t>"</a:t>
            </a:r>
            <a:r>
              <a:rPr lang="en-US" sz="1600" dirty="0" err="1"/>
              <a:t>AccessKeyId</a:t>
            </a:r>
            <a:r>
              <a:rPr lang="en-US" sz="1600" dirty="0"/>
              <a:t>"</a:t>
            </a:r>
            <a:r>
              <a:rPr lang="en-US" sz="1600" b="1" dirty="0"/>
              <a:t>:</a:t>
            </a:r>
            <a:r>
              <a:rPr lang="en-US" sz="1600" dirty="0"/>
              <a:t> "</a:t>
            </a:r>
            <a:r>
              <a:rPr lang="en-US" sz="1600" dirty="0" smtClean="0"/>
              <a:t>AKIAIOSFODNN7EXAMPLE“ </a:t>
            </a:r>
            <a:r>
              <a:rPr lang="en-US" sz="1600" b="1" dirty="0" smtClean="0"/>
              <a:t>}</a:t>
            </a:r>
            <a:r>
              <a:rPr lang="en-US" sz="1600" dirty="0" smtClean="0"/>
              <a:t> </a:t>
            </a:r>
          </a:p>
          <a:p>
            <a:r>
              <a:rPr lang="en-US" sz="1600" b="1" dirty="0" smtClean="0"/>
              <a:t>}</a:t>
            </a:r>
            <a:endParaRPr lang="en-US" sz="1600" dirty="0"/>
          </a:p>
          <a:p>
            <a:endParaRPr lang="en-US" sz="1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lstStyle/>
          <a:p>
            <a:r>
              <a:rPr lang="en-US" dirty="0" smtClean="0"/>
              <a:t># s3 make bucket (create bucket) </a:t>
            </a:r>
          </a:p>
          <a:p>
            <a:r>
              <a:rPr lang="en-US" dirty="0" err="1" smtClean="0"/>
              <a:t>aws</a:t>
            </a:r>
            <a:r>
              <a:rPr lang="en-US" dirty="0" smtClean="0"/>
              <a:t> s3 </a:t>
            </a:r>
            <a:r>
              <a:rPr lang="en-US" dirty="0" err="1" smtClean="0"/>
              <a:t>mb</a:t>
            </a:r>
            <a:r>
              <a:rPr lang="en-US" dirty="0" smtClean="0"/>
              <a:t> s3://tgsbucket12345 --region us-west-2</a:t>
            </a:r>
          </a:p>
          <a:p>
            <a:endParaRPr lang="en-IN" dirty="0"/>
          </a:p>
          <a:p>
            <a:r>
              <a:rPr lang="en-US" dirty="0" smtClean="0"/>
              <a:t># s3 remove bucket </a:t>
            </a:r>
          </a:p>
          <a:p>
            <a:r>
              <a:rPr lang="en-US" dirty="0" err="1" smtClean="0"/>
              <a:t>aws</a:t>
            </a:r>
            <a:r>
              <a:rPr lang="en-US" dirty="0" smtClean="0"/>
              <a:t> s3 </a:t>
            </a:r>
            <a:r>
              <a:rPr lang="en-US" dirty="0" err="1" smtClean="0"/>
              <a:t>rb</a:t>
            </a:r>
            <a:r>
              <a:rPr lang="en-US" dirty="0" smtClean="0"/>
              <a:t> s3://tgsbucket12345 </a:t>
            </a:r>
          </a:p>
          <a:p>
            <a:r>
              <a:rPr lang="en-US" dirty="0" err="1" smtClean="0"/>
              <a:t>aws</a:t>
            </a:r>
            <a:r>
              <a:rPr lang="en-US" dirty="0" smtClean="0"/>
              <a:t> s3 </a:t>
            </a:r>
            <a:r>
              <a:rPr lang="en-US" dirty="0" err="1" smtClean="0"/>
              <a:t>rb</a:t>
            </a:r>
            <a:r>
              <a:rPr lang="en-US" dirty="0" smtClean="0"/>
              <a:t> s3://tgsbucket12345 --force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lstStyle/>
          <a:p>
            <a:r>
              <a:rPr lang="en-US" dirty="0" smtClean="0"/>
              <a:t># s3 </a:t>
            </a:r>
            <a:r>
              <a:rPr lang="en-US" dirty="0" err="1" smtClean="0"/>
              <a:t>ls</a:t>
            </a:r>
            <a:r>
              <a:rPr lang="en-US" dirty="0" smtClean="0"/>
              <a:t> commands </a:t>
            </a:r>
          </a:p>
          <a:p>
            <a:r>
              <a:rPr lang="en-US" dirty="0" err="1" smtClean="0"/>
              <a:t>aws</a:t>
            </a:r>
            <a:r>
              <a:rPr lang="en-US" dirty="0" smtClean="0"/>
              <a:t> s3 </a:t>
            </a:r>
            <a:r>
              <a:rPr lang="en-US" dirty="0" err="1" smtClean="0"/>
              <a:t>ls</a:t>
            </a:r>
            <a:r>
              <a:rPr lang="en-US" dirty="0" smtClean="0"/>
              <a:t> </a:t>
            </a:r>
          </a:p>
          <a:p>
            <a:r>
              <a:rPr lang="en-US" dirty="0" err="1" smtClean="0"/>
              <a:t>aws</a:t>
            </a:r>
            <a:r>
              <a:rPr lang="en-US" dirty="0" smtClean="0"/>
              <a:t> s3 </a:t>
            </a:r>
            <a:r>
              <a:rPr lang="en-US" dirty="0" err="1" smtClean="0"/>
              <a:t>ls</a:t>
            </a:r>
            <a:r>
              <a:rPr lang="en-US" dirty="0" smtClean="0"/>
              <a:t> s3://tgsbucket12345</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lstStyle/>
          <a:p>
            <a:r>
              <a:rPr lang="en-US" dirty="0" smtClean="0"/>
              <a:t># s3 cp commands </a:t>
            </a:r>
          </a:p>
          <a:p>
            <a:r>
              <a:rPr lang="en-US" sz="2400" dirty="0" err="1" smtClean="0"/>
              <a:t>aws</a:t>
            </a:r>
            <a:r>
              <a:rPr lang="en-US" sz="2400" dirty="0" smtClean="0"/>
              <a:t> s3 cp getdata.php s3://tgsbucket </a:t>
            </a:r>
          </a:p>
          <a:p>
            <a:r>
              <a:rPr lang="en-US" sz="2400" dirty="0" err="1" smtClean="0"/>
              <a:t>aws</a:t>
            </a:r>
            <a:r>
              <a:rPr lang="en-US" sz="2400" dirty="0" smtClean="0"/>
              <a:t> s3 cp /local/dir/data s3://tgsbucket --recursive </a:t>
            </a:r>
          </a:p>
          <a:p>
            <a:r>
              <a:rPr lang="en-US" sz="2400" dirty="0" err="1" smtClean="0"/>
              <a:t>aws</a:t>
            </a:r>
            <a:r>
              <a:rPr lang="en-US" sz="2400" dirty="0" smtClean="0"/>
              <a:t> s3 cp s3://tgsbucket/getdata.php /local/dir/data</a:t>
            </a:r>
          </a:p>
          <a:p>
            <a:endParaRPr lang="en-IN" sz="2400" dirty="0"/>
          </a:p>
          <a:p>
            <a:r>
              <a:rPr lang="en-US" sz="2400" b="1" dirty="0" smtClean="0"/>
              <a:t># s3 </a:t>
            </a:r>
            <a:r>
              <a:rPr lang="en-US" sz="2400" b="1" dirty="0" err="1" smtClean="0"/>
              <a:t>mv</a:t>
            </a:r>
            <a:r>
              <a:rPr lang="en-US" sz="2400" b="1" dirty="0" smtClean="0"/>
              <a:t> commands </a:t>
            </a:r>
          </a:p>
          <a:p>
            <a:r>
              <a:rPr lang="en-US" sz="2400" dirty="0" err="1" smtClean="0"/>
              <a:t>aws</a:t>
            </a:r>
            <a:r>
              <a:rPr lang="en-US" sz="2400" dirty="0" smtClean="0"/>
              <a:t> s3 </a:t>
            </a:r>
            <a:r>
              <a:rPr lang="en-US" sz="2400" dirty="0" err="1" smtClean="0"/>
              <a:t>mv</a:t>
            </a:r>
            <a:r>
              <a:rPr lang="en-US" sz="2400" dirty="0" smtClean="0"/>
              <a:t> </a:t>
            </a:r>
            <a:r>
              <a:rPr lang="en-US" sz="2400" dirty="0" err="1" smtClean="0"/>
              <a:t>source.json</a:t>
            </a:r>
            <a:r>
              <a:rPr lang="en-US" sz="2400" dirty="0" smtClean="0"/>
              <a:t> s3://tgsbucket </a:t>
            </a:r>
          </a:p>
          <a:p>
            <a:r>
              <a:rPr lang="en-US" sz="2400" dirty="0" err="1" smtClean="0"/>
              <a:t>aws</a:t>
            </a:r>
            <a:r>
              <a:rPr lang="en-US" sz="2400" dirty="0" smtClean="0"/>
              <a:t> s3 </a:t>
            </a:r>
            <a:r>
              <a:rPr lang="en-US" sz="2400" dirty="0" err="1" smtClean="0"/>
              <a:t>mv</a:t>
            </a:r>
            <a:r>
              <a:rPr lang="en-US" sz="2400" dirty="0" smtClean="0"/>
              <a:t> s3://tgsbucket/getdata.php /home/project </a:t>
            </a:r>
          </a:p>
          <a:p>
            <a:r>
              <a:rPr lang="en-US" sz="2400" dirty="0" err="1" smtClean="0"/>
              <a:t>aws</a:t>
            </a:r>
            <a:r>
              <a:rPr lang="en-US" sz="2400" dirty="0" smtClean="0"/>
              <a:t> s3 </a:t>
            </a:r>
            <a:r>
              <a:rPr lang="en-US" sz="2400" dirty="0" err="1" smtClean="0"/>
              <a:t>mv</a:t>
            </a:r>
            <a:r>
              <a:rPr lang="en-US" sz="2400" dirty="0" smtClean="0"/>
              <a:t> s3://tgsbucket/source.json s3://backup-bucket</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lstStyle/>
          <a:p>
            <a:r>
              <a:rPr lang="en-US" dirty="0" smtClean="0"/>
              <a:t># s3 </a:t>
            </a:r>
            <a:r>
              <a:rPr lang="en-US" dirty="0" err="1" smtClean="0"/>
              <a:t>rm</a:t>
            </a:r>
            <a:r>
              <a:rPr lang="en-US" dirty="0" smtClean="0"/>
              <a:t> commands </a:t>
            </a:r>
          </a:p>
          <a:p>
            <a:r>
              <a:rPr lang="en-US" dirty="0" err="1" smtClean="0"/>
              <a:t>aws</a:t>
            </a:r>
            <a:r>
              <a:rPr lang="en-US" dirty="0" smtClean="0"/>
              <a:t> s3 </a:t>
            </a:r>
            <a:r>
              <a:rPr lang="en-US" dirty="0" err="1" smtClean="0"/>
              <a:t>rm</a:t>
            </a:r>
            <a:r>
              <a:rPr lang="en-US" dirty="0" smtClean="0"/>
              <a:t> s3://tgsbucket/queries.txt </a:t>
            </a:r>
          </a:p>
          <a:p>
            <a:r>
              <a:rPr lang="en-US" dirty="0" err="1" smtClean="0"/>
              <a:t>aws</a:t>
            </a:r>
            <a:r>
              <a:rPr lang="en-US" dirty="0" smtClean="0"/>
              <a:t> s3 </a:t>
            </a:r>
            <a:r>
              <a:rPr lang="en-US" dirty="0" err="1" smtClean="0"/>
              <a:t>rm</a:t>
            </a:r>
            <a:r>
              <a:rPr lang="en-US" dirty="0" smtClean="0"/>
              <a:t> s3://tgsbucket –recursive</a:t>
            </a:r>
          </a:p>
          <a:p>
            <a:endParaRPr lang="en-IN" sz="2400" dirty="0"/>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lstStyle/>
          <a:p>
            <a:r>
              <a:rPr lang="en-US" dirty="0"/>
              <a:t>Create New S3 Bucket – Different Region</a:t>
            </a:r>
          </a:p>
          <a:p>
            <a:r>
              <a:rPr lang="en-US" dirty="0"/>
              <a:t>To create a bucket in a specific region (different than the one from your </a:t>
            </a:r>
            <a:r>
              <a:rPr lang="en-US" dirty="0" err="1"/>
              <a:t>config</a:t>
            </a:r>
            <a:r>
              <a:rPr lang="en-US" dirty="0"/>
              <a:t> file), then use the –region option as shown below.</a:t>
            </a:r>
          </a:p>
          <a:p>
            <a:r>
              <a:rPr lang="en-US" dirty="0" smtClean="0"/>
              <a:t>$ </a:t>
            </a:r>
            <a:r>
              <a:rPr lang="en-US" dirty="0" err="1" smtClean="0"/>
              <a:t>aws</a:t>
            </a:r>
            <a:r>
              <a:rPr lang="en-US" dirty="0" smtClean="0"/>
              <a:t> s3 </a:t>
            </a:r>
            <a:r>
              <a:rPr lang="en-US" dirty="0" err="1" smtClean="0"/>
              <a:t>mb</a:t>
            </a:r>
            <a:r>
              <a:rPr lang="en-US" dirty="0" smtClean="0"/>
              <a:t> s3://tgsbucket --region us-west-2</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Delete S3 Bucket (That is empty)</a:t>
            </a:r>
          </a:p>
          <a:p>
            <a:r>
              <a:rPr lang="en-US" dirty="0"/>
              <a:t>Use </a:t>
            </a:r>
            <a:r>
              <a:rPr lang="en-US" dirty="0" err="1"/>
              <a:t>rb</a:t>
            </a:r>
            <a:r>
              <a:rPr lang="en-US" dirty="0"/>
              <a:t> option for this. </a:t>
            </a:r>
            <a:r>
              <a:rPr lang="en-US" dirty="0" err="1"/>
              <a:t>rb</a:t>
            </a:r>
            <a:r>
              <a:rPr lang="en-US" dirty="0"/>
              <a:t> stands for remove bucket.</a:t>
            </a:r>
          </a:p>
          <a:p>
            <a:r>
              <a:rPr lang="en-US" dirty="0"/>
              <a:t>The following deletes the given bucket.</a:t>
            </a:r>
          </a:p>
          <a:p>
            <a:r>
              <a:rPr lang="en-US" dirty="0" smtClean="0"/>
              <a:t>$ </a:t>
            </a:r>
            <a:r>
              <a:rPr lang="en-US" dirty="0" err="1" smtClean="0"/>
              <a:t>aws</a:t>
            </a:r>
            <a:r>
              <a:rPr lang="en-US" dirty="0" smtClean="0"/>
              <a:t> s3 </a:t>
            </a:r>
            <a:r>
              <a:rPr lang="en-US" dirty="0" err="1" smtClean="0"/>
              <a:t>rb</a:t>
            </a:r>
            <a:r>
              <a:rPr lang="en-US" dirty="0" smtClean="0"/>
              <a:t> s3://tgsbucket</a:t>
            </a:r>
          </a:p>
          <a:p>
            <a:endParaRPr lang="en-IN" sz="2400" dirty="0"/>
          </a:p>
          <a:p>
            <a:r>
              <a:rPr lang="en-US" sz="2400" dirty="0"/>
              <a:t>Delete S3 Bucket (And all its objects)</a:t>
            </a:r>
          </a:p>
          <a:p>
            <a:r>
              <a:rPr lang="en-US" sz="2400" dirty="0"/>
              <a:t>To delete a bucket along with all its objects, use the –force option as shown below.</a:t>
            </a:r>
          </a:p>
          <a:p>
            <a:r>
              <a:rPr lang="en-US" sz="2400" dirty="0" smtClean="0"/>
              <a:t>$ </a:t>
            </a:r>
            <a:r>
              <a:rPr lang="en-US" sz="2400" dirty="0" err="1" smtClean="0"/>
              <a:t>aws</a:t>
            </a:r>
            <a:r>
              <a:rPr lang="en-US" sz="2400" dirty="0" smtClean="0"/>
              <a:t> s3 </a:t>
            </a:r>
            <a:r>
              <a:rPr lang="en-US" sz="2400" dirty="0" err="1" smtClean="0"/>
              <a:t>rb</a:t>
            </a:r>
            <a:r>
              <a:rPr lang="en-US" sz="2400" dirty="0" smtClean="0"/>
              <a:t> s3://tgsbucket –force</a:t>
            </a:r>
          </a:p>
          <a:p>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642910" y="1500174"/>
            <a:ext cx="7562850" cy="1495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000100" y="2643182"/>
            <a:ext cx="6972300" cy="314325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List </a:t>
            </a:r>
            <a:r>
              <a:rPr lang="en-US" sz="2400" dirty="0"/>
              <a:t>All S3 Buckets</a:t>
            </a:r>
          </a:p>
          <a:p>
            <a:r>
              <a:rPr lang="en-US" sz="2400" dirty="0"/>
              <a:t>To view all the buckets owned by the user, execute the following </a:t>
            </a:r>
            <a:r>
              <a:rPr lang="en-US" sz="2400" dirty="0" err="1"/>
              <a:t>ls</a:t>
            </a:r>
            <a:r>
              <a:rPr lang="en-US" sz="2400" dirty="0"/>
              <a:t> command.</a:t>
            </a:r>
          </a:p>
          <a:p>
            <a:r>
              <a:rPr lang="en-US" sz="2400" dirty="0" smtClean="0"/>
              <a:t>$ </a:t>
            </a:r>
            <a:r>
              <a:rPr lang="en-US" sz="2400" dirty="0" err="1" smtClean="0"/>
              <a:t>aws</a:t>
            </a:r>
            <a:r>
              <a:rPr lang="en-US" sz="2400" dirty="0" smtClean="0"/>
              <a:t> s3 </a:t>
            </a:r>
            <a:r>
              <a:rPr lang="en-US" sz="2400" dirty="0" err="1" smtClean="0"/>
              <a:t>ls</a:t>
            </a:r>
            <a:endParaRPr lang="en-US" sz="2400" dirty="0" smtClean="0"/>
          </a:p>
          <a:p>
            <a:endParaRPr lang="en-IN" sz="2400" dirty="0"/>
          </a:p>
          <a:p>
            <a:r>
              <a:rPr lang="en-US" sz="2400" dirty="0"/>
              <a:t>List All Objects in a Bucket</a:t>
            </a:r>
          </a:p>
          <a:p>
            <a:r>
              <a:rPr lang="en-US" sz="2400" dirty="0"/>
              <a:t>The following command displays all objects and prefixes under the </a:t>
            </a:r>
            <a:r>
              <a:rPr lang="en-US" sz="2400" dirty="0" err="1"/>
              <a:t>tgsbucket</a:t>
            </a:r>
            <a:r>
              <a:rPr lang="en-US" sz="2400" dirty="0"/>
              <a:t>.</a:t>
            </a:r>
          </a:p>
          <a:p>
            <a:r>
              <a:rPr lang="en-US" sz="2400" dirty="0" smtClean="0"/>
              <a:t>$ </a:t>
            </a:r>
            <a:r>
              <a:rPr lang="en-US" sz="2400" dirty="0" err="1" smtClean="0"/>
              <a:t>aws</a:t>
            </a:r>
            <a:r>
              <a:rPr lang="en-US" sz="2400" dirty="0" smtClean="0"/>
              <a:t> s3 </a:t>
            </a:r>
            <a:r>
              <a:rPr lang="en-US" sz="2400" dirty="0" err="1" smtClean="0"/>
              <a:t>ls</a:t>
            </a:r>
            <a:r>
              <a:rPr lang="en-US" sz="2400" dirty="0" smtClean="0"/>
              <a:t> s3://tgsbucket</a:t>
            </a:r>
          </a:p>
          <a:p>
            <a:endParaRPr lang="en-IN" sz="2400" dirty="0"/>
          </a:p>
          <a:p>
            <a:r>
              <a:rPr lang="en-US" sz="2400" dirty="0"/>
              <a:t>List all Objects in a Bucket Recursively</a:t>
            </a:r>
          </a:p>
          <a:p>
            <a:r>
              <a:rPr lang="en-US" sz="2400" dirty="0"/>
              <a:t>To display all the objects recursively including the content of the sub-folders, execute the following command.</a:t>
            </a:r>
          </a:p>
          <a:p>
            <a:r>
              <a:rPr lang="en-US" sz="2400" dirty="0" smtClean="0"/>
              <a:t>$ </a:t>
            </a:r>
            <a:r>
              <a:rPr lang="en-US" sz="2400" dirty="0" err="1" smtClean="0"/>
              <a:t>aws</a:t>
            </a:r>
            <a:r>
              <a:rPr lang="en-US" sz="2400" dirty="0" smtClean="0"/>
              <a:t> s3 </a:t>
            </a:r>
            <a:r>
              <a:rPr lang="en-US" sz="2400" dirty="0" err="1" smtClean="0"/>
              <a:t>ls</a:t>
            </a:r>
            <a:r>
              <a:rPr lang="en-US" sz="2400" dirty="0" smtClean="0"/>
              <a:t> s3://tgsbucket --recursive</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sz="2400" dirty="0"/>
              <a:t>Total Size of All Objects in a S3 </a:t>
            </a:r>
            <a:r>
              <a:rPr lang="en-US" sz="2400" dirty="0" smtClean="0"/>
              <a:t>Bucket</a:t>
            </a:r>
          </a:p>
          <a:p>
            <a:r>
              <a:rPr lang="en-US" sz="2400" dirty="0" smtClean="0"/>
              <a:t>$ </a:t>
            </a:r>
            <a:r>
              <a:rPr lang="en-US" sz="2400" dirty="0" err="1" smtClean="0"/>
              <a:t>aws</a:t>
            </a:r>
            <a:r>
              <a:rPr lang="en-US" sz="2400" dirty="0" smtClean="0"/>
              <a:t> s3 </a:t>
            </a:r>
            <a:r>
              <a:rPr lang="en-US" sz="2400" dirty="0" err="1" smtClean="0"/>
              <a:t>ls</a:t>
            </a:r>
            <a:r>
              <a:rPr lang="en-US" sz="2400" dirty="0" smtClean="0"/>
              <a:t> s3://tgsbucket --recursive --human-readable –summarize</a:t>
            </a:r>
          </a:p>
          <a:p>
            <a:endParaRPr lang="en-IN" sz="2400" dirty="0"/>
          </a:p>
          <a:p>
            <a:r>
              <a:rPr lang="en-US" sz="2400" dirty="0"/>
              <a:t>Copy Local File to S3 Bucket</a:t>
            </a:r>
          </a:p>
          <a:p>
            <a:r>
              <a:rPr lang="en-US" sz="2400" dirty="0"/>
              <a:t>In the following example, we are copying getdata.php file from local laptop to S3 bucket.</a:t>
            </a:r>
          </a:p>
          <a:p>
            <a:r>
              <a:rPr lang="en-US" sz="2400" dirty="0" smtClean="0"/>
              <a:t>$ </a:t>
            </a:r>
            <a:r>
              <a:rPr lang="en-US" sz="2400" dirty="0" err="1" smtClean="0"/>
              <a:t>aws</a:t>
            </a:r>
            <a:r>
              <a:rPr lang="en-US" sz="2400" dirty="0" smtClean="0"/>
              <a:t> s3 cp getdata.php s3://tgsbucket</a:t>
            </a:r>
          </a:p>
          <a:p>
            <a:endParaRPr lang="en-IN" sz="2400" dirty="0"/>
          </a:p>
          <a:p>
            <a:r>
              <a:rPr lang="en-US" sz="2400" dirty="0"/>
              <a:t>If you want to copy the getdata.php to a S3 bucket with a different name, do the following</a:t>
            </a:r>
          </a:p>
          <a:p>
            <a:r>
              <a:rPr lang="en-US" sz="2400" dirty="0" smtClean="0"/>
              <a:t>$ </a:t>
            </a:r>
            <a:r>
              <a:rPr lang="en-US" sz="2400" dirty="0" err="1" smtClean="0"/>
              <a:t>aws</a:t>
            </a:r>
            <a:r>
              <a:rPr lang="en-US" sz="2400" dirty="0" smtClean="0"/>
              <a:t> s3 cp getdata.php s3://tgsbucket/getdata-new.php</a:t>
            </a:r>
          </a:p>
          <a:p>
            <a:endParaRPr lang="en-IN" sz="2400" dirty="0"/>
          </a:p>
          <a:p>
            <a:r>
              <a:rPr lang="en-US" sz="2400" dirty="0"/>
              <a:t>For the local file, you can also specify the full path as shown below.</a:t>
            </a:r>
          </a:p>
          <a:p>
            <a:r>
              <a:rPr lang="en-US" sz="2400" dirty="0" smtClean="0"/>
              <a:t>$ </a:t>
            </a:r>
            <a:r>
              <a:rPr lang="en-US" sz="2400" dirty="0" err="1" smtClean="0"/>
              <a:t>aws</a:t>
            </a:r>
            <a:r>
              <a:rPr lang="en-US" sz="2400" dirty="0" smtClean="0"/>
              <a:t> s3 cp /home/project/getdata.php s3://tgsbucket</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sz="2000" dirty="0"/>
              <a:t>Copy Local Folder with all Files to S3 Bucket</a:t>
            </a:r>
          </a:p>
          <a:p>
            <a:r>
              <a:rPr lang="en-US" sz="2000" dirty="0"/>
              <a:t>In this example, we are copying all the files from the “data” folder that is under /home/projects directory to S3 bucket</a:t>
            </a:r>
          </a:p>
          <a:p>
            <a:r>
              <a:rPr lang="en-US" sz="2000" dirty="0" smtClean="0"/>
              <a:t>$ </a:t>
            </a:r>
            <a:r>
              <a:rPr lang="en-US" sz="2000" dirty="0" err="1" smtClean="0"/>
              <a:t>cd</a:t>
            </a:r>
            <a:r>
              <a:rPr lang="en-US" sz="2000" dirty="0" smtClean="0"/>
              <a:t> /home/projects $ </a:t>
            </a:r>
            <a:r>
              <a:rPr lang="en-US" sz="2000" dirty="0" err="1" smtClean="0"/>
              <a:t>aws</a:t>
            </a:r>
            <a:r>
              <a:rPr lang="en-US" sz="2000" dirty="0" smtClean="0"/>
              <a:t> s3 cp data s3://tgsbucket –recursive</a:t>
            </a:r>
          </a:p>
          <a:p>
            <a:endParaRPr lang="en-IN" sz="2000" dirty="0"/>
          </a:p>
          <a:p>
            <a:r>
              <a:rPr lang="en-US" sz="2400" dirty="0"/>
              <a:t>Download a File from S3 Bucket</a:t>
            </a:r>
          </a:p>
          <a:p>
            <a:r>
              <a:rPr lang="en-US" sz="2400" dirty="0"/>
              <a:t>To download a specific file from an S3 bucket do the following. The following copies getdata.php from the given s3 bucket to the current directory.</a:t>
            </a:r>
          </a:p>
          <a:p>
            <a:r>
              <a:rPr lang="en-US" sz="2400" dirty="0" smtClean="0"/>
              <a:t>$ </a:t>
            </a:r>
            <a:r>
              <a:rPr lang="en-US" sz="2400" dirty="0" err="1" smtClean="0"/>
              <a:t>aws</a:t>
            </a:r>
            <a:r>
              <a:rPr lang="en-US" sz="2400" dirty="0" smtClean="0"/>
              <a:t> s3 cp s3://tgsbucket/getdata.php .</a:t>
            </a:r>
          </a:p>
          <a:p>
            <a:endParaRPr lang="en-IN" sz="2400" dirty="0"/>
          </a:p>
          <a:p>
            <a:r>
              <a:rPr lang="en-US" sz="2400" dirty="0"/>
              <a:t>Download All Files Recursively from a S3 Bucket (Using Copy)</a:t>
            </a:r>
          </a:p>
          <a:p>
            <a:r>
              <a:rPr lang="en-US" sz="2400" dirty="0"/>
              <a:t>The following will download all the files from the given bucket to the current directory on your laptop.</a:t>
            </a:r>
          </a:p>
          <a:p>
            <a:r>
              <a:rPr lang="en-US" sz="2400" dirty="0" smtClean="0"/>
              <a:t>$ </a:t>
            </a:r>
            <a:r>
              <a:rPr lang="en-US" sz="2400" dirty="0" err="1" smtClean="0"/>
              <a:t>aws</a:t>
            </a:r>
            <a:r>
              <a:rPr lang="en-US" sz="2400" dirty="0" smtClean="0"/>
              <a:t> s3 cp s3://tgsbucket/ . --recursive</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sz="1800" dirty="0"/>
              <a:t>Copy a File from One Bucket to Another Bucket</a:t>
            </a:r>
          </a:p>
          <a:p>
            <a:r>
              <a:rPr lang="en-US" sz="1800" dirty="0"/>
              <a:t>The following command will copy the </a:t>
            </a:r>
            <a:r>
              <a:rPr lang="en-US" sz="1800" dirty="0" err="1"/>
              <a:t>config</a:t>
            </a:r>
            <a:r>
              <a:rPr lang="en-US" sz="1800" dirty="0"/>
              <a:t>/init.xml from </a:t>
            </a:r>
            <a:r>
              <a:rPr lang="en-US" sz="1800" dirty="0" err="1"/>
              <a:t>tgsbucket</a:t>
            </a:r>
            <a:r>
              <a:rPr lang="en-US" sz="1800" dirty="0"/>
              <a:t> to backup bucket as shown below.</a:t>
            </a:r>
          </a:p>
          <a:p>
            <a:r>
              <a:rPr lang="en-US" sz="1800" dirty="0" smtClean="0"/>
              <a:t>$ </a:t>
            </a:r>
            <a:r>
              <a:rPr lang="en-US" sz="1800" dirty="0" err="1" smtClean="0"/>
              <a:t>aws</a:t>
            </a:r>
            <a:r>
              <a:rPr lang="en-US" sz="1800" dirty="0" smtClean="0"/>
              <a:t> s3 cp s3://tgsbucket/config/init.xml s3://backup-bucket</a:t>
            </a:r>
          </a:p>
          <a:p>
            <a:endParaRPr lang="en-IN" sz="1800" dirty="0"/>
          </a:p>
          <a:p>
            <a:r>
              <a:rPr lang="en-US" sz="2400" dirty="0"/>
              <a:t>Copy All Files Recursively from One Bucket to Another</a:t>
            </a:r>
          </a:p>
          <a:p>
            <a:r>
              <a:rPr lang="en-US" sz="2400" dirty="0"/>
              <a:t>The following will copy all the files from the source bucket including files under sub-folders to the destination bucket.</a:t>
            </a:r>
          </a:p>
          <a:p>
            <a:r>
              <a:rPr lang="en-US" sz="2400" dirty="0" smtClean="0"/>
              <a:t>$ </a:t>
            </a:r>
            <a:r>
              <a:rPr lang="en-US" sz="2400" dirty="0" err="1" smtClean="0"/>
              <a:t>aws</a:t>
            </a:r>
            <a:r>
              <a:rPr lang="en-US" sz="2400" dirty="0" smtClean="0"/>
              <a:t> s3 cp s3://tgsbucket s3://backup-bucket –recursive</a:t>
            </a:r>
          </a:p>
          <a:p>
            <a:endParaRPr lang="en-IN" sz="2400" dirty="0"/>
          </a:p>
          <a:p>
            <a:r>
              <a:rPr lang="en-US" sz="2400" dirty="0"/>
              <a:t>Move a File from Local to S3 Bucket</a:t>
            </a:r>
          </a:p>
          <a:p>
            <a:r>
              <a:rPr lang="en-US" sz="2400" dirty="0"/>
              <a:t>When you move file from Local machine to S3 bucket, as you would expect, the file will be physically moved from local machine to the S3 bucket.</a:t>
            </a:r>
          </a:p>
          <a:p>
            <a:r>
              <a:rPr lang="en-US" sz="2400" dirty="0" smtClean="0"/>
              <a:t>$ </a:t>
            </a:r>
            <a:r>
              <a:rPr lang="en-US" sz="2400" dirty="0" err="1" smtClean="0"/>
              <a:t>aws</a:t>
            </a:r>
            <a:r>
              <a:rPr lang="en-US" sz="2400" dirty="0" smtClean="0"/>
              <a:t> s3 </a:t>
            </a:r>
            <a:r>
              <a:rPr lang="en-US" sz="2400" dirty="0" err="1" smtClean="0"/>
              <a:t>mv</a:t>
            </a:r>
            <a:r>
              <a:rPr lang="en-US" sz="2400" dirty="0" smtClean="0"/>
              <a:t> </a:t>
            </a:r>
            <a:r>
              <a:rPr lang="en-US" sz="2400" dirty="0" err="1" smtClean="0"/>
              <a:t>source.json</a:t>
            </a:r>
            <a:r>
              <a:rPr lang="en-US" sz="2400" dirty="0" smtClean="0"/>
              <a:t> s3://tgsbucket</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1800" dirty="0"/>
              <a:t>Delete a File from S3 Bucket</a:t>
            </a:r>
          </a:p>
          <a:p>
            <a:r>
              <a:rPr lang="en-US" sz="1800" dirty="0"/>
              <a:t>To delete a specific file from a S3 bucket, use the </a:t>
            </a:r>
            <a:r>
              <a:rPr lang="en-US" sz="1800" dirty="0" err="1"/>
              <a:t>rm</a:t>
            </a:r>
            <a:r>
              <a:rPr lang="en-US" sz="1800" dirty="0"/>
              <a:t> option as shown below. The following will delete the queries.txt file from the given S3 bucket.</a:t>
            </a:r>
          </a:p>
          <a:p>
            <a:r>
              <a:rPr lang="en-US" sz="1800" dirty="0" smtClean="0"/>
              <a:t>$ </a:t>
            </a:r>
            <a:r>
              <a:rPr lang="en-US" sz="1800" dirty="0" err="1" smtClean="0"/>
              <a:t>aws</a:t>
            </a:r>
            <a:r>
              <a:rPr lang="en-US" sz="1800" dirty="0" smtClean="0"/>
              <a:t> s3 </a:t>
            </a:r>
            <a:r>
              <a:rPr lang="en-US" sz="1800" dirty="0" err="1" smtClean="0"/>
              <a:t>rm</a:t>
            </a:r>
            <a:r>
              <a:rPr lang="en-US" sz="1800" dirty="0" smtClean="0"/>
              <a:t> s3://tgsbucket/queries.txt</a:t>
            </a:r>
          </a:p>
          <a:p>
            <a:endParaRPr lang="en-IN" sz="1800" dirty="0"/>
          </a:p>
          <a:p>
            <a:r>
              <a:rPr lang="en-US" sz="2400" dirty="0"/>
              <a:t>Delete All Objects from S3 buckets</a:t>
            </a:r>
          </a:p>
          <a:p>
            <a:r>
              <a:rPr lang="en-US" sz="2400" dirty="0"/>
              <a:t>When you specify </a:t>
            </a:r>
            <a:r>
              <a:rPr lang="en-US" sz="2400" dirty="0" err="1"/>
              <a:t>rm</a:t>
            </a:r>
            <a:r>
              <a:rPr lang="en-US" sz="2400" dirty="0"/>
              <a:t> option just with a bucket name, it doesn’t do anything. This will not delete any file from the bucket.</a:t>
            </a:r>
          </a:p>
          <a:p>
            <a:r>
              <a:rPr lang="en-US" sz="2400" dirty="0" err="1" smtClean="0"/>
              <a:t>aws</a:t>
            </a:r>
            <a:r>
              <a:rPr lang="en-US" sz="2400" dirty="0" smtClean="0"/>
              <a:t> s3 </a:t>
            </a:r>
            <a:r>
              <a:rPr lang="en-US" sz="2400" dirty="0" err="1" smtClean="0"/>
              <a:t>rm</a:t>
            </a:r>
            <a:r>
              <a:rPr lang="en-US" sz="2400" dirty="0" smtClean="0"/>
              <a:t> s3://tgsbucket</a:t>
            </a:r>
          </a:p>
          <a:p>
            <a:r>
              <a:rPr lang="en-US" sz="2400" dirty="0"/>
              <a:t>To delete all the files from a S3 bucket, use the –recursive option as show </a:t>
            </a:r>
            <a:r>
              <a:rPr lang="en-US" sz="2400" dirty="0" err="1"/>
              <a:t>nbelow</a:t>
            </a:r>
            <a:r>
              <a:rPr lang="en-US" sz="2400" dirty="0"/>
              <a:t>.</a:t>
            </a:r>
          </a:p>
          <a:p>
            <a:r>
              <a:rPr lang="en-US" sz="2400" dirty="0" smtClean="0"/>
              <a:t>$ </a:t>
            </a:r>
            <a:r>
              <a:rPr lang="en-US" sz="2400" dirty="0" err="1" smtClean="0"/>
              <a:t>aws</a:t>
            </a:r>
            <a:r>
              <a:rPr lang="en-US" sz="2400" dirty="0" smtClean="0"/>
              <a:t> s3 </a:t>
            </a:r>
            <a:r>
              <a:rPr lang="en-US" sz="2400" dirty="0" err="1" smtClean="0"/>
              <a:t>rm</a:t>
            </a:r>
            <a:r>
              <a:rPr lang="en-US" sz="2400" dirty="0" smtClean="0"/>
              <a:t> s3://tgsbucket --recursive</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sz="1800" dirty="0"/>
              <a:t>Sync files from Laptop to S3 Bucket</a:t>
            </a:r>
          </a:p>
          <a:p>
            <a:r>
              <a:rPr lang="en-US" sz="1800" dirty="0"/>
              <a:t>When you use sync command, it will recursively copies only the new or updated files from the source directory to the destination.</a:t>
            </a:r>
          </a:p>
          <a:p>
            <a:r>
              <a:rPr lang="en-US" sz="1800" dirty="0"/>
              <a:t>The following will sync the files from backup directory in local machine to the </a:t>
            </a:r>
            <a:r>
              <a:rPr lang="en-US" sz="1800" dirty="0" err="1"/>
              <a:t>tgsbucket</a:t>
            </a:r>
            <a:r>
              <a:rPr lang="en-US" sz="1800" dirty="0"/>
              <a:t>.</a:t>
            </a:r>
          </a:p>
          <a:p>
            <a:r>
              <a:rPr lang="en-US" sz="1800" dirty="0" smtClean="0"/>
              <a:t>$ </a:t>
            </a:r>
            <a:r>
              <a:rPr lang="en-US" sz="1800" dirty="0" err="1" smtClean="0"/>
              <a:t>aws</a:t>
            </a:r>
            <a:r>
              <a:rPr lang="en-US" sz="1800" dirty="0" smtClean="0"/>
              <a:t> s3 sync backup s3://tgsbucket</a:t>
            </a:r>
          </a:p>
          <a:p>
            <a:endParaRPr lang="en-IN" sz="1800" dirty="0"/>
          </a:p>
          <a:p>
            <a:r>
              <a:rPr lang="en-US" sz="2400" dirty="0"/>
              <a:t>If you want to sync it to a subfolder called backup on the S3 bucket, then include the folder name in the s3 bucket as shown below.</a:t>
            </a:r>
          </a:p>
          <a:p>
            <a:r>
              <a:rPr lang="en-US" sz="2400" dirty="0" smtClean="0"/>
              <a:t>$ </a:t>
            </a:r>
            <a:r>
              <a:rPr lang="en-US" sz="2400" dirty="0" err="1" smtClean="0"/>
              <a:t>aws</a:t>
            </a:r>
            <a:r>
              <a:rPr lang="en-US" sz="2400" dirty="0" smtClean="0"/>
              <a:t> s3 sync backup s3://tgsbucket/backup</a:t>
            </a:r>
          </a:p>
          <a:p>
            <a:r>
              <a:rPr lang="en-US" sz="2400" dirty="0"/>
              <a:t>Once you do the sync once, if you run the command immediately again, it will not do anything, as there is no new or updated files on the local backup directory.</a:t>
            </a:r>
          </a:p>
          <a:p>
            <a:r>
              <a:rPr lang="en-US" sz="2400" dirty="0" smtClean="0"/>
              <a:t>$ </a:t>
            </a:r>
            <a:r>
              <a:rPr lang="en-US" sz="2400" dirty="0" err="1" smtClean="0"/>
              <a:t>aws</a:t>
            </a:r>
            <a:r>
              <a:rPr lang="en-US" sz="2400" dirty="0" smtClean="0"/>
              <a:t> s3 sync backup s3://tgsbucket/backup</a:t>
            </a:r>
          </a:p>
          <a:p>
            <a:r>
              <a:rPr lang="en-US" sz="2400" dirty="0"/>
              <a:t>Let us create a new file on the local machine for testing.</a:t>
            </a:r>
          </a:p>
          <a:p>
            <a:r>
              <a:rPr lang="en-US" sz="2400" dirty="0" smtClean="0"/>
              <a:t>echo "New file" &gt; backup/newfile.txt </a:t>
            </a:r>
            <a:r>
              <a:rPr lang="en-US" sz="2400" dirty="0"/>
              <a:t>Now when you execute the sync, it will sync only this new file to the S3 bucket.</a:t>
            </a:r>
          </a:p>
          <a:p>
            <a:r>
              <a:rPr lang="en-US" sz="2400" dirty="0" smtClean="0"/>
              <a:t>$ </a:t>
            </a:r>
            <a:r>
              <a:rPr lang="en-US" sz="2400" dirty="0" err="1" smtClean="0"/>
              <a:t>aws</a:t>
            </a:r>
            <a:r>
              <a:rPr lang="en-US" sz="2400" dirty="0" smtClean="0"/>
              <a:t> s3 sync backup s3://tgsbucket/backup</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AWS S3 CLI </a:t>
            </a:r>
            <a:r>
              <a:rPr lang="en-US" dirty="0" smtClean="0"/>
              <a:t>Commands to </a:t>
            </a:r>
            <a:r>
              <a:rPr lang="en-US" dirty="0"/>
              <a:t>Manage Buckets and Objects</a:t>
            </a:r>
            <a:br>
              <a:rPr lang="en-US" dirty="0"/>
            </a:br>
            <a:endParaRPr lang="en-US" dirty="0"/>
          </a:p>
        </p:txBody>
      </p:sp>
      <p:sp>
        <p:nvSpPr>
          <p:cNvPr id="3" name="Content Placeholder 2"/>
          <p:cNvSpPr>
            <a:spLocks noGrp="1"/>
          </p:cNvSpPr>
          <p:nvPr>
            <p:ph idx="1"/>
          </p:nvPr>
        </p:nvSpPr>
        <p:spPr/>
        <p:txBody>
          <a:bodyPr>
            <a:normAutofit/>
          </a:bodyPr>
          <a:lstStyle/>
          <a:p>
            <a:r>
              <a:rPr lang="en-US" sz="1600" dirty="0"/>
              <a:t>Set S3 bucket as a website</a:t>
            </a:r>
          </a:p>
          <a:p>
            <a:r>
              <a:rPr lang="en-US" sz="1600" dirty="0"/>
              <a:t>You can also make S3 bucket to host a static website as shown below. For this, you need to specify both the index and error document.</a:t>
            </a:r>
          </a:p>
          <a:p>
            <a:r>
              <a:rPr lang="en-US" sz="1600" dirty="0" err="1" smtClean="0"/>
              <a:t>aws</a:t>
            </a:r>
            <a:r>
              <a:rPr lang="en-US" sz="1600" dirty="0" smtClean="0"/>
              <a:t> s3 website s3://tgsbucket/ --index-document index.html --error-document error.html</a:t>
            </a:r>
          </a:p>
          <a:p>
            <a:endParaRPr lang="en-IN" sz="1600" dirty="0"/>
          </a:p>
          <a:p>
            <a:r>
              <a:rPr lang="en-US" sz="2400" dirty="0" err="1"/>
              <a:t>Presign</a:t>
            </a:r>
            <a:r>
              <a:rPr lang="en-US" sz="2400" dirty="0"/>
              <a:t> URL of S3 Object for Temporary Access</a:t>
            </a:r>
          </a:p>
          <a:p>
            <a:r>
              <a:rPr lang="en-US" sz="2400" dirty="0"/>
              <a:t>When you </a:t>
            </a:r>
            <a:r>
              <a:rPr lang="en-US" sz="2400" dirty="0" err="1"/>
              <a:t>presign</a:t>
            </a:r>
            <a:r>
              <a:rPr lang="en-US" sz="2400" dirty="0"/>
              <a:t> a URL for an S3 file, anyone who was given this URL can retrieve the S3 file with a HTTP GET request.</a:t>
            </a:r>
          </a:p>
          <a:p>
            <a:r>
              <a:rPr lang="en-US" sz="2400" dirty="0"/>
              <a:t>For example, if you want to give access to the dnsrecords.txt file to someone temporarily, </a:t>
            </a:r>
            <a:r>
              <a:rPr lang="en-US" sz="2400" dirty="0" err="1"/>
              <a:t>presign</a:t>
            </a:r>
            <a:r>
              <a:rPr lang="en-US" sz="2400" dirty="0"/>
              <a:t> this specific S3 object as shown below.</a:t>
            </a:r>
          </a:p>
          <a:p>
            <a:r>
              <a:rPr lang="en-US" sz="2400" dirty="0" smtClean="0"/>
              <a:t>$ </a:t>
            </a:r>
            <a:r>
              <a:rPr lang="en-US" sz="2400" dirty="0" err="1" smtClean="0"/>
              <a:t>aws</a:t>
            </a:r>
            <a:r>
              <a:rPr lang="en-US" sz="2400" dirty="0" smtClean="0"/>
              <a:t> s3 </a:t>
            </a:r>
            <a:r>
              <a:rPr lang="en-US" sz="2400" dirty="0" err="1" smtClean="0"/>
              <a:t>presign</a:t>
            </a:r>
            <a:r>
              <a:rPr lang="en-US" sz="2400" dirty="0" smtClean="0"/>
              <a:t> s3://tgsbucket/dnsrecords.txt</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785786" y="1643050"/>
            <a:ext cx="7124700" cy="2514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642910" y="500042"/>
            <a:ext cx="3600450" cy="6286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85786" y="1500174"/>
            <a:ext cx="6927850" cy="1524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CLI Configure</a:t>
            </a:r>
            <a:endParaRPr lang="en-US" dirty="0"/>
          </a:p>
        </p:txBody>
      </p:sp>
      <p:sp>
        <p:nvSpPr>
          <p:cNvPr id="3" name="Content Placeholder 2"/>
          <p:cNvSpPr>
            <a:spLocks noGrp="1"/>
          </p:cNvSpPr>
          <p:nvPr>
            <p:ph idx="1"/>
          </p:nvPr>
        </p:nvSpPr>
        <p:spPr/>
        <p:txBody>
          <a:bodyPr/>
          <a:lstStyle/>
          <a:p>
            <a:r>
              <a:rPr lang="en-IN" dirty="0" smtClean="0"/>
              <a:t>Go to IAM users</a:t>
            </a:r>
          </a:p>
          <a:p>
            <a:r>
              <a:rPr lang="en-IN" dirty="0" smtClean="0"/>
              <a:t>Generate access key</a:t>
            </a:r>
          </a:p>
          <a:p>
            <a:r>
              <a:rPr lang="en-IN" dirty="0" smtClean="0"/>
              <a:t>Download </a:t>
            </a:r>
            <a:r>
              <a:rPr lang="en-IN" dirty="0" err="1" smtClean="0"/>
              <a:t>csv</a:t>
            </a:r>
            <a:r>
              <a:rPr lang="en-IN" dirty="0" smtClean="0"/>
              <a:t> file</a:t>
            </a:r>
            <a:endParaRPr lang="en-US" dirty="0"/>
          </a:p>
        </p:txBody>
      </p:sp>
      <p:pic>
        <p:nvPicPr>
          <p:cNvPr id="5122" name="Picture 2"/>
          <p:cNvPicPr>
            <a:picLocks noChangeAspect="1" noChangeArrowheads="1"/>
          </p:cNvPicPr>
          <p:nvPr/>
        </p:nvPicPr>
        <p:blipFill>
          <a:blip r:embed="rId2"/>
          <a:srcRect/>
          <a:stretch>
            <a:fillRect/>
          </a:stretch>
        </p:blipFill>
        <p:spPr bwMode="auto">
          <a:xfrm>
            <a:off x="3428992" y="3429000"/>
            <a:ext cx="5327052" cy="301466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CLI Configure</a:t>
            </a:r>
            <a:endParaRPr lang="en-US" dirty="0"/>
          </a:p>
        </p:txBody>
      </p:sp>
      <p:sp>
        <p:nvSpPr>
          <p:cNvPr id="3" name="Content Placeholder 2"/>
          <p:cNvSpPr>
            <a:spLocks noGrp="1"/>
          </p:cNvSpPr>
          <p:nvPr>
            <p:ph idx="1"/>
          </p:nvPr>
        </p:nvSpPr>
        <p:spPr/>
        <p:txBody>
          <a:bodyPr>
            <a:normAutofit/>
          </a:bodyPr>
          <a:lstStyle/>
          <a:p>
            <a:r>
              <a:rPr lang="en-US" sz="2400" dirty="0"/>
              <a:t>To confirm the installation, open the </a:t>
            </a:r>
            <a:r>
              <a:rPr lang="en-US" sz="2400" b="1" dirty="0"/>
              <a:t>Start</a:t>
            </a:r>
            <a:r>
              <a:rPr lang="en-US" sz="2400" dirty="0"/>
              <a:t> menu, search for </a:t>
            </a:r>
            <a:r>
              <a:rPr lang="en-US" sz="2400" dirty="0" err="1"/>
              <a:t>cmd</a:t>
            </a:r>
            <a:r>
              <a:rPr lang="en-US" sz="2400" dirty="0"/>
              <a:t> to open a command prompt window, and at the command prompt use the </a:t>
            </a:r>
            <a:r>
              <a:rPr lang="en-US" sz="2400" dirty="0" err="1"/>
              <a:t>aws</a:t>
            </a:r>
            <a:r>
              <a:rPr lang="en-US" sz="2400" dirty="0"/>
              <a:t> --version command.</a:t>
            </a:r>
          </a:p>
          <a:p>
            <a:r>
              <a:rPr lang="en-US" sz="2400" dirty="0" smtClean="0"/>
              <a:t>C:\&gt; </a:t>
            </a:r>
            <a:r>
              <a:rPr lang="en-US" sz="2400" dirty="0" err="1" smtClean="0"/>
              <a:t>aws</a:t>
            </a:r>
            <a:r>
              <a:rPr lang="en-US" sz="2400" dirty="0" smtClean="0"/>
              <a:t> –version</a:t>
            </a:r>
          </a:p>
          <a:p>
            <a:r>
              <a:rPr lang="en-US" sz="2400" dirty="0" smtClean="0"/>
              <a:t>$ </a:t>
            </a:r>
            <a:r>
              <a:rPr lang="en-US" sz="2400" dirty="0" err="1" smtClean="0"/>
              <a:t>aws</a:t>
            </a:r>
            <a:r>
              <a:rPr lang="en-US" sz="2400" dirty="0" smtClean="0"/>
              <a:t> configure</a:t>
            </a:r>
            <a:r>
              <a:rPr lang="en-US" sz="2400" dirty="0"/>
              <a:t> </a:t>
            </a:r>
            <a:endParaRPr lang="en-US" sz="2400" dirty="0" smtClean="0"/>
          </a:p>
          <a:p>
            <a:r>
              <a:rPr lang="en-US" sz="2400" dirty="0" smtClean="0"/>
              <a:t>AWS Access Key ID [None]: </a:t>
            </a:r>
            <a:r>
              <a:rPr lang="en-US" sz="2400" dirty="0" err="1" smtClean="0"/>
              <a:t>xxxxxxxx</a:t>
            </a:r>
            <a:r>
              <a:rPr lang="en-US" sz="2400" dirty="0" smtClean="0"/>
              <a:t> </a:t>
            </a:r>
          </a:p>
          <a:p>
            <a:r>
              <a:rPr lang="en-US" sz="2400" dirty="0" smtClean="0"/>
              <a:t>AWS Secret Access Key [None]: </a:t>
            </a:r>
            <a:r>
              <a:rPr lang="en-US" sz="2400" dirty="0" err="1" smtClean="0"/>
              <a:t>xxxxxxxx</a:t>
            </a:r>
            <a:endParaRPr lang="en-US" sz="2400" dirty="0" smtClean="0"/>
          </a:p>
          <a:p>
            <a:r>
              <a:rPr lang="en-US" sz="2400" dirty="0" smtClean="0"/>
              <a:t>Default region name [None]: us-west-2 </a:t>
            </a:r>
          </a:p>
          <a:p>
            <a:r>
              <a:rPr lang="en-US" sz="2400" dirty="0" smtClean="0"/>
              <a:t>Default output format [None]: </a:t>
            </a:r>
            <a:r>
              <a:rPr lang="en-US" sz="2400" dirty="0" err="1" smtClean="0"/>
              <a:t>json</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CLI commands</a:t>
            </a:r>
            <a:endParaRPr lang="en-US" dirty="0"/>
          </a:p>
        </p:txBody>
      </p:sp>
      <p:sp>
        <p:nvSpPr>
          <p:cNvPr id="3" name="Content Placeholder 2"/>
          <p:cNvSpPr>
            <a:spLocks noGrp="1"/>
          </p:cNvSpPr>
          <p:nvPr>
            <p:ph idx="1"/>
          </p:nvPr>
        </p:nvSpPr>
        <p:spPr/>
        <p:txBody>
          <a:bodyPr>
            <a:normAutofit/>
          </a:bodyPr>
          <a:lstStyle/>
          <a:p>
            <a:r>
              <a:rPr lang="en-US" sz="2400" b="1" dirty="0"/>
              <a:t>describe-instances</a:t>
            </a:r>
            <a:r>
              <a:rPr lang="en-US" sz="2400" dirty="0"/>
              <a:t> command against each </a:t>
            </a:r>
            <a:r>
              <a:rPr lang="en-US" sz="2400" dirty="0" smtClean="0"/>
              <a:t>Region (table format)</a:t>
            </a:r>
            <a:r>
              <a:rPr lang="en-US" sz="2400" dirty="0"/>
              <a:t> </a:t>
            </a:r>
            <a:r>
              <a:rPr lang="en-US" sz="2400" dirty="0" smtClean="0"/>
              <a:t>:</a:t>
            </a:r>
          </a:p>
          <a:p>
            <a:r>
              <a:rPr lang="en-US" sz="2400" b="1" dirty="0" err="1" smtClean="0"/>
              <a:t>aws</a:t>
            </a:r>
            <a:r>
              <a:rPr lang="en-US" sz="2400" b="1" dirty="0" smtClean="0"/>
              <a:t> </a:t>
            </a:r>
            <a:r>
              <a:rPr lang="en-US" sz="2400" b="1" dirty="0"/>
              <a:t>ec2 describe-instances --output table --region </a:t>
            </a:r>
            <a:r>
              <a:rPr lang="en-US" sz="2400" b="1" dirty="0" smtClean="0"/>
              <a:t>us-east-1</a:t>
            </a:r>
          </a:p>
          <a:p>
            <a:endParaRPr lang="en-IN" sz="2400" b="1" dirty="0"/>
          </a:p>
          <a:p>
            <a:r>
              <a:rPr lang="en-IN" sz="2400" b="1" dirty="0" smtClean="0"/>
              <a:t>Change format as : table or </a:t>
            </a:r>
            <a:r>
              <a:rPr lang="en-IN" sz="2400" b="1" dirty="0" err="1" smtClean="0"/>
              <a:t>json</a:t>
            </a:r>
            <a:endParaRPr lang="en-IN" sz="2400" b="1" dirty="0" smtClean="0"/>
          </a:p>
          <a:p>
            <a:endParaRPr lang="en-IN" sz="2400" b="1" dirty="0" smtClean="0"/>
          </a:p>
          <a:p>
            <a:r>
              <a:rPr lang="en-US" sz="2400" b="1" dirty="0" err="1" smtClean="0"/>
              <a:t>aws</a:t>
            </a:r>
            <a:r>
              <a:rPr lang="en-US" sz="2400" b="1" dirty="0" smtClean="0"/>
              <a:t> ec2 describe-instances --output </a:t>
            </a:r>
            <a:r>
              <a:rPr lang="en-US" sz="2400" b="1" dirty="0" err="1" smtClean="0"/>
              <a:t>json</a:t>
            </a:r>
            <a:r>
              <a:rPr lang="en-US" sz="2400" b="1" dirty="0" smtClean="0"/>
              <a:t> --region us-east-1</a:t>
            </a:r>
          </a:p>
          <a:p>
            <a:r>
              <a:rPr lang="en-US" sz="2400" b="1" dirty="0" err="1" smtClean="0"/>
              <a:t>aws</a:t>
            </a:r>
            <a:r>
              <a:rPr lang="en-US" sz="2400" b="1" dirty="0" smtClean="0"/>
              <a:t> ec2 describe-instances --output text --region us-east-1</a:t>
            </a:r>
            <a:endParaRPr lang="en-US" sz="2400" b="1" dirty="0" smtClean="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CLI commands For IAM</a:t>
            </a:r>
            <a:endParaRPr lang="en-US" dirty="0"/>
          </a:p>
        </p:txBody>
      </p:sp>
      <p:sp>
        <p:nvSpPr>
          <p:cNvPr id="3" name="Content Placeholder 2"/>
          <p:cNvSpPr>
            <a:spLocks noGrp="1"/>
          </p:cNvSpPr>
          <p:nvPr>
            <p:ph idx="1"/>
          </p:nvPr>
        </p:nvSpPr>
        <p:spPr/>
        <p:txBody>
          <a:bodyPr>
            <a:normAutofit fontScale="92500" lnSpcReduction="10000"/>
          </a:bodyPr>
          <a:lstStyle/>
          <a:p>
            <a:r>
              <a:rPr lang="en-US" sz="2400" b="1" dirty="0" smtClean="0"/>
              <a:t>Create group</a:t>
            </a:r>
            <a:r>
              <a:rPr lang="en-US" sz="2400" dirty="0" smtClean="0"/>
              <a:t>:</a:t>
            </a:r>
          </a:p>
          <a:p>
            <a:r>
              <a:rPr lang="en-US" sz="2400" b="1" dirty="0" smtClean="0"/>
              <a:t>&gt;</a:t>
            </a:r>
            <a:r>
              <a:rPr lang="en-US" sz="2400" b="1" dirty="0" err="1" smtClean="0"/>
              <a:t>aws</a:t>
            </a:r>
            <a:r>
              <a:rPr lang="en-US" sz="2400" b="1" dirty="0" smtClean="0"/>
              <a:t> </a:t>
            </a:r>
            <a:r>
              <a:rPr lang="en-US" sz="2400" b="1" dirty="0" err="1" smtClean="0"/>
              <a:t>iam</a:t>
            </a:r>
            <a:r>
              <a:rPr lang="en-US" sz="2400" b="1" dirty="0" smtClean="0"/>
              <a:t> create-group --group-name </a:t>
            </a:r>
            <a:r>
              <a:rPr lang="en-US" sz="2400" b="1" dirty="0" err="1" smtClean="0"/>
              <a:t>mygrp</a:t>
            </a:r>
            <a:endParaRPr lang="en-US" sz="2400" b="1" dirty="0" smtClean="0"/>
          </a:p>
          <a:p>
            <a:endParaRPr lang="en-US" sz="2400" b="1" dirty="0" smtClean="0"/>
          </a:p>
          <a:p>
            <a:r>
              <a:rPr lang="en-US" sz="2400" b="1" dirty="0" smtClean="0"/>
              <a:t>{</a:t>
            </a:r>
          </a:p>
          <a:p>
            <a:r>
              <a:rPr lang="en-US" sz="2400" b="1" dirty="0" smtClean="0"/>
              <a:t>    "Group": {</a:t>
            </a:r>
          </a:p>
          <a:p>
            <a:r>
              <a:rPr lang="en-US" sz="2400" b="1" dirty="0" smtClean="0"/>
              <a:t>        "Path": "/",</a:t>
            </a:r>
          </a:p>
          <a:p>
            <a:r>
              <a:rPr lang="en-US" sz="2400" b="1" dirty="0" smtClean="0"/>
              <a:t>        "</a:t>
            </a:r>
            <a:r>
              <a:rPr lang="en-US" sz="2400" b="1" dirty="0" err="1" smtClean="0"/>
              <a:t>GroupName</a:t>
            </a:r>
            <a:r>
              <a:rPr lang="en-US" sz="2400" b="1" dirty="0" smtClean="0"/>
              <a:t>": "</a:t>
            </a:r>
            <a:r>
              <a:rPr lang="en-US" sz="2400" b="1" dirty="0" err="1" smtClean="0"/>
              <a:t>mygrp</a:t>
            </a:r>
            <a:r>
              <a:rPr lang="en-US" sz="2400" b="1" dirty="0" smtClean="0"/>
              <a:t>",</a:t>
            </a:r>
          </a:p>
          <a:p>
            <a:r>
              <a:rPr lang="en-US" sz="2400" b="1" dirty="0" smtClean="0"/>
              <a:t>        "</a:t>
            </a:r>
            <a:r>
              <a:rPr lang="en-US" sz="2400" b="1" dirty="0" err="1" smtClean="0"/>
              <a:t>GroupId</a:t>
            </a:r>
            <a:r>
              <a:rPr lang="en-US" sz="2400" b="1" dirty="0" smtClean="0"/>
              <a:t>": "AGPASJC5W57PPJQE2SRQC",</a:t>
            </a:r>
          </a:p>
          <a:p>
            <a:r>
              <a:rPr lang="en-US" sz="2400" b="1" dirty="0" smtClean="0"/>
              <a:t>        "</a:t>
            </a:r>
            <a:r>
              <a:rPr lang="en-US" sz="2400" b="1" dirty="0" err="1" smtClean="0"/>
              <a:t>Arn</a:t>
            </a:r>
            <a:r>
              <a:rPr lang="en-US" sz="2400" b="1" dirty="0" smtClean="0"/>
              <a:t>": "</a:t>
            </a:r>
            <a:r>
              <a:rPr lang="en-US" sz="2400" b="1" dirty="0" err="1" smtClean="0"/>
              <a:t>arn:aws:iam</a:t>
            </a:r>
            <a:r>
              <a:rPr lang="en-US" sz="2400" b="1" dirty="0" smtClean="0"/>
              <a:t>::156962844638:group/</a:t>
            </a:r>
            <a:r>
              <a:rPr lang="en-US" sz="2400" b="1" dirty="0" err="1" smtClean="0"/>
              <a:t>mygrp</a:t>
            </a:r>
            <a:r>
              <a:rPr lang="en-US" sz="2400" b="1" dirty="0" smtClean="0"/>
              <a:t>",</a:t>
            </a:r>
          </a:p>
          <a:p>
            <a:r>
              <a:rPr lang="en-US" sz="2400" b="1" dirty="0" smtClean="0"/>
              <a:t>        "</a:t>
            </a:r>
            <a:r>
              <a:rPr lang="en-US" sz="2400" b="1" dirty="0" err="1" smtClean="0"/>
              <a:t>CreateDate</a:t>
            </a:r>
            <a:r>
              <a:rPr lang="en-US" sz="2400" b="1" dirty="0" smtClean="0"/>
              <a:t>": "2022-02-16T13:38:01+00:00"</a:t>
            </a:r>
          </a:p>
          <a:p>
            <a:r>
              <a:rPr lang="en-US" sz="2400" b="1" dirty="0" smtClean="0"/>
              <a:t>    }</a:t>
            </a:r>
          </a:p>
          <a:p>
            <a:r>
              <a:rPr lang="en-US" sz="2400" b="1" dirty="0" smtClean="0"/>
              <a: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CLI commands For IAM</a:t>
            </a:r>
            <a:endParaRPr lang="en-US" dirty="0"/>
          </a:p>
        </p:txBody>
      </p:sp>
      <p:sp>
        <p:nvSpPr>
          <p:cNvPr id="3" name="Content Placeholder 2"/>
          <p:cNvSpPr>
            <a:spLocks noGrp="1"/>
          </p:cNvSpPr>
          <p:nvPr>
            <p:ph idx="1"/>
          </p:nvPr>
        </p:nvSpPr>
        <p:spPr/>
        <p:txBody>
          <a:bodyPr>
            <a:normAutofit fontScale="92500" lnSpcReduction="10000"/>
          </a:bodyPr>
          <a:lstStyle/>
          <a:p>
            <a:r>
              <a:rPr lang="en-US" sz="2400" b="1" dirty="0" smtClean="0"/>
              <a:t>Create user</a:t>
            </a:r>
            <a:r>
              <a:rPr lang="en-US" sz="2400" dirty="0" smtClean="0"/>
              <a:t>:</a:t>
            </a:r>
          </a:p>
          <a:p>
            <a:r>
              <a:rPr lang="en-US" sz="2400" b="1" dirty="0" smtClean="0"/>
              <a:t>&gt;</a:t>
            </a:r>
            <a:r>
              <a:rPr lang="en-US" sz="2400" b="1" dirty="0" err="1" smtClean="0"/>
              <a:t>aws</a:t>
            </a:r>
            <a:r>
              <a:rPr lang="en-US" sz="2400" b="1" dirty="0" smtClean="0"/>
              <a:t> </a:t>
            </a:r>
            <a:r>
              <a:rPr lang="en-US" sz="2400" b="1" dirty="0" err="1" smtClean="0"/>
              <a:t>iam</a:t>
            </a:r>
            <a:r>
              <a:rPr lang="en-US" sz="2400" b="1" dirty="0" smtClean="0"/>
              <a:t> create-user --user-name xyz</a:t>
            </a:r>
          </a:p>
          <a:p>
            <a:endParaRPr lang="en-US" sz="2400" b="1" dirty="0" smtClean="0"/>
          </a:p>
          <a:p>
            <a:r>
              <a:rPr lang="en-US" sz="2400" b="1" dirty="0" smtClean="0"/>
              <a:t>{</a:t>
            </a:r>
          </a:p>
          <a:p>
            <a:r>
              <a:rPr lang="en-US" sz="2400" b="1" dirty="0" smtClean="0"/>
              <a:t>    "User": {</a:t>
            </a:r>
          </a:p>
          <a:p>
            <a:r>
              <a:rPr lang="en-US" sz="2400" b="1" dirty="0" smtClean="0"/>
              <a:t>        "Path": "/",</a:t>
            </a:r>
          </a:p>
          <a:p>
            <a:r>
              <a:rPr lang="en-US" sz="2400" b="1" dirty="0" smtClean="0"/>
              <a:t>        "</a:t>
            </a:r>
            <a:r>
              <a:rPr lang="en-US" sz="2400" b="1" dirty="0" err="1" smtClean="0"/>
              <a:t>UserName</a:t>
            </a:r>
            <a:r>
              <a:rPr lang="en-US" sz="2400" b="1" dirty="0" smtClean="0"/>
              <a:t>": "xyz",</a:t>
            </a:r>
          </a:p>
          <a:p>
            <a:r>
              <a:rPr lang="en-US" sz="2400" b="1" dirty="0" smtClean="0"/>
              <a:t>        "</a:t>
            </a:r>
            <a:r>
              <a:rPr lang="en-US" sz="2400" b="1" dirty="0" err="1" smtClean="0"/>
              <a:t>UserId</a:t>
            </a:r>
            <a:r>
              <a:rPr lang="en-US" sz="2400" b="1" dirty="0" smtClean="0"/>
              <a:t>": "AIDASJC5W57PETGNVJCQ2",</a:t>
            </a:r>
          </a:p>
          <a:p>
            <a:r>
              <a:rPr lang="en-US" sz="2400" b="1" dirty="0" smtClean="0"/>
              <a:t>        "</a:t>
            </a:r>
            <a:r>
              <a:rPr lang="en-US" sz="2400" b="1" dirty="0" err="1" smtClean="0"/>
              <a:t>Arn</a:t>
            </a:r>
            <a:r>
              <a:rPr lang="en-US" sz="2400" b="1" dirty="0" smtClean="0"/>
              <a:t>": "</a:t>
            </a:r>
            <a:r>
              <a:rPr lang="en-US" sz="2400" b="1" dirty="0" err="1" smtClean="0"/>
              <a:t>arn:aws:iam</a:t>
            </a:r>
            <a:r>
              <a:rPr lang="en-US" sz="2400" b="1" dirty="0" smtClean="0"/>
              <a:t>::156962844638:user/xyz",</a:t>
            </a:r>
          </a:p>
          <a:p>
            <a:r>
              <a:rPr lang="en-US" sz="2400" b="1" dirty="0" smtClean="0"/>
              <a:t>        "</a:t>
            </a:r>
            <a:r>
              <a:rPr lang="en-US" sz="2400" b="1" dirty="0" err="1" smtClean="0"/>
              <a:t>CreateDate</a:t>
            </a:r>
            <a:r>
              <a:rPr lang="en-US" sz="2400" b="1" dirty="0" smtClean="0"/>
              <a:t>": "2022-02-16T13:40:01+00:00"</a:t>
            </a:r>
          </a:p>
          <a:p>
            <a:r>
              <a:rPr lang="en-US" sz="2400" b="1" dirty="0" smtClean="0"/>
              <a:t>    }</a:t>
            </a:r>
          </a:p>
          <a:p>
            <a:r>
              <a:rPr lang="en-US" sz="2400" b="1" dirty="0" smtClean="0"/>
              <a:t>}</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1560</Words>
  <Application>Microsoft Office PowerPoint</Application>
  <PresentationFormat>On-screen Show (4:3)</PresentationFormat>
  <Paragraphs>221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AWS CLI Configure</vt:lpstr>
      <vt:lpstr>AWS CLI Configure</vt:lpstr>
      <vt:lpstr>AWS CLI commands</vt:lpstr>
      <vt:lpstr>AWS CLI commands For IAM</vt:lpstr>
      <vt:lpstr>AWS CLI commands For IAM</vt:lpstr>
      <vt:lpstr>AWS CLI commands For IAM</vt:lpstr>
      <vt:lpstr>AWS CLI commands For IAM</vt:lpstr>
      <vt:lpstr>AWS CLI commands For IAM</vt:lpstr>
      <vt:lpstr>AWS CLI commands For IAM</vt:lpstr>
      <vt:lpstr>AWS S3 CLI Commands to Manage Buckets and Objects </vt:lpstr>
      <vt:lpstr>AWS S3 CLI Commands to Manage Buckets and Objects </vt:lpstr>
      <vt:lpstr>AWS S3 CLI Commands to Manage Buckets and Objects </vt:lpstr>
      <vt:lpstr>AWS S3 CLI Commands to Manage Buckets and Objects </vt:lpstr>
      <vt:lpstr>AWS S3 CLI Commands to Manage Buckets and Objects </vt:lpstr>
      <vt:lpstr>AWS S3 CLI Commands to Manage Buckets and Objects </vt:lpstr>
      <vt:lpstr>AWS S3 CLI Commands to Manage Buckets and Objects </vt:lpstr>
      <vt:lpstr>AWS S3 CLI Commands to Manage Buckets and Objects </vt:lpstr>
      <vt:lpstr>AWS S3 CLI Commands to Manage Buckets and Objects </vt:lpstr>
      <vt:lpstr>AWS S3 CLI Commands to Manage Buckets and Objects </vt:lpstr>
      <vt:lpstr>AWS S3 CLI Commands to Manage Buckets and Objects </vt:lpstr>
      <vt:lpstr>AWS S3 CLI Commands to Manage Buckets and Objects </vt:lpstr>
      <vt:lpstr>AWS S3 CLI Commands to Manage Buckets and Objects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milan</dc:creator>
  <cp:lastModifiedBy>milan</cp:lastModifiedBy>
  <cp:revision>6</cp:revision>
  <dcterms:created xsi:type="dcterms:W3CDTF">2022-02-16T12:17:16Z</dcterms:created>
  <dcterms:modified xsi:type="dcterms:W3CDTF">2022-02-16T14:30:35Z</dcterms:modified>
</cp:coreProperties>
</file>