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4"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262" r:id="rId20"/>
    <p:sldId id="263" r:id="rId21"/>
    <p:sldId id="264" r:id="rId22"/>
    <p:sldId id="312" r:id="rId23"/>
    <p:sldId id="313" r:id="rId24"/>
    <p:sldId id="314" r:id="rId25"/>
    <p:sldId id="315" r:id="rId26"/>
    <p:sldId id="286" r:id="rId27"/>
    <p:sldId id="287" r:id="rId28"/>
    <p:sldId id="316" r:id="rId29"/>
    <p:sldId id="317" r:id="rId30"/>
    <p:sldId id="318" r:id="rId31"/>
    <p:sldId id="31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2722A0D-ACF9-4569-9A41-31599D9771F7}"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A772C-2FE4-4A6B-8473-6AE0ECC609D5}"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71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722A0D-ACF9-4569-9A41-31599D9771F7}"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A772C-2FE4-4A6B-8473-6AE0ECC609D5}" type="slidenum">
              <a:rPr lang="en-US" smtClean="0"/>
              <a:pPr/>
              <a:t>‹#›</a:t>
            </a:fld>
            <a:endParaRPr lang="en-US"/>
          </a:p>
        </p:txBody>
      </p:sp>
    </p:spTree>
    <p:extLst>
      <p:ext uri="{BB962C8B-B14F-4D97-AF65-F5344CB8AC3E}">
        <p14:creationId xmlns:p14="http://schemas.microsoft.com/office/powerpoint/2010/main" val="123280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722A0D-ACF9-4569-9A41-31599D9771F7}"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A772C-2FE4-4A6B-8473-6AE0ECC609D5}"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33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722A0D-ACF9-4569-9A41-31599D9771F7}"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A772C-2FE4-4A6B-8473-6AE0ECC609D5}" type="slidenum">
              <a:rPr lang="en-US" smtClean="0"/>
              <a:pPr/>
              <a:t>‹#›</a:t>
            </a:fld>
            <a:endParaRPr lang="en-US"/>
          </a:p>
        </p:txBody>
      </p:sp>
    </p:spTree>
    <p:extLst>
      <p:ext uri="{BB962C8B-B14F-4D97-AF65-F5344CB8AC3E}">
        <p14:creationId xmlns:p14="http://schemas.microsoft.com/office/powerpoint/2010/main" val="707764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722A0D-ACF9-4569-9A41-31599D9771F7}"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A772C-2FE4-4A6B-8473-6AE0ECC609D5}"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06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722A0D-ACF9-4569-9A41-31599D9771F7}" type="datetimeFigureOut">
              <a:rPr lang="en-US" smtClean="0"/>
              <a:pPr/>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A772C-2FE4-4A6B-8473-6AE0ECC609D5}" type="slidenum">
              <a:rPr lang="en-US" smtClean="0"/>
              <a:pPr/>
              <a:t>‹#›</a:t>
            </a:fld>
            <a:endParaRPr lang="en-US"/>
          </a:p>
        </p:txBody>
      </p:sp>
    </p:spTree>
    <p:extLst>
      <p:ext uri="{BB962C8B-B14F-4D97-AF65-F5344CB8AC3E}">
        <p14:creationId xmlns:p14="http://schemas.microsoft.com/office/powerpoint/2010/main" val="3153667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722A0D-ACF9-4569-9A41-31599D9771F7}" type="datetimeFigureOut">
              <a:rPr lang="en-US" smtClean="0"/>
              <a:pPr/>
              <a:t>7/7/2020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BA772C-2FE4-4A6B-8473-6AE0ECC609D5}" type="slidenum">
              <a:rPr lang="en-US" smtClean="0"/>
              <a:pPr/>
              <a:t>‹#›</a:t>
            </a:fld>
            <a:endParaRPr lang="en-US"/>
          </a:p>
        </p:txBody>
      </p:sp>
    </p:spTree>
    <p:extLst>
      <p:ext uri="{BB962C8B-B14F-4D97-AF65-F5344CB8AC3E}">
        <p14:creationId xmlns:p14="http://schemas.microsoft.com/office/powerpoint/2010/main" val="3093966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722A0D-ACF9-4569-9A41-31599D9771F7}" type="datetimeFigureOut">
              <a:rPr lang="en-US" smtClean="0"/>
              <a:pPr/>
              <a:t>7/7/2020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BA772C-2FE4-4A6B-8473-6AE0ECC609D5}" type="slidenum">
              <a:rPr lang="en-US" smtClean="0"/>
              <a:pPr/>
              <a:t>‹#›</a:t>
            </a:fld>
            <a:endParaRPr lang="en-US"/>
          </a:p>
        </p:txBody>
      </p:sp>
    </p:spTree>
    <p:extLst>
      <p:ext uri="{BB962C8B-B14F-4D97-AF65-F5344CB8AC3E}">
        <p14:creationId xmlns:p14="http://schemas.microsoft.com/office/powerpoint/2010/main" val="155507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722A0D-ACF9-4569-9A41-31599D9771F7}" type="datetimeFigureOut">
              <a:rPr lang="en-US" smtClean="0"/>
              <a:pPr/>
              <a:t>7/7/2020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BA772C-2FE4-4A6B-8473-6AE0ECC609D5}" type="slidenum">
              <a:rPr lang="en-US" smtClean="0"/>
              <a:pPr/>
              <a:t>‹#›</a:t>
            </a:fld>
            <a:endParaRPr lang="en-US"/>
          </a:p>
        </p:txBody>
      </p:sp>
    </p:spTree>
    <p:extLst>
      <p:ext uri="{BB962C8B-B14F-4D97-AF65-F5344CB8AC3E}">
        <p14:creationId xmlns:p14="http://schemas.microsoft.com/office/powerpoint/2010/main" val="117682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722A0D-ACF9-4569-9A41-31599D9771F7}" type="datetimeFigureOut">
              <a:rPr lang="en-US" smtClean="0"/>
              <a:pPr/>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A772C-2FE4-4A6B-8473-6AE0ECC609D5}" type="slidenum">
              <a:rPr lang="en-US" smtClean="0"/>
              <a:pPr/>
              <a:t>‹#›</a:t>
            </a:fld>
            <a:endParaRPr lang="en-US"/>
          </a:p>
        </p:txBody>
      </p:sp>
    </p:spTree>
    <p:extLst>
      <p:ext uri="{BB962C8B-B14F-4D97-AF65-F5344CB8AC3E}">
        <p14:creationId xmlns:p14="http://schemas.microsoft.com/office/powerpoint/2010/main" val="217426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722A0D-ACF9-4569-9A41-31599D9771F7}" type="datetimeFigureOut">
              <a:rPr lang="en-US" smtClean="0"/>
              <a:pPr/>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A772C-2FE4-4A6B-8473-6AE0ECC609D5}"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16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2722A0D-ACF9-4569-9A41-31599D9771F7}" type="datetimeFigureOut">
              <a:rPr lang="en-US" smtClean="0"/>
              <a:pPr/>
              <a:t>7/7/2020</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CBA772C-2FE4-4A6B-8473-6AE0ECC609D5}" type="slidenum">
              <a:rPr lang="en-US" smtClean="0"/>
              <a:pPr/>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2006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Cloud Computing?</a:t>
            </a:r>
          </a:p>
        </p:txBody>
      </p:sp>
      <p:sp>
        <p:nvSpPr>
          <p:cNvPr id="3" name="Content Placeholder 2"/>
          <p:cNvSpPr>
            <a:spLocks noGrp="1"/>
          </p:cNvSpPr>
          <p:nvPr>
            <p:ph idx="1"/>
          </p:nvPr>
        </p:nvSpPr>
        <p:spPr>
          <a:xfrm>
            <a:off x="768096" y="2286000"/>
            <a:ext cx="7690104" cy="4023360"/>
          </a:xfrm>
        </p:spPr>
        <p:txBody>
          <a:bodyPr/>
          <a:lstStyle/>
          <a:p>
            <a:r>
              <a:rPr lang="en-IN" dirty="0"/>
              <a:t>Cloud computing is an umbrella term used to refer to Internet based development and </a:t>
            </a:r>
            <a:r>
              <a:rPr lang="en-IN" dirty="0" smtClean="0"/>
              <a:t>services.</a:t>
            </a:r>
          </a:p>
          <a:p>
            <a:r>
              <a:rPr lang="en-IN" dirty="0" smtClean="0"/>
              <a:t>A </a:t>
            </a:r>
            <a:r>
              <a:rPr lang="en-IN" dirty="0"/>
              <a:t>number of characteristics define cloud data, applications services and infrastructure: </a:t>
            </a:r>
            <a:endParaRPr lang="en-IN" dirty="0" smtClean="0"/>
          </a:p>
          <a:p>
            <a:r>
              <a:rPr lang="en-IN" dirty="0" smtClean="0"/>
              <a:t>A. </a:t>
            </a:r>
            <a:r>
              <a:rPr lang="en-IN" dirty="0" smtClean="0"/>
              <a:t>Services </a:t>
            </a:r>
            <a:r>
              <a:rPr lang="en-IN" dirty="0"/>
              <a:t>or data are hosted on remote infrastructure. </a:t>
            </a:r>
            <a:endParaRPr lang="en-IN" dirty="0" smtClean="0"/>
          </a:p>
          <a:p>
            <a:r>
              <a:rPr lang="en-IN" dirty="0" smtClean="0"/>
              <a:t>B. </a:t>
            </a:r>
            <a:r>
              <a:rPr lang="en-IN" dirty="0" smtClean="0"/>
              <a:t>Services </a:t>
            </a:r>
            <a:r>
              <a:rPr lang="en-IN" dirty="0"/>
              <a:t>or data are available from anywhere. </a:t>
            </a:r>
            <a:endParaRPr lang="en-IN" dirty="0" smtClean="0"/>
          </a:p>
          <a:p>
            <a:r>
              <a:rPr lang="en-IN" dirty="0" smtClean="0"/>
              <a:t>C. </a:t>
            </a:r>
            <a:r>
              <a:rPr lang="en-IN" dirty="0" smtClean="0"/>
              <a:t>The </a:t>
            </a:r>
            <a:r>
              <a:rPr lang="en-IN" dirty="0"/>
              <a:t>result is a utility computing model similar to traditional that of traditional utilities, like gas and electricity - you pay for what you would want!</a:t>
            </a:r>
          </a:p>
        </p:txBody>
      </p:sp>
    </p:spTree>
    <p:extLst>
      <p:ext uri="{BB962C8B-B14F-4D97-AF65-F5344CB8AC3E}">
        <p14:creationId xmlns:p14="http://schemas.microsoft.com/office/powerpoint/2010/main" val="2327817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Opportunities and Challenges</a:t>
            </a:r>
          </a:p>
        </p:txBody>
      </p:sp>
      <p:sp>
        <p:nvSpPr>
          <p:cNvPr id="3" name="Content Placeholder 2"/>
          <p:cNvSpPr>
            <a:spLocks noGrp="1"/>
          </p:cNvSpPr>
          <p:nvPr>
            <p:ph idx="1"/>
          </p:nvPr>
        </p:nvSpPr>
        <p:spPr>
          <a:xfrm>
            <a:off x="768096" y="2286000"/>
            <a:ext cx="7690104" cy="4023360"/>
          </a:xfrm>
        </p:spPr>
        <p:txBody>
          <a:bodyPr>
            <a:normAutofit/>
          </a:bodyPr>
          <a:lstStyle/>
          <a:p>
            <a:pPr fontAlgn="base"/>
            <a:r>
              <a:rPr lang="en-IN" dirty="0"/>
              <a:t>The use of the cloud provides a number of opportunities</a:t>
            </a:r>
            <a:r>
              <a:rPr lang="en-IN" dirty="0" smtClean="0"/>
              <a:t>:</a:t>
            </a:r>
          </a:p>
          <a:p>
            <a:pPr marL="457200" indent="-457200" fontAlgn="base">
              <a:buFont typeface="+mj-lt"/>
              <a:buAutoNum type="arabicPeriod"/>
            </a:pPr>
            <a:r>
              <a:rPr lang="en-IN" dirty="0" smtClean="0"/>
              <a:t>enables </a:t>
            </a:r>
            <a:r>
              <a:rPr lang="en-IN" dirty="0"/>
              <a:t>services to be used without any understanding of their infrastructure. </a:t>
            </a:r>
            <a:endParaRPr lang="en-IN" dirty="0" smtClean="0"/>
          </a:p>
          <a:p>
            <a:pPr marL="457200" indent="-457200" fontAlgn="base">
              <a:buFont typeface="+mj-lt"/>
              <a:buAutoNum type="arabicPeriod"/>
            </a:pPr>
            <a:r>
              <a:rPr lang="en-IN" dirty="0" smtClean="0"/>
              <a:t>Cloud </a:t>
            </a:r>
            <a:r>
              <a:rPr lang="en-IN" dirty="0"/>
              <a:t>computing works using economies of scale: It potentially lowers the outlay expense for start up companies, as they would no longer need to buy their own software or servers</a:t>
            </a:r>
            <a:r>
              <a:rPr lang="en-IN" dirty="0" smtClean="0"/>
              <a:t>.</a:t>
            </a:r>
          </a:p>
          <a:p>
            <a:pPr marL="457200" indent="-457200" fontAlgn="base">
              <a:buFont typeface="+mj-lt"/>
              <a:buAutoNum type="arabicPeriod"/>
            </a:pPr>
            <a:r>
              <a:rPr lang="en-IN" dirty="0" smtClean="0"/>
              <a:t>Cost </a:t>
            </a:r>
            <a:r>
              <a:rPr lang="en-IN" dirty="0"/>
              <a:t>would be by on-demand pricing. </a:t>
            </a:r>
            <a:endParaRPr lang="en-IN" dirty="0" smtClean="0"/>
          </a:p>
          <a:p>
            <a:pPr marL="457200" indent="-457200" fontAlgn="base">
              <a:buFont typeface="+mj-lt"/>
              <a:buAutoNum type="arabicPeriod"/>
            </a:pPr>
            <a:r>
              <a:rPr lang="en-IN" dirty="0" smtClean="0"/>
              <a:t>Vendors </a:t>
            </a:r>
            <a:r>
              <a:rPr lang="en-IN" dirty="0"/>
              <a:t>and Service providers claim costs by establishing an ongoing revenue stream. </a:t>
            </a:r>
            <a:endParaRPr lang="en-IN" dirty="0" smtClean="0"/>
          </a:p>
          <a:p>
            <a:pPr marL="457200" indent="-457200" fontAlgn="base">
              <a:buFont typeface="+mj-lt"/>
              <a:buAutoNum type="arabicPeriod"/>
            </a:pPr>
            <a:r>
              <a:rPr lang="en-IN" dirty="0" smtClean="0"/>
              <a:t>Data </a:t>
            </a:r>
            <a:r>
              <a:rPr lang="en-IN" dirty="0"/>
              <a:t>and services are stored remotely but accessible from "anywhere".</a:t>
            </a:r>
          </a:p>
        </p:txBody>
      </p:sp>
    </p:spTree>
    <p:extLst>
      <p:ext uri="{BB962C8B-B14F-4D97-AF65-F5344CB8AC3E}">
        <p14:creationId xmlns:p14="http://schemas.microsoft.com/office/powerpoint/2010/main" val="324997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633984"/>
          </a:xfrm>
        </p:spPr>
        <p:txBody>
          <a:bodyPr/>
          <a:lstStyle/>
          <a:p>
            <a:r>
              <a:rPr lang="en-IN" dirty="0"/>
              <a:t>Disadvantages of Cloud Computing</a:t>
            </a:r>
          </a:p>
        </p:txBody>
      </p:sp>
      <p:sp>
        <p:nvSpPr>
          <p:cNvPr id="3" name="Content Placeholder 2"/>
          <p:cNvSpPr>
            <a:spLocks noGrp="1"/>
          </p:cNvSpPr>
          <p:nvPr>
            <p:ph idx="1"/>
          </p:nvPr>
        </p:nvSpPr>
        <p:spPr>
          <a:xfrm>
            <a:off x="768096" y="1676400"/>
            <a:ext cx="7690104" cy="4632960"/>
          </a:xfrm>
        </p:spPr>
        <p:txBody>
          <a:bodyPr>
            <a:normAutofit/>
          </a:bodyPr>
          <a:lstStyle/>
          <a:p>
            <a:pPr fontAlgn="base"/>
            <a:r>
              <a:rPr lang="en-IN" dirty="0" smtClean="0"/>
              <a:t>Requires </a:t>
            </a:r>
            <a:r>
              <a:rPr lang="en-IN" dirty="0"/>
              <a:t>a constant Internet connection: Cloud computing is impossible if you cannot connect to the Internet. </a:t>
            </a:r>
            <a:endParaRPr lang="en-IN" dirty="0" smtClean="0"/>
          </a:p>
          <a:p>
            <a:pPr lvl="1" fontAlgn="base"/>
            <a:r>
              <a:rPr lang="en-IN" dirty="0" smtClean="0"/>
              <a:t>Since </a:t>
            </a:r>
            <a:r>
              <a:rPr lang="en-IN" dirty="0"/>
              <a:t>you use the Internet to connect to both your applications and documents, if you do not have an Internet connection you cannot access anything, even your own documents. </a:t>
            </a:r>
            <a:endParaRPr lang="en-IN" dirty="0" smtClean="0"/>
          </a:p>
          <a:p>
            <a:pPr fontAlgn="base"/>
            <a:r>
              <a:rPr lang="en-IN" dirty="0"/>
              <a:t>With cloud computing, all your data is stored on the cloud. The questions is How secure is the cloud?  </a:t>
            </a:r>
            <a:endParaRPr lang="en-IN" dirty="0" smtClean="0"/>
          </a:p>
          <a:p>
            <a:pPr lvl="1" fontAlgn="base"/>
            <a:r>
              <a:rPr lang="en-IN" dirty="0" smtClean="0"/>
              <a:t>Theoretically</a:t>
            </a:r>
            <a:r>
              <a:rPr lang="en-IN" dirty="0"/>
              <a:t>, data stored in the cloud is safe, replicated across multiple machines. </a:t>
            </a:r>
            <a:endParaRPr lang="en-IN" dirty="0" smtClean="0"/>
          </a:p>
          <a:p>
            <a:pPr lvl="1" fontAlgn="base"/>
            <a:r>
              <a:rPr lang="en-IN" dirty="0" smtClean="0"/>
              <a:t>But </a:t>
            </a:r>
            <a:r>
              <a:rPr lang="en-IN" dirty="0"/>
              <a:t>on the off chance that your data goes missing, you have no physical or local backup. Put simply, relying on the cloud puts you at risk if the cloud lets you down.</a:t>
            </a:r>
            <a:endParaRPr lang="en-IN" dirty="0" smtClean="0"/>
          </a:p>
        </p:txBody>
      </p:sp>
    </p:spTree>
    <p:extLst>
      <p:ext uri="{BB962C8B-B14F-4D97-AF65-F5344CB8AC3E}">
        <p14:creationId xmlns:p14="http://schemas.microsoft.com/office/powerpoint/2010/main" val="14471726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04800"/>
            <a:ext cx="7290054" cy="633984"/>
          </a:xfrm>
        </p:spPr>
        <p:txBody>
          <a:bodyPr/>
          <a:lstStyle/>
          <a:p>
            <a:r>
              <a:rPr lang="en-IN" dirty="0"/>
              <a:t>Virtual </a:t>
            </a:r>
            <a:r>
              <a:rPr lang="en-IN" dirty="0" smtClean="0"/>
              <a:t>Machines</a:t>
            </a:r>
            <a:endParaRPr lang="en-IN" dirty="0"/>
          </a:p>
        </p:txBody>
      </p:sp>
      <p:sp>
        <p:nvSpPr>
          <p:cNvPr id="3" name="Content Placeholder 2"/>
          <p:cNvSpPr>
            <a:spLocks noGrp="1"/>
          </p:cNvSpPr>
          <p:nvPr>
            <p:ph idx="1"/>
          </p:nvPr>
        </p:nvSpPr>
        <p:spPr>
          <a:xfrm>
            <a:off x="768096" y="1295400"/>
            <a:ext cx="7918704" cy="5013960"/>
          </a:xfrm>
        </p:spPr>
        <p:txBody>
          <a:bodyPr/>
          <a:lstStyle/>
          <a:p>
            <a:r>
              <a:rPr lang="en-IN" b="1" dirty="0"/>
              <a:t>Virtual machines</a:t>
            </a:r>
            <a:r>
              <a:rPr lang="en-IN" dirty="0"/>
              <a:t>, or VMs, are a hardware virtualization technology that allows you to fully virtualize the hardware and resources of a computer. </a:t>
            </a:r>
            <a:endParaRPr lang="en-IN" dirty="0" smtClean="0"/>
          </a:p>
          <a:p>
            <a:r>
              <a:rPr lang="en-IN" dirty="0" smtClean="0"/>
              <a:t>A </a:t>
            </a:r>
            <a:r>
              <a:rPr lang="en-IN" dirty="0"/>
              <a:t>separate guest operating system manages the virtual machine, completely separate from the OS running on the host system. </a:t>
            </a:r>
            <a:endParaRPr lang="en-IN" dirty="0" smtClean="0"/>
          </a:p>
          <a:p>
            <a:r>
              <a:rPr lang="en-IN" dirty="0" smtClean="0"/>
              <a:t>On </a:t>
            </a:r>
            <a:r>
              <a:rPr lang="en-IN" dirty="0"/>
              <a:t>the host system, a piece of software called a </a:t>
            </a:r>
            <a:r>
              <a:rPr lang="en-IN" b="1" dirty="0"/>
              <a:t>hypervisor</a:t>
            </a:r>
            <a:r>
              <a:rPr lang="en-IN" dirty="0"/>
              <a:t> is responsible for starting, stopping, and managing the virtual machines</a:t>
            </a:r>
            <a:r>
              <a:rPr lang="en-IN" dirty="0" smtClean="0"/>
              <a:t>.</a:t>
            </a:r>
          </a:p>
          <a:p>
            <a:endParaRPr lang="en-IN" dirty="0"/>
          </a:p>
          <a:p>
            <a:r>
              <a:rPr lang="en-IN" dirty="0"/>
              <a:t>VMs are operated as completely distinct computers that, under normal operating conditions, cannot affect the host system or other VMs, virtual machines offer great isolation and security.</a:t>
            </a:r>
          </a:p>
        </p:txBody>
      </p:sp>
    </p:spTree>
    <p:extLst>
      <p:ext uri="{BB962C8B-B14F-4D97-AF65-F5344CB8AC3E}">
        <p14:creationId xmlns:p14="http://schemas.microsoft.com/office/powerpoint/2010/main" val="2399967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04800"/>
            <a:ext cx="7290054" cy="633984"/>
          </a:xfrm>
        </p:spPr>
        <p:txBody>
          <a:bodyPr>
            <a:normAutofit/>
          </a:bodyPr>
          <a:lstStyle/>
          <a:p>
            <a:r>
              <a:rPr lang="en-IN" dirty="0" smtClean="0"/>
              <a:t>Containers</a:t>
            </a:r>
            <a:endParaRPr lang="en-IN" dirty="0"/>
          </a:p>
        </p:txBody>
      </p:sp>
      <p:sp>
        <p:nvSpPr>
          <p:cNvPr id="3" name="Content Placeholder 2"/>
          <p:cNvSpPr>
            <a:spLocks noGrp="1"/>
          </p:cNvSpPr>
          <p:nvPr>
            <p:ph idx="1"/>
          </p:nvPr>
        </p:nvSpPr>
        <p:spPr>
          <a:xfrm>
            <a:off x="768096" y="1295400"/>
            <a:ext cx="7918704" cy="5013960"/>
          </a:xfrm>
        </p:spPr>
        <p:txBody>
          <a:bodyPr/>
          <a:lstStyle/>
          <a:p>
            <a:r>
              <a:rPr lang="en-IN" dirty="0"/>
              <a:t>Containers take a different approach. </a:t>
            </a:r>
            <a:endParaRPr lang="en-IN" dirty="0" smtClean="0"/>
          </a:p>
          <a:p>
            <a:r>
              <a:rPr lang="en-IN" dirty="0" smtClean="0"/>
              <a:t>Rather </a:t>
            </a:r>
            <a:r>
              <a:rPr lang="en-IN" dirty="0"/>
              <a:t>than virtualizing the entire computer, containers virtualize the operating system directly. </a:t>
            </a:r>
            <a:endParaRPr lang="en-IN" dirty="0" smtClean="0"/>
          </a:p>
          <a:p>
            <a:r>
              <a:rPr lang="en-IN" dirty="0" smtClean="0"/>
              <a:t>They </a:t>
            </a:r>
            <a:r>
              <a:rPr lang="en-IN" dirty="0"/>
              <a:t>run as specialized processes managed by the host operating system’s kernel, but with a constrained and heavily manipulated view of the system’s processes, resources, and environment. </a:t>
            </a:r>
            <a:endParaRPr lang="en-IN" dirty="0" smtClean="0"/>
          </a:p>
          <a:p>
            <a:r>
              <a:rPr lang="en-IN" dirty="0" smtClean="0"/>
              <a:t>Containers </a:t>
            </a:r>
            <a:r>
              <a:rPr lang="en-IN" dirty="0"/>
              <a:t>are unaware that they exist on a shared system and operate as if they were in full control of the computer</a:t>
            </a:r>
            <a:r>
              <a:rPr lang="en-IN" dirty="0" smtClean="0"/>
              <a:t>.</a:t>
            </a:r>
          </a:p>
          <a:p>
            <a:r>
              <a:rPr lang="en-IN" dirty="0"/>
              <a:t>Rather than treating containers as if they were full computers like with virtual machines, it is more common to manage containers more similarly to applications. </a:t>
            </a:r>
          </a:p>
        </p:txBody>
      </p:sp>
    </p:spTree>
    <p:extLst>
      <p:ext uri="{BB962C8B-B14F-4D97-AF65-F5344CB8AC3E}">
        <p14:creationId xmlns:p14="http://schemas.microsoft.com/office/powerpoint/2010/main" val="2031370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04800"/>
            <a:ext cx="7290054" cy="633984"/>
          </a:xfrm>
        </p:spPr>
        <p:txBody>
          <a:bodyPr>
            <a:normAutofit/>
          </a:bodyPr>
          <a:lstStyle/>
          <a:p>
            <a:r>
              <a:rPr lang="en-IN" dirty="0"/>
              <a:t>Benefits of Containerization</a:t>
            </a:r>
          </a:p>
        </p:txBody>
      </p:sp>
      <p:sp>
        <p:nvSpPr>
          <p:cNvPr id="3" name="Content Placeholder 2"/>
          <p:cNvSpPr>
            <a:spLocks noGrp="1"/>
          </p:cNvSpPr>
          <p:nvPr>
            <p:ph idx="1"/>
          </p:nvPr>
        </p:nvSpPr>
        <p:spPr>
          <a:xfrm>
            <a:off x="768096" y="1295400"/>
            <a:ext cx="7918704" cy="5013960"/>
          </a:xfrm>
        </p:spPr>
        <p:txBody>
          <a:bodyPr/>
          <a:lstStyle/>
          <a:p>
            <a:r>
              <a:rPr lang="en-IN" b="1" dirty="0"/>
              <a:t>Lightweight Virtualization</a:t>
            </a:r>
          </a:p>
          <a:p>
            <a:r>
              <a:rPr lang="en-IN" dirty="0"/>
              <a:t>Compared to hardware virtualization with virtual machines, containers are extremely lightweight. </a:t>
            </a:r>
            <a:endParaRPr lang="en-IN" dirty="0" smtClean="0"/>
          </a:p>
          <a:p>
            <a:r>
              <a:rPr lang="en-IN" dirty="0" smtClean="0"/>
              <a:t>Rather </a:t>
            </a:r>
            <a:r>
              <a:rPr lang="en-IN" dirty="0"/>
              <a:t>than virtualizing all of the hardware resources and running a completely independent operating system within that environment, containers use the host system’s kernel and run as compartmentalized processes within that OS</a:t>
            </a:r>
            <a:r>
              <a:rPr lang="en-IN" dirty="0" smtClean="0"/>
              <a:t>.</a:t>
            </a:r>
          </a:p>
          <a:p>
            <a:endParaRPr lang="en-IN" dirty="0"/>
          </a:p>
          <a:p>
            <a:r>
              <a:rPr lang="en-IN" b="1" dirty="0"/>
              <a:t>Environmental Isolation</a:t>
            </a:r>
          </a:p>
          <a:p>
            <a:r>
              <a:rPr lang="en-IN" dirty="0"/>
              <a:t>By using Linux kernel features like </a:t>
            </a:r>
            <a:r>
              <a:rPr lang="en-IN" dirty="0" err="1"/>
              <a:t>cgroups</a:t>
            </a:r>
            <a:r>
              <a:rPr lang="en-IN" dirty="0"/>
              <a:t> and namespaces, containers are isolated from the host environment and each other. </a:t>
            </a:r>
            <a:endParaRPr lang="en-IN" dirty="0" smtClean="0"/>
          </a:p>
          <a:p>
            <a:r>
              <a:rPr lang="en-IN" dirty="0" smtClean="0"/>
              <a:t>This </a:t>
            </a:r>
            <a:r>
              <a:rPr lang="en-IN" dirty="0"/>
              <a:t>provides a level of functional confinement to help prevent container environments from interfering with one another.</a:t>
            </a:r>
          </a:p>
          <a:p>
            <a:endParaRPr lang="en-IN" dirty="0" smtClean="0"/>
          </a:p>
          <a:p>
            <a:endParaRPr lang="en-IN" dirty="0"/>
          </a:p>
          <a:p>
            <a:endParaRPr lang="en-IN" dirty="0"/>
          </a:p>
        </p:txBody>
      </p:sp>
    </p:spTree>
    <p:extLst>
      <p:ext uri="{BB962C8B-B14F-4D97-AF65-F5344CB8AC3E}">
        <p14:creationId xmlns:p14="http://schemas.microsoft.com/office/powerpoint/2010/main" val="3853387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04800"/>
            <a:ext cx="7290054" cy="633984"/>
          </a:xfrm>
        </p:spPr>
        <p:txBody>
          <a:bodyPr>
            <a:normAutofit/>
          </a:bodyPr>
          <a:lstStyle/>
          <a:p>
            <a:r>
              <a:rPr lang="en-IN" dirty="0"/>
              <a:t>Benefits of Containerization</a:t>
            </a:r>
          </a:p>
        </p:txBody>
      </p:sp>
      <p:sp>
        <p:nvSpPr>
          <p:cNvPr id="3" name="Content Placeholder 2"/>
          <p:cNvSpPr>
            <a:spLocks noGrp="1"/>
          </p:cNvSpPr>
          <p:nvPr>
            <p:ph idx="1"/>
          </p:nvPr>
        </p:nvSpPr>
        <p:spPr>
          <a:xfrm>
            <a:off x="768096" y="1295400"/>
            <a:ext cx="7918704" cy="5013960"/>
          </a:xfrm>
        </p:spPr>
        <p:txBody>
          <a:bodyPr/>
          <a:lstStyle/>
          <a:p>
            <a:r>
              <a:rPr lang="en-IN" b="1" dirty="0"/>
              <a:t>Scalability</a:t>
            </a:r>
          </a:p>
          <a:p>
            <a:r>
              <a:rPr lang="en-IN" dirty="0"/>
              <a:t>The container paradigm also allows you to scale your applications using relatively straightforward mechanisms. </a:t>
            </a:r>
            <a:endParaRPr lang="en-IN" dirty="0" smtClean="0"/>
          </a:p>
          <a:p>
            <a:r>
              <a:rPr lang="en-IN" dirty="0" smtClean="0"/>
              <a:t>Lightweight </a:t>
            </a:r>
            <a:r>
              <a:rPr lang="en-IN" dirty="0"/>
              <a:t>image sizes, quick start up times, the ability to create, test, and deploy “golden images”, and the standardized runtime environment are all features that can be used to build highly scalable systems</a:t>
            </a:r>
            <a:r>
              <a:rPr lang="en-IN" dirty="0" smtClean="0"/>
              <a:t>.</a:t>
            </a:r>
          </a:p>
          <a:p>
            <a:endParaRPr lang="en-IN" dirty="0"/>
          </a:p>
        </p:txBody>
      </p:sp>
    </p:spTree>
    <p:extLst>
      <p:ext uri="{BB962C8B-B14F-4D97-AF65-F5344CB8AC3E}">
        <p14:creationId xmlns:p14="http://schemas.microsoft.com/office/powerpoint/2010/main" val="27983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04800"/>
            <a:ext cx="7290054" cy="633984"/>
          </a:xfrm>
        </p:spPr>
        <p:txBody>
          <a:bodyPr>
            <a:normAutofit/>
          </a:bodyPr>
          <a:lstStyle/>
          <a:p>
            <a:r>
              <a:rPr lang="en-IN" dirty="0"/>
              <a:t>Container Terminology</a:t>
            </a:r>
          </a:p>
        </p:txBody>
      </p:sp>
      <p:sp>
        <p:nvSpPr>
          <p:cNvPr id="3" name="Content Placeholder 2"/>
          <p:cNvSpPr>
            <a:spLocks noGrp="1"/>
          </p:cNvSpPr>
          <p:nvPr>
            <p:ph idx="1"/>
          </p:nvPr>
        </p:nvSpPr>
        <p:spPr>
          <a:xfrm>
            <a:off x="768096" y="1295400"/>
            <a:ext cx="7918704" cy="5013960"/>
          </a:xfrm>
        </p:spPr>
        <p:txBody>
          <a:bodyPr/>
          <a:lstStyle/>
          <a:p>
            <a:r>
              <a:rPr lang="en-IN" b="1" dirty="0"/>
              <a:t>Container:</a:t>
            </a:r>
            <a:r>
              <a:rPr lang="en-IN" dirty="0"/>
              <a:t> In Linux, containers are an operating system virtualization technology used to package applications and their dependencies and run them in isolated environments.</a:t>
            </a:r>
          </a:p>
          <a:p>
            <a:r>
              <a:rPr lang="en-IN" b="1" dirty="0"/>
              <a:t>Container Image:</a:t>
            </a:r>
            <a:r>
              <a:rPr lang="en-IN" dirty="0"/>
              <a:t> Container images are static files that define the </a:t>
            </a:r>
            <a:r>
              <a:rPr lang="en-IN" dirty="0" smtClean="0"/>
              <a:t>file system </a:t>
            </a:r>
            <a:r>
              <a:rPr lang="en-IN" dirty="0"/>
              <a:t>and </a:t>
            </a:r>
            <a:r>
              <a:rPr lang="en-IN" dirty="0" smtClean="0"/>
              <a:t>behaviour </a:t>
            </a:r>
            <a:r>
              <a:rPr lang="en-IN" dirty="0"/>
              <a:t>of specific container configurations. </a:t>
            </a:r>
            <a:endParaRPr lang="en-IN" dirty="0" smtClean="0"/>
          </a:p>
          <a:p>
            <a:pPr lvl="1"/>
            <a:r>
              <a:rPr lang="en-IN" dirty="0" smtClean="0"/>
              <a:t>Container </a:t>
            </a:r>
            <a:r>
              <a:rPr lang="en-IN" dirty="0"/>
              <a:t>images are used as a template to create containers.</a:t>
            </a:r>
          </a:p>
          <a:p>
            <a:r>
              <a:rPr lang="en-IN" b="1" dirty="0"/>
              <a:t>Container Orchestration:</a:t>
            </a:r>
            <a:r>
              <a:rPr lang="en-IN" dirty="0"/>
              <a:t> Container orchestration is a term used to describe the processes and tooling required to manage fleets of containers across multiple hosts. </a:t>
            </a:r>
            <a:endParaRPr lang="en-IN" dirty="0" smtClean="0"/>
          </a:p>
          <a:p>
            <a:pPr lvl="1"/>
            <a:r>
              <a:rPr lang="en-IN" dirty="0" smtClean="0"/>
              <a:t>Container </a:t>
            </a:r>
            <a:r>
              <a:rPr lang="en-IN" dirty="0"/>
              <a:t>orchestration typically controls scaling, fault tolerance, resource allocation, and scheduling using a container platform</a:t>
            </a:r>
            <a:r>
              <a:rPr lang="en-IN" dirty="0" smtClean="0"/>
              <a:t>.</a:t>
            </a:r>
          </a:p>
          <a:p>
            <a:r>
              <a:rPr lang="en-IN" b="1" dirty="0"/>
              <a:t>Container Runtime:</a:t>
            </a:r>
            <a:r>
              <a:rPr lang="en-IN" dirty="0"/>
              <a:t> A container runtime is the component that actually runs and manages containers on a host. </a:t>
            </a:r>
            <a:endParaRPr lang="en-IN" dirty="0" smtClean="0"/>
          </a:p>
          <a:p>
            <a:pPr lvl="1"/>
            <a:r>
              <a:rPr lang="en-IN" dirty="0" smtClean="0"/>
              <a:t>The </a:t>
            </a:r>
            <a:r>
              <a:rPr lang="en-IN" dirty="0"/>
              <a:t>minimum requirement is usually to be able to provision a container from a given </a:t>
            </a:r>
            <a:r>
              <a:rPr lang="en-IN" dirty="0" smtClean="0"/>
              <a:t>image.</a:t>
            </a:r>
            <a:endParaRPr lang="en-IN" dirty="0"/>
          </a:p>
        </p:txBody>
      </p:sp>
    </p:spTree>
    <p:extLst>
      <p:ext uri="{BB962C8B-B14F-4D97-AF65-F5344CB8AC3E}">
        <p14:creationId xmlns:p14="http://schemas.microsoft.com/office/powerpoint/2010/main" val="2419697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04800"/>
            <a:ext cx="7290054" cy="633984"/>
          </a:xfrm>
        </p:spPr>
        <p:txBody>
          <a:bodyPr>
            <a:normAutofit/>
          </a:bodyPr>
          <a:lstStyle/>
          <a:p>
            <a:r>
              <a:rPr lang="en-IN" dirty="0"/>
              <a:t>Container Terminology</a:t>
            </a:r>
          </a:p>
        </p:txBody>
      </p:sp>
      <p:sp>
        <p:nvSpPr>
          <p:cNvPr id="3" name="Content Placeholder 2"/>
          <p:cNvSpPr>
            <a:spLocks noGrp="1"/>
          </p:cNvSpPr>
          <p:nvPr>
            <p:ph idx="1"/>
          </p:nvPr>
        </p:nvSpPr>
        <p:spPr>
          <a:xfrm>
            <a:off x="768096" y="1295400"/>
            <a:ext cx="7918704" cy="5013960"/>
          </a:xfrm>
        </p:spPr>
        <p:txBody>
          <a:bodyPr/>
          <a:lstStyle/>
          <a:p>
            <a:r>
              <a:rPr lang="en-IN" b="1" dirty="0" err="1"/>
              <a:t>Docker</a:t>
            </a:r>
            <a:r>
              <a:rPr lang="en-IN" b="1" dirty="0"/>
              <a:t>: </a:t>
            </a:r>
            <a:r>
              <a:rPr lang="en-IN" dirty="0" err="1"/>
              <a:t>Docker</a:t>
            </a:r>
            <a:r>
              <a:rPr lang="en-IN" dirty="0"/>
              <a:t> was the first technology to successfully popularize the idea Linux containers. </a:t>
            </a:r>
            <a:endParaRPr lang="en-IN" dirty="0" smtClean="0"/>
          </a:p>
          <a:p>
            <a:pPr lvl="1"/>
            <a:r>
              <a:rPr lang="en-IN" dirty="0" err="1" smtClean="0"/>
              <a:t>Docker’s</a:t>
            </a:r>
            <a:r>
              <a:rPr lang="en-IN" dirty="0" smtClean="0"/>
              <a:t> </a:t>
            </a:r>
            <a:r>
              <a:rPr lang="en-IN" dirty="0"/>
              <a:t>ecosystem of tools includes </a:t>
            </a:r>
            <a:r>
              <a:rPr lang="en-IN" dirty="0" smtClean="0"/>
              <a:t>:</a:t>
            </a:r>
          </a:p>
          <a:p>
            <a:pPr lvl="1"/>
            <a:r>
              <a:rPr lang="en-IN" dirty="0" err="1" smtClean="0"/>
              <a:t>docker</a:t>
            </a:r>
            <a:r>
              <a:rPr lang="en-IN" dirty="0"/>
              <a:t>, a container runtime with extensive container and image management </a:t>
            </a:r>
            <a:r>
              <a:rPr lang="en-IN" dirty="0" smtClean="0"/>
              <a:t>features</a:t>
            </a:r>
          </a:p>
          <a:p>
            <a:pPr lvl="1"/>
            <a:r>
              <a:rPr lang="en-IN" dirty="0" err="1" smtClean="0"/>
              <a:t>docker</a:t>
            </a:r>
            <a:r>
              <a:rPr lang="en-IN" dirty="0" smtClean="0"/>
              <a:t>-compose</a:t>
            </a:r>
            <a:r>
              <a:rPr lang="en-IN" dirty="0"/>
              <a:t>, a system for defining and running multi-container </a:t>
            </a:r>
            <a:r>
              <a:rPr lang="en-IN" dirty="0" smtClean="0"/>
              <a:t>applications</a:t>
            </a:r>
          </a:p>
          <a:p>
            <a:pPr lvl="1"/>
            <a:r>
              <a:rPr lang="en-IN" dirty="0" err="1" smtClean="0"/>
              <a:t>Docker</a:t>
            </a:r>
            <a:r>
              <a:rPr lang="en-IN" dirty="0" smtClean="0"/>
              <a:t> </a:t>
            </a:r>
            <a:r>
              <a:rPr lang="en-IN" dirty="0"/>
              <a:t>Hub, a container image registry</a:t>
            </a:r>
            <a:r>
              <a:rPr lang="en-IN" dirty="0" smtClean="0"/>
              <a:t>.</a:t>
            </a:r>
          </a:p>
          <a:p>
            <a:endParaRPr lang="en-IN" dirty="0"/>
          </a:p>
          <a:p>
            <a:r>
              <a:rPr lang="en-IN" b="1" dirty="0" err="1"/>
              <a:t>Dockerfile</a:t>
            </a:r>
            <a:r>
              <a:rPr lang="en-IN" b="1" dirty="0"/>
              <a:t>:</a:t>
            </a:r>
            <a:r>
              <a:rPr lang="en-IN" dirty="0"/>
              <a:t> A </a:t>
            </a:r>
            <a:r>
              <a:rPr lang="en-IN" dirty="0" err="1"/>
              <a:t>Dockerfile</a:t>
            </a:r>
            <a:r>
              <a:rPr lang="en-IN" dirty="0"/>
              <a:t> is a text file describing how to build a container image. </a:t>
            </a:r>
            <a:endParaRPr lang="en-IN" dirty="0" smtClean="0"/>
          </a:p>
          <a:p>
            <a:pPr lvl="1"/>
            <a:r>
              <a:rPr lang="en-IN" dirty="0" smtClean="0"/>
              <a:t>It </a:t>
            </a:r>
            <a:r>
              <a:rPr lang="en-IN" dirty="0"/>
              <a:t>defines the base image, the commands to run within the system, and way that the runtime should start and manage the processes within the container. </a:t>
            </a:r>
          </a:p>
        </p:txBody>
      </p:sp>
    </p:spTree>
    <p:extLst>
      <p:ext uri="{BB962C8B-B14F-4D97-AF65-F5344CB8AC3E}">
        <p14:creationId xmlns:p14="http://schemas.microsoft.com/office/powerpoint/2010/main" val="4234366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04800"/>
            <a:ext cx="7290054" cy="633984"/>
          </a:xfrm>
        </p:spPr>
        <p:txBody>
          <a:bodyPr>
            <a:normAutofit/>
          </a:bodyPr>
          <a:lstStyle/>
          <a:p>
            <a:r>
              <a:rPr lang="en-IN" dirty="0"/>
              <a:t>Container Terminology</a:t>
            </a:r>
          </a:p>
        </p:txBody>
      </p:sp>
      <p:sp>
        <p:nvSpPr>
          <p:cNvPr id="3" name="Content Placeholder 2"/>
          <p:cNvSpPr>
            <a:spLocks noGrp="1"/>
          </p:cNvSpPr>
          <p:nvPr>
            <p:ph idx="1"/>
          </p:nvPr>
        </p:nvSpPr>
        <p:spPr>
          <a:xfrm>
            <a:off x="768096" y="1295400"/>
            <a:ext cx="7918704" cy="5013960"/>
          </a:xfrm>
        </p:spPr>
        <p:txBody>
          <a:bodyPr>
            <a:normAutofit/>
          </a:bodyPr>
          <a:lstStyle/>
          <a:p>
            <a:r>
              <a:rPr lang="en-IN" b="1" dirty="0" err="1"/>
              <a:t>Kubernetes</a:t>
            </a:r>
            <a:r>
              <a:rPr lang="en-IN" b="1" dirty="0"/>
              <a:t>:</a:t>
            </a:r>
            <a:r>
              <a:rPr lang="en-IN" dirty="0"/>
              <a:t> </a:t>
            </a:r>
            <a:r>
              <a:rPr lang="en-IN" dirty="0" err="1"/>
              <a:t>Kubernetes</a:t>
            </a:r>
            <a:r>
              <a:rPr lang="en-IN" dirty="0"/>
              <a:t> is a powerful container orchestration platform that manages clusters of container hosts and the workloads that run on them. </a:t>
            </a:r>
            <a:endParaRPr lang="en-IN" dirty="0" smtClean="0"/>
          </a:p>
          <a:p>
            <a:pPr lvl="1"/>
            <a:r>
              <a:rPr lang="en-IN" dirty="0" err="1" smtClean="0"/>
              <a:t>Kubernetes</a:t>
            </a:r>
            <a:r>
              <a:rPr lang="en-IN" dirty="0" smtClean="0"/>
              <a:t> </a:t>
            </a:r>
            <a:r>
              <a:rPr lang="en-IN" dirty="0"/>
              <a:t>offers tooling and abstractions to deploy, scale, monitor, and manage containers in highly available production environments</a:t>
            </a:r>
            <a:r>
              <a:rPr lang="en-IN" dirty="0" smtClean="0"/>
              <a:t>.</a:t>
            </a:r>
          </a:p>
          <a:p>
            <a:endParaRPr lang="en-IN" dirty="0"/>
          </a:p>
          <a:p>
            <a:r>
              <a:rPr lang="en-IN" b="1" dirty="0"/>
              <a:t>Virtual Machines:</a:t>
            </a:r>
            <a:r>
              <a:rPr lang="en-IN" dirty="0"/>
              <a:t> Virtual machines, or VMs, are a hardware virtualization technology that emulates a full computer. </a:t>
            </a:r>
            <a:endParaRPr lang="en-IN" dirty="0" smtClean="0"/>
          </a:p>
          <a:p>
            <a:pPr lvl="1"/>
            <a:r>
              <a:rPr lang="en-IN" dirty="0" smtClean="0"/>
              <a:t>A </a:t>
            </a:r>
            <a:r>
              <a:rPr lang="en-IN" dirty="0"/>
              <a:t>full operating system is installed within the virtual machine to manage the internal components and access the computing resources of the virtual machine.</a:t>
            </a:r>
          </a:p>
          <a:p>
            <a:r>
              <a:rPr lang="en-IN" b="1" dirty="0"/>
              <a:t>Virtualization:</a:t>
            </a:r>
            <a:r>
              <a:rPr lang="en-IN" dirty="0"/>
              <a:t> Virtualization is a process of creating, running, and managing virtual environments or computing resources. </a:t>
            </a:r>
            <a:endParaRPr lang="en-IN" dirty="0" smtClean="0"/>
          </a:p>
          <a:p>
            <a:pPr lvl="1"/>
            <a:r>
              <a:rPr lang="en-IN" dirty="0" smtClean="0"/>
              <a:t>Virtualization </a:t>
            </a:r>
            <a:r>
              <a:rPr lang="en-IN" dirty="0"/>
              <a:t>is a way of abstracting physical resources and is often used to segment a pool of resources for different purposes.</a:t>
            </a:r>
          </a:p>
          <a:p>
            <a:endParaRPr lang="en-IN" dirty="0"/>
          </a:p>
        </p:txBody>
      </p:sp>
    </p:spTree>
    <p:extLst>
      <p:ext uri="{BB962C8B-B14F-4D97-AF65-F5344CB8AC3E}">
        <p14:creationId xmlns:p14="http://schemas.microsoft.com/office/powerpoint/2010/main" val="3239564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551837"/>
            <a:ext cx="8305800" cy="2677656"/>
          </a:xfrm>
          <a:prstGeom prst="rect">
            <a:avLst/>
          </a:prstGeom>
        </p:spPr>
        <p:txBody>
          <a:bodyPr wrap="square">
            <a:spAutoFit/>
          </a:bodyPr>
          <a:lstStyle/>
          <a:p>
            <a:pPr algn="just"/>
            <a:r>
              <a:rPr lang="en-US" sz="2800" dirty="0"/>
              <a:t>Amazon Web Services (</a:t>
            </a:r>
            <a:r>
              <a:rPr lang="en-US" sz="2800" b="1" dirty="0"/>
              <a:t>AWS</a:t>
            </a:r>
            <a:r>
              <a:rPr lang="en-US" sz="2800" dirty="0"/>
              <a:t>) is a comprehensive, evolving cloud computing platform provided by Amazon</a:t>
            </a:r>
            <a:r>
              <a:rPr lang="en-US" sz="2800" dirty="0" smtClean="0"/>
              <a:t>.</a:t>
            </a:r>
          </a:p>
          <a:p>
            <a:pPr algn="just"/>
            <a:endParaRPr lang="en-US" sz="2800" dirty="0" smtClean="0"/>
          </a:p>
          <a:p>
            <a:pPr algn="just"/>
            <a:r>
              <a:rPr lang="en-US" sz="2800" dirty="0" smtClean="0"/>
              <a:t>It </a:t>
            </a:r>
            <a:r>
              <a:rPr lang="en-US" sz="2800" dirty="0"/>
              <a:t>provides a mix of infrastructure as a service (</a:t>
            </a:r>
            <a:r>
              <a:rPr lang="en-US" sz="2800" dirty="0" err="1"/>
              <a:t>IaaS</a:t>
            </a:r>
            <a:r>
              <a:rPr lang="en-US" sz="2800" dirty="0"/>
              <a:t>), platform as a service (</a:t>
            </a:r>
            <a:r>
              <a:rPr lang="en-US" sz="2800" dirty="0" err="1"/>
              <a:t>PaaS</a:t>
            </a:r>
            <a:r>
              <a:rPr lang="en-US" sz="2800" dirty="0"/>
              <a:t>) and packaged software as a service (SaaS) offerings.</a:t>
            </a:r>
          </a:p>
        </p:txBody>
      </p:sp>
      <p:sp>
        <p:nvSpPr>
          <p:cNvPr id="3" name="TextBox 2"/>
          <p:cNvSpPr txBox="1"/>
          <p:nvPr/>
        </p:nvSpPr>
        <p:spPr>
          <a:xfrm>
            <a:off x="304800" y="381000"/>
            <a:ext cx="8610600" cy="707886"/>
          </a:xfrm>
          <a:prstGeom prst="rect">
            <a:avLst/>
          </a:prstGeom>
          <a:noFill/>
        </p:spPr>
        <p:txBody>
          <a:bodyPr wrap="square" rtlCol="0">
            <a:spAutoFit/>
          </a:bodyPr>
          <a:lstStyle/>
          <a:p>
            <a:pPr algn="ctr"/>
            <a:r>
              <a:rPr lang="en-US" sz="4000" b="1" dirty="0" smtClean="0"/>
              <a:t>Amazon Web Service(AWS)</a:t>
            </a:r>
            <a:endParaRPr lang="en-US" sz="4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Cloud Computing?</a:t>
            </a:r>
          </a:p>
        </p:txBody>
      </p:sp>
      <p:sp>
        <p:nvSpPr>
          <p:cNvPr id="3" name="Content Placeholder 2"/>
          <p:cNvSpPr>
            <a:spLocks noGrp="1"/>
          </p:cNvSpPr>
          <p:nvPr>
            <p:ph idx="1"/>
          </p:nvPr>
        </p:nvSpPr>
        <p:spPr>
          <a:xfrm>
            <a:off x="768096" y="2286000"/>
            <a:ext cx="7690104" cy="4023360"/>
          </a:xfrm>
        </p:spPr>
        <p:txBody>
          <a:bodyPr>
            <a:normAutofit lnSpcReduction="10000"/>
          </a:bodyPr>
          <a:lstStyle/>
          <a:p>
            <a:r>
              <a:rPr lang="en-IN" dirty="0" smtClean="0"/>
              <a:t>Example:</a:t>
            </a:r>
          </a:p>
          <a:p>
            <a:r>
              <a:rPr lang="en-IN" dirty="0"/>
              <a:t>Many companies are delivering services from the cloud. </a:t>
            </a:r>
            <a:endParaRPr lang="en-IN" dirty="0" smtClean="0"/>
          </a:p>
          <a:p>
            <a:r>
              <a:rPr lang="en-IN" dirty="0" smtClean="0"/>
              <a:t>Some </a:t>
            </a:r>
            <a:r>
              <a:rPr lang="en-IN" dirty="0"/>
              <a:t>notable examples include the following: </a:t>
            </a:r>
            <a:endParaRPr lang="en-IN" dirty="0" smtClean="0"/>
          </a:p>
          <a:p>
            <a:r>
              <a:rPr lang="en-IN" dirty="0" smtClean="0"/>
              <a:t>' </a:t>
            </a:r>
            <a:r>
              <a:rPr lang="en-IN" dirty="0"/>
              <a:t>Google — Has a private cloud that it uses for delivering Google Docs and many other services to its users, including email access, document applications, text translations, maps, web analytics, and much more. ' </a:t>
            </a:r>
            <a:endParaRPr lang="en-IN" dirty="0" smtClean="0"/>
          </a:p>
          <a:p>
            <a:r>
              <a:rPr lang="en-IN" dirty="0" smtClean="0"/>
              <a:t>Microsoft </a:t>
            </a:r>
            <a:r>
              <a:rPr lang="en-IN" dirty="0"/>
              <a:t>— Has Microsoft@ Office </a:t>
            </a:r>
            <a:r>
              <a:rPr lang="en-IN" dirty="0" smtClean="0"/>
              <a:t>365 </a:t>
            </a:r>
            <a:r>
              <a:rPr lang="en-IN" dirty="0"/>
              <a:t>online service that allows for content and business intelligence tools to be moved into the cloud, and Microsoft currently makes its office applications available in a cloud. ' </a:t>
            </a:r>
            <a:endParaRPr lang="en-IN" dirty="0" smtClean="0"/>
          </a:p>
          <a:p>
            <a:r>
              <a:rPr lang="en-IN" dirty="0" smtClean="0"/>
              <a:t>Salesforce.com </a:t>
            </a:r>
            <a:r>
              <a:rPr lang="en-IN" dirty="0"/>
              <a:t>— Runs its application set for its customers in a cloud, and its Force.com and Vmforce.com products provide developers with platforms to build customized cloud services.</a:t>
            </a:r>
          </a:p>
        </p:txBody>
      </p:sp>
    </p:spTree>
    <p:extLst>
      <p:ext uri="{BB962C8B-B14F-4D97-AF65-F5344CB8AC3E}">
        <p14:creationId xmlns:p14="http://schemas.microsoft.com/office/powerpoint/2010/main" val="2932632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81000" y="1128713"/>
            <a:ext cx="8534400" cy="5195887"/>
          </a:xfrm>
          <a:prstGeom prst="rect">
            <a:avLst/>
          </a:prstGeom>
          <a:noFill/>
          <a:ln w="9525">
            <a:noFill/>
            <a:miter lim="800000"/>
            <a:headEnd/>
            <a:tailEnd/>
          </a:ln>
          <a:effectLst/>
        </p:spPr>
      </p:pic>
      <p:sp>
        <p:nvSpPr>
          <p:cNvPr id="3" name="TextBox 2"/>
          <p:cNvSpPr txBox="1"/>
          <p:nvPr/>
        </p:nvSpPr>
        <p:spPr>
          <a:xfrm>
            <a:off x="304800" y="381000"/>
            <a:ext cx="8610600" cy="707886"/>
          </a:xfrm>
          <a:prstGeom prst="rect">
            <a:avLst/>
          </a:prstGeom>
          <a:noFill/>
        </p:spPr>
        <p:txBody>
          <a:bodyPr wrap="square" rtlCol="0">
            <a:spAutoFit/>
          </a:bodyPr>
          <a:lstStyle/>
          <a:p>
            <a:pPr algn="ctr"/>
            <a:r>
              <a:rPr lang="en-US" sz="4000" b="1" dirty="0" smtClean="0"/>
              <a:t>Amazon Web Service(AWS)</a:t>
            </a:r>
            <a:endParaRPr lang="en-US" sz="4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229600" cy="707886"/>
          </a:xfrm>
          <a:prstGeom prst="rect">
            <a:avLst/>
          </a:prstGeom>
          <a:noFill/>
        </p:spPr>
        <p:txBody>
          <a:bodyPr wrap="square" rtlCol="0">
            <a:spAutoFit/>
          </a:bodyPr>
          <a:lstStyle/>
          <a:p>
            <a:pPr algn="ctr"/>
            <a:r>
              <a:rPr lang="en-US" sz="4000" b="1" dirty="0" smtClean="0"/>
              <a:t>AWS Pricing</a:t>
            </a:r>
            <a:endParaRPr lang="en-US" sz="4000" b="1" dirty="0"/>
          </a:p>
        </p:txBody>
      </p:sp>
      <p:pic>
        <p:nvPicPr>
          <p:cNvPr id="8194" name="Picture 2"/>
          <p:cNvPicPr>
            <a:picLocks noChangeAspect="1" noChangeArrowheads="1"/>
          </p:cNvPicPr>
          <p:nvPr/>
        </p:nvPicPr>
        <p:blipFill>
          <a:blip r:embed="rId2" cstate="print"/>
          <a:srcRect/>
          <a:stretch>
            <a:fillRect/>
          </a:stretch>
        </p:blipFill>
        <p:spPr bwMode="auto">
          <a:xfrm>
            <a:off x="304799" y="1185863"/>
            <a:ext cx="8382001" cy="5291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229600" cy="707886"/>
          </a:xfrm>
          <a:prstGeom prst="rect">
            <a:avLst/>
          </a:prstGeom>
          <a:noFill/>
        </p:spPr>
        <p:txBody>
          <a:bodyPr wrap="square" rtlCol="0">
            <a:spAutoFit/>
          </a:bodyPr>
          <a:lstStyle/>
          <a:p>
            <a:pPr algn="ctr"/>
            <a:r>
              <a:rPr lang="en-US" sz="4000" b="1" dirty="0" smtClean="0"/>
              <a:t>AWS Pricing</a:t>
            </a:r>
            <a:endParaRPr lang="en-US" sz="4000" b="1" dirty="0"/>
          </a:p>
        </p:txBody>
      </p:sp>
      <p:pic>
        <p:nvPicPr>
          <p:cNvPr id="3" name="Picture 2"/>
          <p:cNvPicPr>
            <a:picLocks noChangeAspect="1"/>
          </p:cNvPicPr>
          <p:nvPr/>
        </p:nvPicPr>
        <p:blipFill>
          <a:blip r:embed="rId2"/>
          <a:stretch>
            <a:fillRect/>
          </a:stretch>
        </p:blipFill>
        <p:spPr>
          <a:xfrm>
            <a:off x="1289856" y="1600200"/>
            <a:ext cx="7820025" cy="4333875"/>
          </a:xfrm>
          <a:prstGeom prst="rect">
            <a:avLst/>
          </a:prstGeom>
        </p:spPr>
      </p:pic>
    </p:spTree>
    <p:extLst>
      <p:ext uri="{BB962C8B-B14F-4D97-AF65-F5344CB8AC3E}">
        <p14:creationId xmlns:p14="http://schemas.microsoft.com/office/powerpoint/2010/main" val="3484668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229600" cy="707886"/>
          </a:xfrm>
          <a:prstGeom prst="rect">
            <a:avLst/>
          </a:prstGeom>
          <a:noFill/>
        </p:spPr>
        <p:txBody>
          <a:bodyPr wrap="square" rtlCol="0">
            <a:spAutoFit/>
          </a:bodyPr>
          <a:lstStyle/>
          <a:p>
            <a:pPr algn="ctr"/>
            <a:r>
              <a:rPr lang="en-US" sz="4000" b="1" dirty="0" smtClean="0"/>
              <a:t>AWS Pricing</a:t>
            </a:r>
            <a:endParaRPr lang="en-US" sz="4000" b="1" dirty="0"/>
          </a:p>
        </p:txBody>
      </p:sp>
      <p:pic>
        <p:nvPicPr>
          <p:cNvPr id="4" name="Picture 3"/>
          <p:cNvPicPr>
            <a:picLocks noChangeAspect="1"/>
          </p:cNvPicPr>
          <p:nvPr/>
        </p:nvPicPr>
        <p:blipFill>
          <a:blip r:embed="rId2"/>
          <a:stretch>
            <a:fillRect/>
          </a:stretch>
        </p:blipFill>
        <p:spPr>
          <a:xfrm>
            <a:off x="1400175" y="1252537"/>
            <a:ext cx="6343650" cy="4352925"/>
          </a:xfrm>
          <a:prstGeom prst="rect">
            <a:avLst/>
          </a:prstGeom>
        </p:spPr>
      </p:pic>
    </p:spTree>
    <p:extLst>
      <p:ext uri="{BB962C8B-B14F-4D97-AF65-F5344CB8AC3E}">
        <p14:creationId xmlns:p14="http://schemas.microsoft.com/office/powerpoint/2010/main" val="3824544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229600" cy="707886"/>
          </a:xfrm>
          <a:prstGeom prst="rect">
            <a:avLst/>
          </a:prstGeom>
          <a:noFill/>
        </p:spPr>
        <p:txBody>
          <a:bodyPr wrap="square" rtlCol="0">
            <a:spAutoFit/>
          </a:bodyPr>
          <a:lstStyle/>
          <a:p>
            <a:pPr algn="ctr"/>
            <a:r>
              <a:rPr lang="en-US" sz="4000" b="1" dirty="0" smtClean="0"/>
              <a:t>AWS Pricing</a:t>
            </a:r>
            <a:endParaRPr lang="en-US" sz="4000" b="1" dirty="0"/>
          </a:p>
        </p:txBody>
      </p:sp>
      <p:pic>
        <p:nvPicPr>
          <p:cNvPr id="3" name="Picture 2"/>
          <p:cNvPicPr>
            <a:picLocks noChangeAspect="1"/>
          </p:cNvPicPr>
          <p:nvPr/>
        </p:nvPicPr>
        <p:blipFill>
          <a:blip r:embed="rId2"/>
          <a:stretch>
            <a:fillRect/>
          </a:stretch>
        </p:blipFill>
        <p:spPr>
          <a:xfrm>
            <a:off x="685800" y="1981200"/>
            <a:ext cx="8039100" cy="3581400"/>
          </a:xfrm>
          <a:prstGeom prst="rect">
            <a:avLst/>
          </a:prstGeom>
        </p:spPr>
      </p:pic>
    </p:spTree>
    <p:extLst>
      <p:ext uri="{BB962C8B-B14F-4D97-AF65-F5344CB8AC3E}">
        <p14:creationId xmlns:p14="http://schemas.microsoft.com/office/powerpoint/2010/main" val="37808991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229600" cy="707886"/>
          </a:xfrm>
          <a:prstGeom prst="rect">
            <a:avLst/>
          </a:prstGeom>
          <a:noFill/>
        </p:spPr>
        <p:txBody>
          <a:bodyPr wrap="square" rtlCol="0">
            <a:spAutoFit/>
          </a:bodyPr>
          <a:lstStyle/>
          <a:p>
            <a:pPr algn="ctr"/>
            <a:r>
              <a:rPr lang="en-US" sz="4000" b="1" dirty="0" smtClean="0"/>
              <a:t>AWS Pricing</a:t>
            </a:r>
            <a:endParaRPr lang="en-US" sz="4000" b="1" dirty="0"/>
          </a:p>
        </p:txBody>
      </p:sp>
      <p:pic>
        <p:nvPicPr>
          <p:cNvPr id="4" name="Picture 3"/>
          <p:cNvPicPr>
            <a:picLocks noChangeAspect="1"/>
          </p:cNvPicPr>
          <p:nvPr/>
        </p:nvPicPr>
        <p:blipFill>
          <a:blip r:embed="rId2"/>
          <a:stretch>
            <a:fillRect/>
          </a:stretch>
        </p:blipFill>
        <p:spPr>
          <a:xfrm>
            <a:off x="1042987" y="1905000"/>
            <a:ext cx="7058025" cy="3048000"/>
          </a:xfrm>
          <a:prstGeom prst="rect">
            <a:avLst/>
          </a:prstGeom>
        </p:spPr>
      </p:pic>
    </p:spTree>
    <p:extLst>
      <p:ext uri="{BB962C8B-B14F-4D97-AF65-F5344CB8AC3E}">
        <p14:creationId xmlns:p14="http://schemas.microsoft.com/office/powerpoint/2010/main" val="923425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304799" y="1352550"/>
            <a:ext cx="8458201" cy="5276850"/>
          </a:xfrm>
          <a:prstGeom prst="rect">
            <a:avLst/>
          </a:prstGeom>
          <a:noFill/>
          <a:ln w="9525">
            <a:noFill/>
            <a:miter lim="800000"/>
            <a:headEnd/>
            <a:tailEnd/>
          </a:ln>
          <a:effectLst/>
        </p:spPr>
      </p:pic>
      <p:sp>
        <p:nvSpPr>
          <p:cNvPr id="3" name="TextBox 2"/>
          <p:cNvSpPr txBox="1"/>
          <p:nvPr/>
        </p:nvSpPr>
        <p:spPr>
          <a:xfrm>
            <a:off x="381000" y="304800"/>
            <a:ext cx="8153400" cy="707886"/>
          </a:xfrm>
          <a:prstGeom prst="rect">
            <a:avLst/>
          </a:prstGeom>
          <a:noFill/>
        </p:spPr>
        <p:txBody>
          <a:bodyPr wrap="square" rtlCol="0">
            <a:spAutoFit/>
          </a:bodyPr>
          <a:lstStyle/>
          <a:p>
            <a:pPr algn="ctr"/>
            <a:r>
              <a:rPr lang="en-US" sz="4000" b="1" dirty="0" smtClean="0"/>
              <a:t>Important Amazon Services</a:t>
            </a:r>
            <a:endParaRPr lang="en-US" sz="40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228599" y="1638300"/>
            <a:ext cx="8534401" cy="4914900"/>
          </a:xfrm>
          <a:prstGeom prst="rect">
            <a:avLst/>
          </a:prstGeom>
          <a:noFill/>
          <a:ln w="9525">
            <a:noFill/>
            <a:miter lim="800000"/>
            <a:headEnd/>
            <a:tailEnd/>
          </a:ln>
          <a:effectLst/>
        </p:spPr>
      </p:pic>
      <p:sp>
        <p:nvSpPr>
          <p:cNvPr id="3" name="TextBox 2"/>
          <p:cNvSpPr txBox="1"/>
          <p:nvPr/>
        </p:nvSpPr>
        <p:spPr>
          <a:xfrm>
            <a:off x="457200" y="304800"/>
            <a:ext cx="8153400" cy="707886"/>
          </a:xfrm>
          <a:prstGeom prst="rect">
            <a:avLst/>
          </a:prstGeom>
          <a:noFill/>
        </p:spPr>
        <p:txBody>
          <a:bodyPr wrap="square" rtlCol="0">
            <a:spAutoFit/>
          </a:bodyPr>
          <a:lstStyle/>
          <a:p>
            <a:pPr algn="ctr"/>
            <a:r>
              <a:rPr lang="en-US" sz="4000" b="1" dirty="0" smtClean="0"/>
              <a:t>Amazon Free Tier</a:t>
            </a:r>
            <a:endParaRPr lang="en-US" sz="40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04800"/>
            <a:ext cx="8153400" cy="707886"/>
          </a:xfrm>
          <a:prstGeom prst="rect">
            <a:avLst/>
          </a:prstGeom>
          <a:noFill/>
        </p:spPr>
        <p:txBody>
          <a:bodyPr wrap="square" rtlCol="0">
            <a:spAutoFit/>
          </a:bodyPr>
          <a:lstStyle/>
          <a:p>
            <a:pPr algn="ctr"/>
            <a:r>
              <a:rPr lang="en-US" sz="4000" b="1" dirty="0" smtClean="0"/>
              <a:t>Amazon Free Tier</a:t>
            </a:r>
            <a:endParaRPr lang="en-US" sz="4000" b="1" dirty="0"/>
          </a:p>
        </p:txBody>
      </p:sp>
      <p:pic>
        <p:nvPicPr>
          <p:cNvPr id="2" name="Picture 1"/>
          <p:cNvPicPr>
            <a:picLocks noChangeAspect="1"/>
          </p:cNvPicPr>
          <p:nvPr/>
        </p:nvPicPr>
        <p:blipFill>
          <a:blip r:embed="rId2"/>
          <a:stretch>
            <a:fillRect/>
          </a:stretch>
        </p:blipFill>
        <p:spPr>
          <a:xfrm>
            <a:off x="857250" y="2438401"/>
            <a:ext cx="7997371" cy="2895600"/>
          </a:xfrm>
          <a:prstGeom prst="rect">
            <a:avLst/>
          </a:prstGeom>
        </p:spPr>
      </p:pic>
    </p:spTree>
    <p:extLst>
      <p:ext uri="{BB962C8B-B14F-4D97-AF65-F5344CB8AC3E}">
        <p14:creationId xmlns:p14="http://schemas.microsoft.com/office/powerpoint/2010/main" val="20427649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04800"/>
            <a:ext cx="8153400" cy="707886"/>
          </a:xfrm>
          <a:prstGeom prst="rect">
            <a:avLst/>
          </a:prstGeom>
          <a:noFill/>
        </p:spPr>
        <p:txBody>
          <a:bodyPr wrap="square" rtlCol="0">
            <a:spAutoFit/>
          </a:bodyPr>
          <a:lstStyle/>
          <a:p>
            <a:pPr algn="ctr"/>
            <a:r>
              <a:rPr lang="en-US" sz="4000" b="1" dirty="0" smtClean="0"/>
              <a:t>AWS Supports</a:t>
            </a:r>
            <a:endParaRPr lang="en-US" sz="4000" b="1" dirty="0"/>
          </a:p>
        </p:txBody>
      </p:sp>
      <p:pic>
        <p:nvPicPr>
          <p:cNvPr id="4" name="Picture 3"/>
          <p:cNvPicPr>
            <a:picLocks noChangeAspect="1"/>
          </p:cNvPicPr>
          <p:nvPr/>
        </p:nvPicPr>
        <p:blipFill>
          <a:blip r:embed="rId2"/>
          <a:stretch>
            <a:fillRect/>
          </a:stretch>
        </p:blipFill>
        <p:spPr>
          <a:xfrm>
            <a:off x="1295400" y="2133600"/>
            <a:ext cx="6905625" cy="1438275"/>
          </a:xfrm>
          <a:prstGeom prst="rect">
            <a:avLst/>
          </a:prstGeom>
        </p:spPr>
      </p:pic>
      <p:pic>
        <p:nvPicPr>
          <p:cNvPr id="5" name="Picture 4"/>
          <p:cNvPicPr>
            <a:picLocks noChangeAspect="1"/>
          </p:cNvPicPr>
          <p:nvPr/>
        </p:nvPicPr>
        <p:blipFill>
          <a:blip r:embed="rId3"/>
          <a:stretch>
            <a:fillRect/>
          </a:stretch>
        </p:blipFill>
        <p:spPr>
          <a:xfrm>
            <a:off x="6553200" y="3810000"/>
            <a:ext cx="1895475" cy="2057400"/>
          </a:xfrm>
          <a:prstGeom prst="rect">
            <a:avLst/>
          </a:prstGeom>
        </p:spPr>
      </p:pic>
    </p:spTree>
    <p:extLst>
      <p:ext uri="{BB962C8B-B14F-4D97-AF65-F5344CB8AC3E}">
        <p14:creationId xmlns:p14="http://schemas.microsoft.com/office/powerpoint/2010/main" val="662248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Deployment </a:t>
            </a:r>
            <a:r>
              <a:rPr lang="en-IN" dirty="0" smtClean="0"/>
              <a:t>Models in Cloud Computing</a:t>
            </a:r>
            <a:endParaRPr lang="en-IN" dirty="0"/>
          </a:p>
        </p:txBody>
      </p:sp>
      <p:sp>
        <p:nvSpPr>
          <p:cNvPr id="3" name="Content Placeholder 2"/>
          <p:cNvSpPr>
            <a:spLocks noGrp="1"/>
          </p:cNvSpPr>
          <p:nvPr>
            <p:ph idx="1"/>
          </p:nvPr>
        </p:nvSpPr>
        <p:spPr>
          <a:xfrm>
            <a:off x="768096" y="2286000"/>
            <a:ext cx="7690104" cy="4023360"/>
          </a:xfrm>
        </p:spPr>
        <p:txBody>
          <a:bodyPr>
            <a:normAutofit/>
          </a:bodyPr>
          <a:lstStyle/>
          <a:p>
            <a:r>
              <a:rPr lang="en-IN" dirty="0"/>
              <a:t>Deployment models define the type of access to the cloud, i.e., how the cloud is located? </a:t>
            </a:r>
            <a:endParaRPr lang="en-IN" dirty="0" smtClean="0"/>
          </a:p>
          <a:p>
            <a:r>
              <a:rPr lang="en-IN" dirty="0" smtClean="0"/>
              <a:t>Cloud </a:t>
            </a:r>
            <a:r>
              <a:rPr lang="en-IN" dirty="0"/>
              <a:t>can have any of the four types of access: Public, Private, Hybrid and Community. </a:t>
            </a:r>
            <a:endParaRPr lang="en-IN" dirty="0" smtClean="0"/>
          </a:p>
        </p:txBody>
      </p:sp>
    </p:spTree>
    <p:extLst>
      <p:ext uri="{BB962C8B-B14F-4D97-AF65-F5344CB8AC3E}">
        <p14:creationId xmlns:p14="http://schemas.microsoft.com/office/powerpoint/2010/main" val="3499055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04800"/>
            <a:ext cx="8153400" cy="707886"/>
          </a:xfrm>
          <a:prstGeom prst="rect">
            <a:avLst/>
          </a:prstGeom>
          <a:noFill/>
        </p:spPr>
        <p:txBody>
          <a:bodyPr wrap="square" rtlCol="0">
            <a:spAutoFit/>
          </a:bodyPr>
          <a:lstStyle/>
          <a:p>
            <a:pPr algn="ctr"/>
            <a:r>
              <a:rPr lang="en-US" sz="4000" b="1" dirty="0" smtClean="0"/>
              <a:t>AWS Supports</a:t>
            </a:r>
            <a:endParaRPr lang="en-US" sz="4000" b="1" dirty="0"/>
          </a:p>
        </p:txBody>
      </p:sp>
      <p:pic>
        <p:nvPicPr>
          <p:cNvPr id="2" name="Picture 1"/>
          <p:cNvPicPr>
            <a:picLocks noChangeAspect="1"/>
          </p:cNvPicPr>
          <p:nvPr/>
        </p:nvPicPr>
        <p:blipFill>
          <a:blip r:embed="rId2"/>
          <a:stretch>
            <a:fillRect/>
          </a:stretch>
        </p:blipFill>
        <p:spPr>
          <a:xfrm>
            <a:off x="457200" y="2057400"/>
            <a:ext cx="5867400" cy="4248150"/>
          </a:xfrm>
          <a:prstGeom prst="rect">
            <a:avLst/>
          </a:prstGeom>
        </p:spPr>
      </p:pic>
    </p:spTree>
    <p:extLst>
      <p:ext uri="{BB962C8B-B14F-4D97-AF65-F5344CB8AC3E}">
        <p14:creationId xmlns:p14="http://schemas.microsoft.com/office/powerpoint/2010/main" val="19875257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04800"/>
            <a:ext cx="8153400" cy="707886"/>
          </a:xfrm>
          <a:prstGeom prst="rect">
            <a:avLst/>
          </a:prstGeom>
          <a:noFill/>
        </p:spPr>
        <p:txBody>
          <a:bodyPr wrap="square" rtlCol="0">
            <a:spAutoFit/>
          </a:bodyPr>
          <a:lstStyle/>
          <a:p>
            <a:pPr algn="ctr"/>
            <a:r>
              <a:rPr lang="en-US" sz="4000" b="1" dirty="0" smtClean="0"/>
              <a:t>AWS Support Plans</a:t>
            </a:r>
            <a:endParaRPr lang="en-US" sz="4000" b="1" dirty="0"/>
          </a:p>
        </p:txBody>
      </p:sp>
      <p:pic>
        <p:nvPicPr>
          <p:cNvPr id="4" name="Picture 3"/>
          <p:cNvPicPr>
            <a:picLocks noChangeAspect="1"/>
          </p:cNvPicPr>
          <p:nvPr/>
        </p:nvPicPr>
        <p:blipFill>
          <a:blip r:embed="rId2"/>
          <a:stretch>
            <a:fillRect/>
          </a:stretch>
        </p:blipFill>
        <p:spPr>
          <a:xfrm>
            <a:off x="1219200" y="1905000"/>
            <a:ext cx="5895975" cy="2428875"/>
          </a:xfrm>
          <a:prstGeom prst="rect">
            <a:avLst/>
          </a:prstGeom>
        </p:spPr>
      </p:pic>
      <p:pic>
        <p:nvPicPr>
          <p:cNvPr id="5" name="Picture 4"/>
          <p:cNvPicPr>
            <a:picLocks noChangeAspect="1"/>
          </p:cNvPicPr>
          <p:nvPr/>
        </p:nvPicPr>
        <p:blipFill>
          <a:blip r:embed="rId3"/>
          <a:stretch>
            <a:fillRect/>
          </a:stretch>
        </p:blipFill>
        <p:spPr>
          <a:xfrm>
            <a:off x="6124575" y="2438400"/>
            <a:ext cx="2486025" cy="2057400"/>
          </a:xfrm>
          <a:prstGeom prst="rect">
            <a:avLst/>
          </a:prstGeom>
        </p:spPr>
      </p:pic>
      <p:pic>
        <p:nvPicPr>
          <p:cNvPr id="6" name="Picture 5"/>
          <p:cNvPicPr>
            <a:picLocks noChangeAspect="1"/>
          </p:cNvPicPr>
          <p:nvPr/>
        </p:nvPicPr>
        <p:blipFill>
          <a:blip r:embed="rId4"/>
          <a:stretch>
            <a:fillRect/>
          </a:stretch>
        </p:blipFill>
        <p:spPr>
          <a:xfrm>
            <a:off x="0" y="4922435"/>
            <a:ext cx="9039225" cy="619125"/>
          </a:xfrm>
          <a:prstGeom prst="rect">
            <a:avLst/>
          </a:prstGeom>
        </p:spPr>
      </p:pic>
    </p:spTree>
    <p:extLst>
      <p:ext uri="{BB962C8B-B14F-4D97-AF65-F5344CB8AC3E}">
        <p14:creationId xmlns:p14="http://schemas.microsoft.com/office/powerpoint/2010/main" val="3522658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Deployment </a:t>
            </a:r>
            <a:r>
              <a:rPr lang="en-IN" dirty="0" smtClean="0"/>
              <a:t>Models</a:t>
            </a:r>
            <a:endParaRPr lang="en-IN" dirty="0"/>
          </a:p>
        </p:txBody>
      </p:sp>
      <p:sp>
        <p:nvSpPr>
          <p:cNvPr id="3" name="Content Placeholder 2"/>
          <p:cNvSpPr>
            <a:spLocks noGrp="1"/>
          </p:cNvSpPr>
          <p:nvPr>
            <p:ph idx="1"/>
          </p:nvPr>
        </p:nvSpPr>
        <p:spPr>
          <a:xfrm>
            <a:off x="768096" y="2286000"/>
            <a:ext cx="7690104" cy="4023360"/>
          </a:xfrm>
        </p:spPr>
        <p:txBody>
          <a:bodyPr>
            <a:normAutofit lnSpcReduction="10000"/>
          </a:bodyPr>
          <a:lstStyle/>
          <a:p>
            <a:r>
              <a:rPr lang="en-IN" dirty="0"/>
              <a:t>The Public Cloud allows systems and services to be easily accessible to the general public. </a:t>
            </a:r>
            <a:endParaRPr lang="en-IN" dirty="0" smtClean="0"/>
          </a:p>
          <a:p>
            <a:r>
              <a:rPr lang="en-IN" dirty="0" smtClean="0"/>
              <a:t>Public </a:t>
            </a:r>
            <a:r>
              <a:rPr lang="en-IN" dirty="0"/>
              <a:t>cloud may be less secure because of its </a:t>
            </a:r>
            <a:r>
              <a:rPr lang="en-IN" dirty="0" smtClean="0"/>
              <a:t>openness</a:t>
            </a:r>
          </a:p>
          <a:p>
            <a:pPr lvl="1"/>
            <a:r>
              <a:rPr lang="en-IN" dirty="0" smtClean="0"/>
              <a:t>e.g</a:t>
            </a:r>
            <a:r>
              <a:rPr lang="en-IN" dirty="0"/>
              <a:t>., e-mail. </a:t>
            </a:r>
            <a:endParaRPr lang="en-IN" dirty="0" smtClean="0"/>
          </a:p>
          <a:p>
            <a:r>
              <a:rPr lang="en-IN" dirty="0" smtClean="0"/>
              <a:t>PRIVATE </a:t>
            </a:r>
            <a:r>
              <a:rPr lang="en-IN" dirty="0"/>
              <a:t>CLOUD : The Private Cloud allows systems and services to be accessible within an organization. </a:t>
            </a:r>
            <a:endParaRPr lang="en-IN" dirty="0" smtClean="0"/>
          </a:p>
          <a:p>
            <a:pPr lvl="1"/>
            <a:r>
              <a:rPr lang="en-IN" dirty="0" smtClean="0"/>
              <a:t>It </a:t>
            </a:r>
            <a:r>
              <a:rPr lang="en-IN" dirty="0"/>
              <a:t>offers increased security because of its private nature. </a:t>
            </a:r>
            <a:endParaRPr lang="en-IN" dirty="0" smtClean="0"/>
          </a:p>
          <a:p>
            <a:r>
              <a:rPr lang="en-IN" dirty="0" smtClean="0"/>
              <a:t>COMMUNITY </a:t>
            </a:r>
            <a:r>
              <a:rPr lang="en-IN" dirty="0"/>
              <a:t>CLOUD : The Community Cloud allows systems and services to be accessible by group of organizations. </a:t>
            </a:r>
            <a:endParaRPr lang="en-IN" dirty="0" smtClean="0"/>
          </a:p>
          <a:p>
            <a:r>
              <a:rPr lang="en-IN" dirty="0" smtClean="0"/>
              <a:t>HYBRID </a:t>
            </a:r>
            <a:r>
              <a:rPr lang="en-IN" dirty="0"/>
              <a:t>CLOUD : The Hybrid Cloud is mixture of public and private cloud</a:t>
            </a:r>
            <a:r>
              <a:rPr lang="en-IN" dirty="0" smtClean="0"/>
              <a:t>.</a:t>
            </a:r>
          </a:p>
          <a:p>
            <a:pPr lvl="1"/>
            <a:r>
              <a:rPr lang="en-IN" dirty="0" smtClean="0"/>
              <a:t>However</a:t>
            </a:r>
            <a:r>
              <a:rPr lang="en-IN" dirty="0"/>
              <a:t>, the critical activities are performed using private cloud while the non- critical activities are performed using public cloud.</a:t>
            </a:r>
            <a:endParaRPr lang="en-IN" dirty="0" smtClean="0"/>
          </a:p>
        </p:txBody>
      </p:sp>
    </p:spTree>
    <p:extLst>
      <p:ext uri="{BB962C8B-B14F-4D97-AF65-F5344CB8AC3E}">
        <p14:creationId xmlns:p14="http://schemas.microsoft.com/office/powerpoint/2010/main" val="1697271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 Models</a:t>
            </a:r>
          </a:p>
        </p:txBody>
      </p:sp>
      <p:sp>
        <p:nvSpPr>
          <p:cNvPr id="3" name="Content Placeholder 2"/>
          <p:cNvSpPr>
            <a:spLocks noGrp="1"/>
          </p:cNvSpPr>
          <p:nvPr>
            <p:ph idx="1"/>
          </p:nvPr>
        </p:nvSpPr>
        <p:spPr>
          <a:xfrm>
            <a:off x="768096" y="2286000"/>
            <a:ext cx="7690104" cy="4023360"/>
          </a:xfrm>
        </p:spPr>
        <p:txBody>
          <a:bodyPr>
            <a:normAutofit/>
          </a:bodyPr>
          <a:lstStyle/>
          <a:p>
            <a:r>
              <a:rPr lang="en-IN" dirty="0"/>
              <a:t>Service Models are the reference models on which the Cloud Computing is based. </a:t>
            </a:r>
            <a:endParaRPr lang="en-IN" dirty="0" smtClean="0"/>
          </a:p>
          <a:p>
            <a:r>
              <a:rPr lang="en-IN" dirty="0" smtClean="0"/>
              <a:t>These </a:t>
            </a:r>
            <a:r>
              <a:rPr lang="en-IN" dirty="0"/>
              <a:t>can be categorized into three basic service models as listed below: </a:t>
            </a:r>
            <a:endParaRPr lang="en-IN" dirty="0" smtClean="0"/>
          </a:p>
          <a:p>
            <a:r>
              <a:rPr lang="en-IN" dirty="0" smtClean="0"/>
              <a:t>1</a:t>
            </a:r>
            <a:r>
              <a:rPr lang="en-IN" dirty="0"/>
              <a:t>. Infrastructure as a Service (</a:t>
            </a:r>
            <a:r>
              <a:rPr lang="en-IN" dirty="0" err="1"/>
              <a:t>laaS</a:t>
            </a:r>
            <a:r>
              <a:rPr lang="en-IN" dirty="0"/>
              <a:t>) </a:t>
            </a:r>
            <a:endParaRPr lang="en-IN" dirty="0" smtClean="0"/>
          </a:p>
          <a:p>
            <a:r>
              <a:rPr lang="en-IN" dirty="0" smtClean="0"/>
              <a:t>2</a:t>
            </a:r>
            <a:r>
              <a:rPr lang="en-IN" dirty="0"/>
              <a:t>. Platform as a Service (</a:t>
            </a:r>
            <a:r>
              <a:rPr lang="en-IN" dirty="0" err="1"/>
              <a:t>PaaS</a:t>
            </a:r>
            <a:r>
              <a:rPr lang="en-IN" dirty="0"/>
              <a:t>) </a:t>
            </a:r>
            <a:endParaRPr lang="en-IN" dirty="0" smtClean="0"/>
          </a:p>
          <a:p>
            <a:r>
              <a:rPr lang="en-IN" dirty="0" smtClean="0"/>
              <a:t>3</a:t>
            </a:r>
            <a:r>
              <a:rPr lang="en-IN" dirty="0"/>
              <a:t>. Software as a Service (SaaS)</a:t>
            </a:r>
            <a:endParaRPr lang="en-IN" dirty="0" smtClean="0"/>
          </a:p>
        </p:txBody>
      </p:sp>
    </p:spTree>
    <p:extLst>
      <p:ext uri="{BB962C8B-B14F-4D97-AF65-F5344CB8AC3E}">
        <p14:creationId xmlns:p14="http://schemas.microsoft.com/office/powerpoint/2010/main" val="40397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 Models</a:t>
            </a:r>
          </a:p>
        </p:txBody>
      </p:sp>
      <p:sp>
        <p:nvSpPr>
          <p:cNvPr id="3" name="Content Placeholder 2"/>
          <p:cNvSpPr>
            <a:spLocks noGrp="1"/>
          </p:cNvSpPr>
          <p:nvPr>
            <p:ph idx="1"/>
          </p:nvPr>
        </p:nvSpPr>
        <p:spPr>
          <a:xfrm>
            <a:off x="768096" y="2286000"/>
            <a:ext cx="7690104" cy="4023360"/>
          </a:xfrm>
        </p:spPr>
        <p:txBody>
          <a:bodyPr>
            <a:normAutofit/>
          </a:bodyPr>
          <a:lstStyle/>
          <a:p>
            <a:r>
              <a:rPr lang="en-IN" b="1" dirty="0"/>
              <a:t>Infrastructure as a Service (</a:t>
            </a:r>
            <a:r>
              <a:rPr lang="en-IN" b="1" dirty="0" err="1"/>
              <a:t>laaS</a:t>
            </a:r>
            <a:r>
              <a:rPr lang="en-IN" b="1" dirty="0"/>
              <a:t>) </a:t>
            </a:r>
            <a:endParaRPr lang="en-IN" b="1" dirty="0" smtClean="0"/>
          </a:p>
          <a:p>
            <a:r>
              <a:rPr lang="en-IN" dirty="0" err="1" smtClean="0"/>
              <a:t>laaS</a:t>
            </a:r>
            <a:r>
              <a:rPr lang="en-IN" dirty="0" smtClean="0"/>
              <a:t> </a:t>
            </a:r>
            <a:r>
              <a:rPr lang="en-IN" dirty="0"/>
              <a:t>is the delivery of technology infrastructure as an on demand scalable service. </a:t>
            </a:r>
            <a:endParaRPr lang="en-IN" dirty="0" smtClean="0"/>
          </a:p>
          <a:p>
            <a:r>
              <a:rPr lang="en-IN" dirty="0" err="1" smtClean="0"/>
              <a:t>laaS</a:t>
            </a:r>
            <a:r>
              <a:rPr lang="en-IN" dirty="0" smtClean="0"/>
              <a:t> </a:t>
            </a:r>
            <a:r>
              <a:rPr lang="en-IN" dirty="0"/>
              <a:t>provides access to fundamental resources such as physical machines, virtual machines, virtual storage, etc. </a:t>
            </a:r>
            <a:endParaRPr lang="en-IN" dirty="0" smtClean="0"/>
          </a:p>
          <a:p>
            <a:r>
              <a:rPr lang="en-IN" dirty="0" smtClean="0"/>
              <a:t>'Usually </a:t>
            </a:r>
            <a:r>
              <a:rPr lang="en-IN" dirty="0"/>
              <a:t>billed based on usage 'Usually multi tenant virtualized environment 'Can be coupled with Managed Services for OS and application </a:t>
            </a:r>
            <a:r>
              <a:rPr lang="en-IN" dirty="0" smtClean="0"/>
              <a:t>support.</a:t>
            </a:r>
          </a:p>
          <a:p>
            <a:r>
              <a:rPr lang="en-IN" dirty="0"/>
              <a:t>Best </a:t>
            </a:r>
            <a:r>
              <a:rPr lang="en-IN" dirty="0" err="1"/>
              <a:t>laaS</a:t>
            </a:r>
            <a:r>
              <a:rPr lang="en-IN" dirty="0"/>
              <a:t> providers of 2019 </a:t>
            </a:r>
            <a:r>
              <a:rPr lang="en-IN" dirty="0" smtClean="0"/>
              <a:t>:</a:t>
            </a:r>
          </a:p>
          <a:p>
            <a:r>
              <a:rPr lang="en-IN" dirty="0" smtClean="0"/>
              <a:t>amazon </a:t>
            </a:r>
            <a:r>
              <a:rPr lang="en-IN" dirty="0"/>
              <a:t>web services </a:t>
            </a:r>
            <a:r>
              <a:rPr lang="en-IN" dirty="0" smtClean="0"/>
              <a:t>, Google </a:t>
            </a:r>
            <a:r>
              <a:rPr lang="en-IN" dirty="0"/>
              <a:t>Cloud Platform </a:t>
            </a:r>
            <a:r>
              <a:rPr lang="en-IN" dirty="0" smtClean="0"/>
              <a:t> , Microsoft </a:t>
            </a:r>
            <a:r>
              <a:rPr lang="en-IN" dirty="0"/>
              <a:t>_</a:t>
            </a:r>
            <a:r>
              <a:rPr lang="en-IN" dirty="0" smtClean="0"/>
              <a:t>Azure ,  </a:t>
            </a:r>
            <a:r>
              <a:rPr lang="en-IN" dirty="0"/>
              <a:t>IBM Cloud</a:t>
            </a:r>
            <a:endParaRPr lang="en-IN" dirty="0" smtClean="0"/>
          </a:p>
        </p:txBody>
      </p:sp>
    </p:spTree>
    <p:extLst>
      <p:ext uri="{BB962C8B-B14F-4D97-AF65-F5344CB8AC3E}">
        <p14:creationId xmlns:p14="http://schemas.microsoft.com/office/powerpoint/2010/main" val="232044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 Models</a:t>
            </a:r>
          </a:p>
        </p:txBody>
      </p:sp>
      <p:sp>
        <p:nvSpPr>
          <p:cNvPr id="3" name="Content Placeholder 2"/>
          <p:cNvSpPr>
            <a:spLocks noGrp="1"/>
          </p:cNvSpPr>
          <p:nvPr>
            <p:ph idx="1"/>
          </p:nvPr>
        </p:nvSpPr>
        <p:spPr>
          <a:xfrm>
            <a:off x="768096" y="2286000"/>
            <a:ext cx="7690104" cy="4023360"/>
          </a:xfrm>
        </p:spPr>
        <p:txBody>
          <a:bodyPr>
            <a:normAutofit fontScale="92500" lnSpcReduction="20000"/>
          </a:bodyPr>
          <a:lstStyle/>
          <a:p>
            <a:r>
              <a:rPr lang="en-IN" dirty="0"/>
              <a:t>Platform as a Service (</a:t>
            </a:r>
            <a:r>
              <a:rPr lang="en-IN" dirty="0" err="1"/>
              <a:t>PaaS</a:t>
            </a:r>
            <a:r>
              <a:rPr lang="en-IN" dirty="0"/>
              <a:t>) the runtime environment for </a:t>
            </a:r>
            <a:r>
              <a:rPr lang="en-IN" dirty="0" smtClean="0"/>
              <a:t>applications.</a:t>
            </a:r>
          </a:p>
          <a:p>
            <a:r>
              <a:rPr lang="en-IN" dirty="0" err="1" smtClean="0"/>
              <a:t>PaaS</a:t>
            </a:r>
            <a:r>
              <a:rPr lang="en-IN" dirty="0" smtClean="0"/>
              <a:t> </a:t>
            </a:r>
            <a:r>
              <a:rPr lang="en-IN" dirty="0"/>
              <a:t>provides development &amp; deployment tools, etc. </a:t>
            </a:r>
            <a:endParaRPr lang="en-IN" dirty="0" smtClean="0"/>
          </a:p>
          <a:p>
            <a:r>
              <a:rPr lang="en-IN" dirty="0" err="1" smtClean="0"/>
              <a:t>PaaS</a:t>
            </a:r>
            <a:r>
              <a:rPr lang="en-IN" dirty="0" smtClean="0"/>
              <a:t> </a:t>
            </a:r>
            <a:r>
              <a:rPr lang="en-IN" dirty="0"/>
              <a:t>provides all of the facilities required to support the complete life cycle of building and delivering web applications and services entirely from the Internet. </a:t>
            </a:r>
            <a:endParaRPr lang="en-IN" dirty="0" smtClean="0"/>
          </a:p>
          <a:p>
            <a:r>
              <a:rPr lang="en-IN" dirty="0" smtClean="0"/>
              <a:t>Typically </a:t>
            </a:r>
            <a:r>
              <a:rPr lang="en-IN" dirty="0"/>
              <a:t>applications must be developed with a particular platform in mind. </a:t>
            </a:r>
            <a:endParaRPr lang="en-IN" dirty="0" smtClean="0"/>
          </a:p>
          <a:p>
            <a:r>
              <a:rPr lang="en-IN" dirty="0" smtClean="0"/>
              <a:t>'Multi </a:t>
            </a:r>
            <a:r>
              <a:rPr lang="en-IN" dirty="0"/>
              <a:t>tenant environments 'Highly scalable multi tier </a:t>
            </a:r>
            <a:r>
              <a:rPr lang="en-IN" dirty="0" smtClean="0"/>
              <a:t>architecture’.</a:t>
            </a:r>
          </a:p>
          <a:p>
            <a:endParaRPr lang="en-IN" dirty="0"/>
          </a:p>
          <a:p>
            <a:r>
              <a:rPr lang="en-IN" dirty="0"/>
              <a:t>Top </a:t>
            </a:r>
            <a:r>
              <a:rPr lang="en-IN" dirty="0" err="1"/>
              <a:t>Paas</a:t>
            </a:r>
            <a:r>
              <a:rPr lang="en-IN" dirty="0"/>
              <a:t> Provider 2019 platform </a:t>
            </a:r>
            <a:r>
              <a:rPr lang="en-IN" dirty="0" smtClean="0"/>
              <a:t>:</a:t>
            </a:r>
          </a:p>
          <a:p>
            <a:r>
              <a:rPr lang="en-IN" dirty="0" smtClean="0"/>
              <a:t>Salesforce,</a:t>
            </a:r>
          </a:p>
          <a:p>
            <a:r>
              <a:rPr lang="en-IN" dirty="0" smtClean="0"/>
              <a:t>AWS Lambda</a:t>
            </a:r>
            <a:endParaRPr lang="en-IN" dirty="0" smtClean="0"/>
          </a:p>
        </p:txBody>
      </p:sp>
    </p:spTree>
    <p:extLst>
      <p:ext uri="{BB962C8B-B14F-4D97-AF65-F5344CB8AC3E}">
        <p14:creationId xmlns:p14="http://schemas.microsoft.com/office/powerpoint/2010/main" val="180801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 Models</a:t>
            </a:r>
          </a:p>
        </p:txBody>
      </p:sp>
      <p:sp>
        <p:nvSpPr>
          <p:cNvPr id="3" name="Content Placeholder 2"/>
          <p:cNvSpPr>
            <a:spLocks noGrp="1"/>
          </p:cNvSpPr>
          <p:nvPr>
            <p:ph idx="1"/>
          </p:nvPr>
        </p:nvSpPr>
        <p:spPr>
          <a:xfrm>
            <a:off x="768096" y="2286000"/>
            <a:ext cx="7690104" cy="4023360"/>
          </a:xfrm>
        </p:spPr>
        <p:txBody>
          <a:bodyPr>
            <a:normAutofit lnSpcReduction="10000"/>
          </a:bodyPr>
          <a:lstStyle/>
          <a:p>
            <a:pPr fontAlgn="base"/>
            <a:r>
              <a:rPr lang="en-IN" dirty="0"/>
              <a:t>Software as a Service (SaaS) SaaS model allows to use software applications as a service to end users. </a:t>
            </a:r>
            <a:endParaRPr lang="en-IN" dirty="0" smtClean="0"/>
          </a:p>
          <a:p>
            <a:pPr fontAlgn="base"/>
            <a:r>
              <a:rPr lang="en-IN" dirty="0" smtClean="0"/>
              <a:t>SaaS </a:t>
            </a:r>
            <a:r>
              <a:rPr lang="en-IN" dirty="0"/>
              <a:t>is a software delivery methodology that provides licensed multi-tenant access to software and its functions remotely as a Web-based service. </a:t>
            </a:r>
            <a:endParaRPr lang="en-IN" dirty="0" smtClean="0"/>
          </a:p>
          <a:p>
            <a:pPr fontAlgn="base"/>
            <a:r>
              <a:rPr lang="en-IN" dirty="0" smtClean="0"/>
              <a:t>' </a:t>
            </a:r>
            <a:r>
              <a:rPr lang="en-IN" dirty="0"/>
              <a:t>Usually billed based on usage Usually multi tenant environment Highly scalable </a:t>
            </a:r>
            <a:r>
              <a:rPr lang="en-IN" dirty="0" smtClean="0"/>
              <a:t>architecture’ .</a:t>
            </a:r>
          </a:p>
          <a:p>
            <a:pPr fontAlgn="base"/>
            <a:r>
              <a:rPr lang="en-IN" dirty="0" smtClean="0"/>
              <a:t>Top </a:t>
            </a:r>
            <a:r>
              <a:rPr lang="en-IN" dirty="0" err="1"/>
              <a:t>Saas</a:t>
            </a:r>
            <a:r>
              <a:rPr lang="en-IN" dirty="0"/>
              <a:t> for Company </a:t>
            </a:r>
            <a:r>
              <a:rPr lang="en-IN" dirty="0" smtClean="0"/>
              <a:t>:</a:t>
            </a:r>
          </a:p>
          <a:p>
            <a:pPr fontAlgn="base"/>
            <a:r>
              <a:rPr lang="en-IN" dirty="0" smtClean="0"/>
              <a:t>Microsoft</a:t>
            </a:r>
            <a:r>
              <a:rPr lang="en-IN" dirty="0"/>
              <a:t>' </a:t>
            </a:r>
            <a:r>
              <a:rPr lang="en-IN" dirty="0" smtClean="0"/>
              <a:t>s Office </a:t>
            </a:r>
            <a:r>
              <a:rPr lang="en-IN" dirty="0"/>
              <a:t>365 </a:t>
            </a:r>
            <a:endParaRPr lang="en-IN" dirty="0" smtClean="0"/>
          </a:p>
          <a:p>
            <a:pPr fontAlgn="base"/>
            <a:r>
              <a:rPr lang="en-IN" dirty="0" err="1" smtClean="0"/>
              <a:t>salesforce</a:t>
            </a:r>
            <a:r>
              <a:rPr lang="en-IN" dirty="0" smtClean="0"/>
              <a:t> </a:t>
            </a:r>
          </a:p>
          <a:p>
            <a:pPr fontAlgn="base"/>
            <a:r>
              <a:rPr lang="en-IN" dirty="0" smtClean="0"/>
              <a:t>Google </a:t>
            </a:r>
            <a:r>
              <a:rPr lang="en-IN" dirty="0"/>
              <a:t>Apps </a:t>
            </a:r>
            <a:r>
              <a:rPr lang="en-IN" dirty="0" err="1"/>
              <a:t>eox</a:t>
            </a:r>
            <a:endParaRPr lang="en-IN" dirty="0"/>
          </a:p>
        </p:txBody>
      </p:sp>
    </p:spTree>
    <p:extLst>
      <p:ext uri="{BB962C8B-B14F-4D97-AF65-F5344CB8AC3E}">
        <p14:creationId xmlns:p14="http://schemas.microsoft.com/office/powerpoint/2010/main" val="358592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Virtualization Virtual workspaces</a:t>
            </a:r>
          </a:p>
        </p:txBody>
      </p:sp>
      <p:sp>
        <p:nvSpPr>
          <p:cNvPr id="3" name="Content Placeholder 2"/>
          <p:cNvSpPr>
            <a:spLocks noGrp="1"/>
          </p:cNvSpPr>
          <p:nvPr>
            <p:ph idx="1"/>
          </p:nvPr>
        </p:nvSpPr>
        <p:spPr>
          <a:xfrm>
            <a:off x="768096" y="2286000"/>
            <a:ext cx="7690104" cy="4023360"/>
          </a:xfrm>
        </p:spPr>
        <p:txBody>
          <a:bodyPr>
            <a:normAutofit/>
          </a:bodyPr>
          <a:lstStyle/>
          <a:p>
            <a:pPr algn="just" fontAlgn="base"/>
            <a:r>
              <a:rPr lang="en-IN" dirty="0"/>
              <a:t>An abstraction of an execution environment that can be made dynamically available to authorized clients by using well-defined protocols, Resource quota (e.g. CPU, memory share), Software configuration (e.g. O/S, provided services). </a:t>
            </a:r>
            <a:endParaRPr lang="en-IN" dirty="0" smtClean="0"/>
          </a:p>
          <a:p>
            <a:pPr fontAlgn="base"/>
            <a:r>
              <a:rPr lang="en-IN" dirty="0"/>
              <a:t>Virtualization in General Advantages of virtual machines: </a:t>
            </a:r>
            <a:endParaRPr lang="en-IN" dirty="0" smtClean="0"/>
          </a:p>
          <a:p>
            <a:pPr lvl="1" fontAlgn="base"/>
            <a:r>
              <a:rPr lang="en-IN" dirty="0" smtClean="0"/>
              <a:t>Run </a:t>
            </a:r>
            <a:r>
              <a:rPr lang="en-IN" dirty="0"/>
              <a:t>operating systems where the physical hardware is unavailable, </a:t>
            </a:r>
            <a:endParaRPr lang="en-IN" dirty="0" smtClean="0"/>
          </a:p>
          <a:p>
            <a:pPr lvl="1" fontAlgn="base"/>
            <a:r>
              <a:rPr lang="en-IN" dirty="0" smtClean="0"/>
              <a:t>Easier </a:t>
            </a:r>
            <a:r>
              <a:rPr lang="en-IN" dirty="0"/>
              <a:t>to create new </a:t>
            </a:r>
            <a:r>
              <a:rPr lang="en-IN" dirty="0" smtClean="0"/>
              <a:t>machines,</a:t>
            </a:r>
          </a:p>
          <a:p>
            <a:pPr lvl="1" fontAlgn="base"/>
            <a:r>
              <a:rPr lang="en-IN" dirty="0" smtClean="0"/>
              <a:t>backup </a:t>
            </a:r>
            <a:r>
              <a:rPr lang="en-IN" dirty="0"/>
              <a:t>machines, etc., </a:t>
            </a:r>
            <a:endParaRPr lang="en-IN" dirty="0" smtClean="0"/>
          </a:p>
          <a:p>
            <a:pPr lvl="1" fontAlgn="base"/>
            <a:r>
              <a:rPr lang="en-IN" dirty="0" smtClean="0"/>
              <a:t>Timeshare </a:t>
            </a:r>
            <a:r>
              <a:rPr lang="en-IN" dirty="0"/>
              <a:t>lightly loaded systems on one </a:t>
            </a:r>
            <a:r>
              <a:rPr lang="en-IN" dirty="0" smtClean="0"/>
              <a:t>host etc.</a:t>
            </a:r>
            <a:endParaRPr lang="en-IN" dirty="0"/>
          </a:p>
        </p:txBody>
      </p:sp>
    </p:spTree>
    <p:extLst>
      <p:ext uri="{BB962C8B-B14F-4D97-AF65-F5344CB8AC3E}">
        <p14:creationId xmlns:p14="http://schemas.microsoft.com/office/powerpoint/2010/main" val="2032779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119</TotalTime>
  <Words>1271</Words>
  <Application>Microsoft Office PowerPoint</Application>
  <PresentationFormat>On-screen Show (4:3)</PresentationFormat>
  <Paragraphs>142</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Tw Cen MT</vt:lpstr>
      <vt:lpstr>Tw Cen MT Condensed</vt:lpstr>
      <vt:lpstr>Wingdings 3</vt:lpstr>
      <vt:lpstr>Integral</vt:lpstr>
      <vt:lpstr>What is Cloud Computing?</vt:lpstr>
      <vt:lpstr>What is Cloud Computing?</vt:lpstr>
      <vt:lpstr>Deployment Models in Cloud Computing</vt:lpstr>
      <vt:lpstr>Deployment Models</vt:lpstr>
      <vt:lpstr>Service Models</vt:lpstr>
      <vt:lpstr>Service Models</vt:lpstr>
      <vt:lpstr>Service Models</vt:lpstr>
      <vt:lpstr>Service Models</vt:lpstr>
      <vt:lpstr>Virtualization Virtual workspaces</vt:lpstr>
      <vt:lpstr>Opportunities and Challenges</vt:lpstr>
      <vt:lpstr>Disadvantages of Cloud Computing</vt:lpstr>
      <vt:lpstr>Virtual Machines</vt:lpstr>
      <vt:lpstr>Containers</vt:lpstr>
      <vt:lpstr>Benefits of Containerization</vt:lpstr>
      <vt:lpstr>Benefits of Containerization</vt:lpstr>
      <vt:lpstr>Container Terminology</vt:lpstr>
      <vt:lpstr>Container Terminology</vt:lpstr>
      <vt:lpstr>Container Terminology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Dibakar</cp:lastModifiedBy>
  <cp:revision>22</cp:revision>
  <dcterms:created xsi:type="dcterms:W3CDTF">2019-08-02T10:21:08Z</dcterms:created>
  <dcterms:modified xsi:type="dcterms:W3CDTF">2020-07-07T05:09:04Z</dcterms:modified>
</cp:coreProperties>
</file>