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291" r:id="rId3"/>
    <p:sldId id="328" r:id="rId4"/>
    <p:sldId id="289" r:id="rId5"/>
    <p:sldId id="329" r:id="rId6"/>
    <p:sldId id="290" r:id="rId7"/>
    <p:sldId id="292" r:id="rId8"/>
    <p:sldId id="293" r:id="rId9"/>
    <p:sldId id="330" r:id="rId10"/>
    <p:sldId id="294" r:id="rId11"/>
    <p:sldId id="331" r:id="rId12"/>
    <p:sldId id="295" r:id="rId13"/>
    <p:sldId id="332" r:id="rId14"/>
    <p:sldId id="256" r:id="rId15"/>
    <p:sldId id="257" r:id="rId16"/>
    <p:sldId id="258" r:id="rId17"/>
    <p:sldId id="259" r:id="rId18"/>
    <p:sldId id="260" r:id="rId19"/>
    <p:sldId id="261" r:id="rId20"/>
    <p:sldId id="262" r:id="rId21"/>
    <p:sldId id="296" r:id="rId22"/>
    <p:sldId id="327" r:id="rId23"/>
    <p:sldId id="308" r:id="rId24"/>
    <p:sldId id="302" r:id="rId25"/>
    <p:sldId id="315" r:id="rId26"/>
    <p:sldId id="316" r:id="rId27"/>
    <p:sldId id="317" r:id="rId28"/>
    <p:sldId id="318" r:id="rId29"/>
    <p:sldId id="319" r:id="rId30"/>
    <p:sldId id="320" r:id="rId31"/>
    <p:sldId id="321" r:id="rId32"/>
    <p:sldId id="322" r:id="rId33"/>
    <p:sldId id="323" r:id="rId34"/>
    <p:sldId id="324" r:id="rId35"/>
    <p:sldId id="325"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8CB1C6-768A-4EEB-97C6-34AD7EDAEBDA}"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584A2-E7EF-468F-8785-C7EF58DC10B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8CB1C6-768A-4EEB-97C6-34AD7EDAEBDA}"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584A2-E7EF-468F-8785-C7EF58DC10B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8CB1C6-768A-4EEB-97C6-34AD7EDAEBDA}"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584A2-E7EF-468F-8785-C7EF58DC10B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8CB1C6-768A-4EEB-97C6-34AD7EDAEBDA}"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584A2-E7EF-468F-8785-C7EF58DC10B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8CB1C6-768A-4EEB-97C6-34AD7EDAEBDA}"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584A2-E7EF-468F-8785-C7EF58DC10B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8CB1C6-768A-4EEB-97C6-34AD7EDAEBDA}" type="datetimeFigureOut">
              <a:rPr lang="en-US" smtClean="0"/>
              <a:pPr/>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6584A2-E7EF-468F-8785-C7EF58DC10B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8CB1C6-768A-4EEB-97C6-34AD7EDAEBDA}" type="datetimeFigureOut">
              <a:rPr lang="en-US" smtClean="0"/>
              <a:pPr/>
              <a:t>7/27/2021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6584A2-E7EF-468F-8785-C7EF58DC10B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8CB1C6-768A-4EEB-97C6-34AD7EDAEBDA}" type="datetimeFigureOut">
              <a:rPr lang="en-US" smtClean="0"/>
              <a:pPr/>
              <a:t>7/27/2021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6584A2-E7EF-468F-8785-C7EF58DC10B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8CB1C6-768A-4EEB-97C6-34AD7EDAEBDA}" type="datetimeFigureOut">
              <a:rPr lang="en-US" smtClean="0"/>
              <a:pPr/>
              <a:t>7/27/2021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6584A2-E7EF-468F-8785-C7EF58DC10B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8CB1C6-768A-4EEB-97C6-34AD7EDAEBDA}" type="datetimeFigureOut">
              <a:rPr lang="en-US" smtClean="0"/>
              <a:pPr/>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6584A2-E7EF-468F-8785-C7EF58DC10B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8CB1C6-768A-4EEB-97C6-34AD7EDAEBDA}" type="datetimeFigureOut">
              <a:rPr lang="en-US" smtClean="0"/>
              <a:pPr/>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6584A2-E7EF-468F-8785-C7EF58DC10B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8CB1C6-768A-4EEB-97C6-34AD7EDAEBDA}" type="datetimeFigureOut">
              <a:rPr lang="en-US" smtClean="0"/>
              <a:pPr/>
              <a:t>7/27/2021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6584A2-E7EF-468F-8785-C7EF58DC10B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lastic_beanstalk_logo1.png"/>
          <p:cNvPicPr>
            <a:picLocks noChangeAspect="1"/>
          </p:cNvPicPr>
          <p:nvPr/>
        </p:nvPicPr>
        <p:blipFill>
          <a:blip r:embed="rId2" cstate="print"/>
          <a:stretch>
            <a:fillRect/>
          </a:stretch>
        </p:blipFill>
        <p:spPr>
          <a:xfrm>
            <a:off x="1219200" y="457200"/>
            <a:ext cx="6705600" cy="5715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752600"/>
            <a:ext cx="8382000" cy="3139321"/>
          </a:xfrm>
          <a:prstGeom prst="rect">
            <a:avLst/>
          </a:prstGeom>
        </p:spPr>
        <p:txBody>
          <a:bodyPr wrap="square">
            <a:spAutoFit/>
          </a:bodyPr>
          <a:lstStyle/>
          <a:p>
            <a:pPr algn="just"/>
            <a:r>
              <a:rPr lang="en-US" sz="2200" b="1" dirty="0" err="1" smtClean="0"/>
              <a:t>CloudWatch</a:t>
            </a:r>
            <a:endParaRPr lang="en-US" sz="2200" b="1" dirty="0" smtClean="0"/>
          </a:p>
          <a:p>
            <a:pPr algn="just"/>
            <a:r>
              <a:rPr lang="en-US" sz="2200" dirty="0" smtClean="0"/>
              <a:t>With the help of Elastic Beanstalk, you also get access to the Amazon </a:t>
            </a:r>
            <a:r>
              <a:rPr lang="en-US" sz="2200" dirty="0" err="1" smtClean="0"/>
              <a:t>CloudWatch</a:t>
            </a:r>
            <a:r>
              <a:rPr lang="en-US" sz="2200" dirty="0" smtClean="0"/>
              <a:t>. </a:t>
            </a:r>
          </a:p>
          <a:p>
            <a:pPr algn="just"/>
            <a:r>
              <a:rPr lang="en-US" sz="2200" dirty="0" smtClean="0"/>
              <a:t>By using this marvelous management tool, you can monitor the system environment via set metrics such as CPU usage, inbound/outbound network traffic, and request count. </a:t>
            </a:r>
          </a:p>
          <a:p>
            <a:pPr algn="just"/>
            <a:r>
              <a:rPr lang="en-US" sz="2200" dirty="0" smtClean="0"/>
              <a:t>It will provide you the exact measurement of your application’s health status.</a:t>
            </a:r>
          </a:p>
          <a:p>
            <a:pPr algn="just"/>
            <a:endParaRPr lang="en-US" sz="2200" dirty="0"/>
          </a:p>
        </p:txBody>
      </p:sp>
      <p:sp>
        <p:nvSpPr>
          <p:cNvPr id="3" name="Rectangle 2"/>
          <p:cNvSpPr/>
          <p:nvPr/>
        </p:nvSpPr>
        <p:spPr>
          <a:xfrm>
            <a:off x="539087" y="762000"/>
            <a:ext cx="1504899" cy="646331"/>
          </a:xfrm>
          <a:prstGeom prst="rect">
            <a:avLst/>
          </a:prstGeom>
        </p:spPr>
        <p:txBody>
          <a:bodyPr wrap="none">
            <a:spAutoFit/>
          </a:bodyPr>
          <a:lstStyle/>
          <a:p>
            <a:r>
              <a:rPr lang="en-US" b="1" dirty="0" smtClean="0"/>
              <a:t>AWS Features</a:t>
            </a:r>
          </a:p>
          <a:p>
            <a:endParaRPr lang="en-US"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85800"/>
            <a:ext cx="8382000" cy="2800767"/>
          </a:xfrm>
          <a:prstGeom prst="rect">
            <a:avLst/>
          </a:prstGeom>
        </p:spPr>
        <p:txBody>
          <a:bodyPr wrap="square">
            <a:spAutoFit/>
          </a:bodyPr>
          <a:lstStyle/>
          <a:p>
            <a:pPr algn="just"/>
            <a:endParaRPr lang="en-US" sz="2200" dirty="0"/>
          </a:p>
          <a:p>
            <a:pPr algn="just"/>
            <a:r>
              <a:rPr lang="en-US" sz="2200" b="1" dirty="0" smtClean="0"/>
              <a:t>Management</a:t>
            </a:r>
          </a:p>
          <a:p>
            <a:pPr algn="just"/>
            <a:r>
              <a:rPr lang="en-US" sz="2200" dirty="0" smtClean="0"/>
              <a:t>By using the AWS Elastic Beanstalk, you can easily take the guesswork out of managing your currently running application. </a:t>
            </a:r>
          </a:p>
          <a:p>
            <a:pPr algn="just"/>
            <a:r>
              <a:rPr lang="en-US" sz="2200" dirty="0" smtClean="0"/>
              <a:t>You are allowed to administer the versions and environments of your application via Beanstalk console. </a:t>
            </a:r>
          </a:p>
          <a:p>
            <a:pPr algn="just"/>
            <a:r>
              <a:rPr lang="en-US" sz="2200" dirty="0" smtClean="0"/>
              <a:t>You can also view logs, restart instances, and even rebuild the entire infrastructure with the help of AWS Elastic Beanstalk.</a:t>
            </a:r>
            <a:endParaRPr lang="en-US" sz="2200" dirty="0"/>
          </a:p>
        </p:txBody>
      </p:sp>
      <p:sp>
        <p:nvSpPr>
          <p:cNvPr id="3" name="Rectangle 2"/>
          <p:cNvSpPr/>
          <p:nvPr/>
        </p:nvSpPr>
        <p:spPr>
          <a:xfrm>
            <a:off x="458337" y="362634"/>
            <a:ext cx="1504899" cy="646331"/>
          </a:xfrm>
          <a:prstGeom prst="rect">
            <a:avLst/>
          </a:prstGeom>
        </p:spPr>
        <p:txBody>
          <a:bodyPr wrap="none">
            <a:spAutoFit/>
          </a:bodyPr>
          <a:lstStyle/>
          <a:p>
            <a:r>
              <a:rPr lang="en-US" b="1" dirty="0" smtClean="0"/>
              <a:t>AWS Features</a:t>
            </a:r>
          </a:p>
          <a:p>
            <a:endParaRPr lang="en-US" b="1" dirty="0"/>
          </a:p>
        </p:txBody>
      </p:sp>
    </p:spTree>
    <p:extLst>
      <p:ext uri="{BB962C8B-B14F-4D97-AF65-F5344CB8AC3E}">
        <p14:creationId xmlns:p14="http://schemas.microsoft.com/office/powerpoint/2010/main" val="1644391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143000"/>
            <a:ext cx="8305800" cy="3816429"/>
          </a:xfrm>
          <a:prstGeom prst="rect">
            <a:avLst/>
          </a:prstGeom>
        </p:spPr>
        <p:txBody>
          <a:bodyPr wrap="square">
            <a:spAutoFit/>
          </a:bodyPr>
          <a:lstStyle/>
          <a:p>
            <a:pPr algn="just"/>
            <a:r>
              <a:rPr lang="en-US" sz="2200" b="1" dirty="0" smtClean="0"/>
              <a:t>Automatic Scaling</a:t>
            </a:r>
          </a:p>
          <a:p>
            <a:pPr algn="just"/>
            <a:r>
              <a:rPr lang="en-US" sz="2200" dirty="0" smtClean="0"/>
              <a:t>If your application runs smoothly at a server but causes distortion sometimes, it means that you will need two or three servers to scale it up. </a:t>
            </a:r>
          </a:p>
          <a:p>
            <a:pPr algn="just"/>
            <a:r>
              <a:rPr lang="en-US" sz="2200" dirty="0" smtClean="0"/>
              <a:t>You can perform this task with ease if you are using the AWS Elastic Beanstalk. </a:t>
            </a:r>
          </a:p>
          <a:p>
            <a:pPr algn="just"/>
            <a:r>
              <a:rPr lang="en-US" sz="2200" dirty="0" smtClean="0"/>
              <a:t>You can set triggers to add or remove instances depending on a load of your application.</a:t>
            </a:r>
          </a:p>
          <a:p>
            <a:pPr algn="just"/>
            <a:r>
              <a:rPr lang="en-US" sz="2200" dirty="0" smtClean="0"/>
              <a:t>In simple words, you can increase the number of servers if the CPU usage goes above 50 percent.</a:t>
            </a:r>
          </a:p>
          <a:p>
            <a:pPr algn="just"/>
            <a:endParaRPr lang="en-US" sz="2200" dirty="0" smtClean="0"/>
          </a:p>
        </p:txBody>
      </p:sp>
      <p:sp>
        <p:nvSpPr>
          <p:cNvPr id="3" name="Rectangle 2"/>
          <p:cNvSpPr/>
          <p:nvPr/>
        </p:nvSpPr>
        <p:spPr>
          <a:xfrm>
            <a:off x="381000" y="609600"/>
            <a:ext cx="1504899" cy="646331"/>
          </a:xfrm>
          <a:prstGeom prst="rect">
            <a:avLst/>
          </a:prstGeom>
        </p:spPr>
        <p:txBody>
          <a:bodyPr wrap="none">
            <a:spAutoFit/>
          </a:bodyPr>
          <a:lstStyle/>
          <a:p>
            <a:r>
              <a:rPr lang="en-US" b="1" dirty="0" smtClean="0"/>
              <a:t>AWS Features</a:t>
            </a:r>
          </a:p>
          <a:p>
            <a:endParaRPr lang="en-US"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143000"/>
            <a:ext cx="8305800" cy="2462213"/>
          </a:xfrm>
          <a:prstGeom prst="rect">
            <a:avLst/>
          </a:prstGeom>
        </p:spPr>
        <p:txBody>
          <a:bodyPr wrap="square">
            <a:spAutoFit/>
          </a:bodyPr>
          <a:lstStyle/>
          <a:p>
            <a:pPr algn="just"/>
            <a:endParaRPr lang="en-US" sz="2200" dirty="0" smtClean="0"/>
          </a:p>
          <a:p>
            <a:pPr algn="just"/>
            <a:r>
              <a:rPr lang="en-US" sz="2200" b="1" dirty="0" smtClean="0"/>
              <a:t>Notifications</a:t>
            </a:r>
          </a:p>
          <a:p>
            <a:pPr algn="just"/>
            <a:r>
              <a:rPr lang="en-US" sz="2200" dirty="0" smtClean="0"/>
              <a:t>If you are using the AWS Elastic Beanstalk, you will get notifications automatically whenever improvement events and activities take place for your application. </a:t>
            </a:r>
          </a:p>
          <a:p>
            <a:pPr algn="just"/>
            <a:r>
              <a:rPr lang="en-US" sz="2200" dirty="0" smtClean="0"/>
              <a:t>For example, you will get notified when new deployments occur, new servers are launched, or your predefined threshold is suppressed.</a:t>
            </a:r>
            <a:endParaRPr lang="en-US" sz="2200" dirty="0"/>
          </a:p>
        </p:txBody>
      </p:sp>
      <p:sp>
        <p:nvSpPr>
          <p:cNvPr id="3" name="Rectangle 2"/>
          <p:cNvSpPr/>
          <p:nvPr/>
        </p:nvSpPr>
        <p:spPr>
          <a:xfrm>
            <a:off x="381000" y="685800"/>
            <a:ext cx="1504899" cy="646331"/>
          </a:xfrm>
          <a:prstGeom prst="rect">
            <a:avLst/>
          </a:prstGeom>
        </p:spPr>
        <p:txBody>
          <a:bodyPr wrap="none">
            <a:spAutoFit/>
          </a:bodyPr>
          <a:lstStyle/>
          <a:p>
            <a:r>
              <a:rPr lang="en-US" b="1" dirty="0" smtClean="0"/>
              <a:t>AWS Features</a:t>
            </a:r>
          </a:p>
          <a:p>
            <a:endParaRPr lang="en-US" b="1" dirty="0"/>
          </a:p>
        </p:txBody>
      </p:sp>
    </p:spTree>
    <p:extLst>
      <p:ext uri="{BB962C8B-B14F-4D97-AF65-F5344CB8AC3E}">
        <p14:creationId xmlns:p14="http://schemas.microsoft.com/office/powerpoint/2010/main" val="36708342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81000" y="533400"/>
            <a:ext cx="8305800" cy="563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04800" y="457200"/>
            <a:ext cx="8534400" cy="59435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381000" y="304800"/>
            <a:ext cx="8305800" cy="594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609600" y="533400"/>
            <a:ext cx="8001000" cy="57911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cstate="print"/>
          <a:srcRect/>
          <a:stretch>
            <a:fillRect/>
          </a:stretch>
        </p:blipFill>
        <p:spPr bwMode="auto">
          <a:xfrm>
            <a:off x="457200" y="381001"/>
            <a:ext cx="8229600" cy="601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457200" y="533400"/>
            <a:ext cx="8458199"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457200"/>
            <a:ext cx="3441840" cy="523220"/>
          </a:xfrm>
          <a:prstGeom prst="rect">
            <a:avLst/>
          </a:prstGeom>
        </p:spPr>
        <p:txBody>
          <a:bodyPr wrap="none">
            <a:spAutoFit/>
          </a:bodyPr>
          <a:lstStyle/>
          <a:p>
            <a:r>
              <a:rPr lang="en-US" sz="2800" b="1" dirty="0"/>
              <a:t>AWS Elastic Beanstalk</a:t>
            </a:r>
          </a:p>
        </p:txBody>
      </p:sp>
      <p:sp>
        <p:nvSpPr>
          <p:cNvPr id="3" name="Rectangle 2"/>
          <p:cNvSpPr/>
          <p:nvPr/>
        </p:nvSpPr>
        <p:spPr>
          <a:xfrm>
            <a:off x="838200" y="1305342"/>
            <a:ext cx="7772400" cy="3046988"/>
          </a:xfrm>
          <a:prstGeom prst="rect">
            <a:avLst/>
          </a:prstGeom>
        </p:spPr>
        <p:txBody>
          <a:bodyPr wrap="square">
            <a:spAutoFit/>
          </a:bodyPr>
          <a:lstStyle/>
          <a:p>
            <a:pPr algn="just"/>
            <a:r>
              <a:rPr lang="en-US" sz="2400" dirty="0" smtClean="0"/>
              <a:t>The AWS Elastic Beanstalk is a cloud deployment service by which you can easily set up your application on the Amazon Web Services infrastructure simply by just uploading it. </a:t>
            </a:r>
          </a:p>
          <a:p>
            <a:pPr algn="just"/>
            <a:endParaRPr lang="en-US" sz="2400" dirty="0"/>
          </a:p>
          <a:p>
            <a:pPr algn="just"/>
            <a:r>
              <a:rPr lang="en-US" sz="2400" dirty="0" smtClean="0"/>
              <a:t>All the other necessary operations like </a:t>
            </a:r>
            <a:r>
              <a:rPr lang="en-US" sz="2400" dirty="0" err="1" smtClean="0"/>
              <a:t>autoscaling</a:t>
            </a:r>
            <a:r>
              <a:rPr lang="en-US" sz="2400" dirty="0" smtClean="0"/>
              <a:t>, provisioning, load balancing, and application health monitoring will be handled automatically by using it.</a:t>
            </a:r>
          </a:p>
          <a:p>
            <a:pPr algn="just"/>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457200" y="533400"/>
            <a:ext cx="8153400" cy="57911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8800" y="2743200"/>
            <a:ext cx="5715000" cy="646331"/>
          </a:xfrm>
          <a:prstGeom prst="rect">
            <a:avLst/>
          </a:prstGeom>
          <a:noFill/>
        </p:spPr>
        <p:txBody>
          <a:bodyPr wrap="square" rtlCol="0">
            <a:spAutoFit/>
          </a:bodyPr>
          <a:lstStyle/>
          <a:p>
            <a:r>
              <a:rPr lang="en-US" sz="3600" b="1" dirty="0" smtClean="0"/>
              <a:t>Practical of AWS Beanstalk </a:t>
            </a:r>
            <a:endParaRPr lang="en-US" sz="36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533400"/>
            <a:ext cx="7391400" cy="584775"/>
          </a:xfrm>
          <a:prstGeom prst="rect">
            <a:avLst/>
          </a:prstGeom>
          <a:noFill/>
        </p:spPr>
        <p:txBody>
          <a:bodyPr wrap="square" rtlCol="0">
            <a:spAutoFit/>
          </a:bodyPr>
          <a:lstStyle/>
          <a:p>
            <a:pPr algn="ctr"/>
            <a:r>
              <a:rPr lang="en-US" sz="3200" b="1" dirty="0" smtClean="0"/>
              <a:t>Code Spring Boot Rest Application</a:t>
            </a:r>
            <a:endParaRPr lang="en-US" sz="3200" b="1" dirty="0"/>
          </a:p>
        </p:txBody>
      </p:sp>
      <p:sp>
        <p:nvSpPr>
          <p:cNvPr id="3" name="TextBox 2"/>
          <p:cNvSpPr txBox="1"/>
          <p:nvPr/>
        </p:nvSpPr>
        <p:spPr>
          <a:xfrm>
            <a:off x="533400" y="1676400"/>
            <a:ext cx="7924800" cy="2308324"/>
          </a:xfrm>
          <a:prstGeom prst="rect">
            <a:avLst/>
          </a:prstGeom>
          <a:noFill/>
        </p:spPr>
        <p:txBody>
          <a:bodyPr wrap="square" rtlCol="0">
            <a:spAutoFit/>
          </a:bodyPr>
          <a:lstStyle/>
          <a:p>
            <a:r>
              <a:rPr lang="en-IN" sz="2400" dirty="0"/>
              <a:t>Make A Spring Boot Rest Application</a:t>
            </a:r>
          </a:p>
          <a:p>
            <a:endParaRPr lang="en-IN" sz="2400" dirty="0" smtClean="0"/>
          </a:p>
          <a:p>
            <a:r>
              <a:rPr lang="en-IN" sz="2400" dirty="0" smtClean="0"/>
              <a:t>Right </a:t>
            </a:r>
            <a:r>
              <a:rPr lang="en-IN" sz="2400" dirty="0"/>
              <a:t>Click on project -- Run as -- Maven build -- Under Goals "install"  -- apply --run</a:t>
            </a:r>
          </a:p>
          <a:p>
            <a:endParaRPr lang="en-IN" sz="2400" dirty="0" smtClean="0"/>
          </a:p>
          <a:p>
            <a:r>
              <a:rPr lang="en-IN" sz="2400" dirty="0" smtClean="0"/>
              <a:t>It </a:t>
            </a:r>
            <a:r>
              <a:rPr lang="en-IN" sz="2400" dirty="0"/>
              <a:t>will make a .jar file under target folder.</a:t>
            </a:r>
            <a:endParaRPr lang="en-US" sz="2400" dirty="0"/>
          </a:p>
        </p:txBody>
      </p:sp>
    </p:spTree>
    <p:extLst>
      <p:ext uri="{BB962C8B-B14F-4D97-AF65-F5344CB8AC3E}">
        <p14:creationId xmlns:p14="http://schemas.microsoft.com/office/powerpoint/2010/main" val="11103832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304799" y="1219200"/>
            <a:ext cx="8382001" cy="54101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04800" y="1143001"/>
            <a:ext cx="8382000"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643711" y="2057400"/>
            <a:ext cx="7856577" cy="2147887"/>
          </a:xfrm>
          <a:prstGeom prst="rect">
            <a:avLst/>
          </a:prstGeom>
        </p:spPr>
      </p:pic>
    </p:spTree>
    <p:extLst>
      <p:ext uri="{BB962C8B-B14F-4D97-AF65-F5344CB8AC3E}">
        <p14:creationId xmlns:p14="http://schemas.microsoft.com/office/powerpoint/2010/main" val="2277724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2"/>
          <a:stretch>
            <a:fillRect/>
          </a:stretch>
        </p:blipFill>
        <p:spPr>
          <a:xfrm>
            <a:off x="457200" y="251892"/>
            <a:ext cx="7115175" cy="3019425"/>
          </a:xfrm>
          <a:prstGeom prst="rect">
            <a:avLst/>
          </a:prstGeom>
        </p:spPr>
      </p:pic>
      <p:pic>
        <p:nvPicPr>
          <p:cNvPr id="6" name="Picture 5"/>
          <p:cNvPicPr>
            <a:picLocks noChangeAspect="1"/>
          </p:cNvPicPr>
          <p:nvPr/>
        </p:nvPicPr>
        <p:blipFill>
          <a:blip r:embed="rId3"/>
          <a:stretch>
            <a:fillRect/>
          </a:stretch>
        </p:blipFill>
        <p:spPr>
          <a:xfrm>
            <a:off x="490182" y="3571331"/>
            <a:ext cx="6419850" cy="2524125"/>
          </a:xfrm>
          <a:prstGeom prst="rect">
            <a:avLst/>
          </a:prstGeom>
        </p:spPr>
      </p:pic>
    </p:spTree>
    <p:extLst>
      <p:ext uri="{BB962C8B-B14F-4D97-AF65-F5344CB8AC3E}">
        <p14:creationId xmlns:p14="http://schemas.microsoft.com/office/powerpoint/2010/main" val="3104541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457200" y="438150"/>
            <a:ext cx="4648200" cy="2726348"/>
          </a:xfrm>
          <a:prstGeom prst="rect">
            <a:avLst/>
          </a:prstGeom>
        </p:spPr>
      </p:pic>
      <p:pic>
        <p:nvPicPr>
          <p:cNvPr id="8" name="Picture 7"/>
          <p:cNvPicPr>
            <a:picLocks noChangeAspect="1"/>
          </p:cNvPicPr>
          <p:nvPr/>
        </p:nvPicPr>
        <p:blipFill>
          <a:blip r:embed="rId3"/>
          <a:stretch>
            <a:fillRect/>
          </a:stretch>
        </p:blipFill>
        <p:spPr>
          <a:xfrm>
            <a:off x="485633" y="3451738"/>
            <a:ext cx="5191125" cy="752475"/>
          </a:xfrm>
          <a:prstGeom prst="rect">
            <a:avLst/>
          </a:prstGeom>
        </p:spPr>
      </p:pic>
      <p:pic>
        <p:nvPicPr>
          <p:cNvPr id="9" name="Picture 8"/>
          <p:cNvPicPr>
            <a:picLocks noChangeAspect="1"/>
          </p:cNvPicPr>
          <p:nvPr/>
        </p:nvPicPr>
        <p:blipFill>
          <a:blip r:embed="rId4"/>
          <a:stretch>
            <a:fillRect/>
          </a:stretch>
        </p:blipFill>
        <p:spPr>
          <a:xfrm>
            <a:off x="485633" y="4509650"/>
            <a:ext cx="7115175" cy="2219325"/>
          </a:xfrm>
          <a:prstGeom prst="rect">
            <a:avLst/>
          </a:prstGeom>
        </p:spPr>
      </p:pic>
    </p:spTree>
    <p:extLst>
      <p:ext uri="{BB962C8B-B14F-4D97-AF65-F5344CB8AC3E}">
        <p14:creationId xmlns:p14="http://schemas.microsoft.com/office/powerpoint/2010/main" val="1022451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2"/>
          <a:stretch>
            <a:fillRect/>
          </a:stretch>
        </p:blipFill>
        <p:spPr>
          <a:xfrm>
            <a:off x="-4763" y="1581150"/>
            <a:ext cx="9153525" cy="3695700"/>
          </a:xfrm>
          <a:prstGeom prst="rect">
            <a:avLst/>
          </a:prstGeom>
        </p:spPr>
      </p:pic>
    </p:spTree>
    <p:extLst>
      <p:ext uri="{BB962C8B-B14F-4D97-AF65-F5344CB8AC3E}">
        <p14:creationId xmlns:p14="http://schemas.microsoft.com/office/powerpoint/2010/main" val="1206746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Check configuration</a:t>
            </a:r>
            <a:endParaRPr lang="en-IN" dirty="0"/>
          </a:p>
        </p:txBody>
      </p:sp>
      <p:sp>
        <p:nvSpPr>
          <p:cNvPr id="3" name="Content Placeholder 2"/>
          <p:cNvSpPr>
            <a:spLocks noGrp="1"/>
          </p:cNvSpPr>
          <p:nvPr>
            <p:ph idx="1"/>
          </p:nvPr>
        </p:nvSpPr>
        <p:spPr/>
        <p:txBody>
          <a:bodyPr/>
          <a:lstStyle/>
          <a:p>
            <a:endParaRPr lang="en-IN"/>
          </a:p>
        </p:txBody>
      </p:sp>
      <p:pic>
        <p:nvPicPr>
          <p:cNvPr id="6" name="Picture 5"/>
          <p:cNvPicPr>
            <a:picLocks noChangeAspect="1"/>
          </p:cNvPicPr>
          <p:nvPr/>
        </p:nvPicPr>
        <p:blipFill>
          <a:blip r:embed="rId2"/>
          <a:stretch>
            <a:fillRect/>
          </a:stretch>
        </p:blipFill>
        <p:spPr>
          <a:xfrm>
            <a:off x="223397" y="1057275"/>
            <a:ext cx="8871926" cy="4352925"/>
          </a:xfrm>
          <a:prstGeom prst="rect">
            <a:avLst/>
          </a:prstGeom>
        </p:spPr>
      </p:pic>
    </p:spTree>
    <p:extLst>
      <p:ext uri="{BB962C8B-B14F-4D97-AF65-F5344CB8AC3E}">
        <p14:creationId xmlns:p14="http://schemas.microsoft.com/office/powerpoint/2010/main" val="31547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457200"/>
            <a:ext cx="3441840" cy="523220"/>
          </a:xfrm>
          <a:prstGeom prst="rect">
            <a:avLst/>
          </a:prstGeom>
        </p:spPr>
        <p:txBody>
          <a:bodyPr wrap="none">
            <a:spAutoFit/>
          </a:bodyPr>
          <a:lstStyle/>
          <a:p>
            <a:r>
              <a:rPr lang="en-US" sz="2800" b="1" dirty="0"/>
              <a:t>AWS Elastic Beanstalk</a:t>
            </a:r>
          </a:p>
        </p:txBody>
      </p:sp>
      <p:sp>
        <p:nvSpPr>
          <p:cNvPr id="3" name="Rectangle 2"/>
          <p:cNvSpPr/>
          <p:nvPr/>
        </p:nvSpPr>
        <p:spPr>
          <a:xfrm>
            <a:off x="838200" y="1305342"/>
            <a:ext cx="7772400" cy="3046988"/>
          </a:xfrm>
          <a:prstGeom prst="rect">
            <a:avLst/>
          </a:prstGeom>
        </p:spPr>
        <p:txBody>
          <a:bodyPr wrap="square">
            <a:spAutoFit/>
          </a:bodyPr>
          <a:lstStyle/>
          <a:p>
            <a:pPr algn="just"/>
            <a:endParaRPr lang="en-US" sz="2400" dirty="0"/>
          </a:p>
          <a:p>
            <a:pPr algn="just"/>
            <a:r>
              <a:rPr lang="en-US" sz="2400" dirty="0" smtClean="0"/>
              <a:t>Elastic Beanstalk is blessed with an open architecture, which means that even the applications not written for the web can be deployed on it. </a:t>
            </a:r>
          </a:p>
          <a:p>
            <a:pPr algn="just"/>
            <a:endParaRPr lang="en-US" sz="2400" dirty="0"/>
          </a:p>
          <a:p>
            <a:pPr algn="just"/>
            <a:r>
              <a:rPr lang="en-US" sz="2400" dirty="0" smtClean="0"/>
              <a:t>Amazon doesn’t charge additionally for the Elastic Beanstalk, consumers will just have to pay for the resources used to run and store their apps.</a:t>
            </a:r>
            <a:endParaRPr lang="en-US" sz="2400" dirty="0"/>
          </a:p>
        </p:txBody>
      </p:sp>
    </p:spTree>
    <p:extLst>
      <p:ext uri="{BB962C8B-B14F-4D97-AF65-F5344CB8AC3E}">
        <p14:creationId xmlns:p14="http://schemas.microsoft.com/office/powerpoint/2010/main" val="1318177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Check configuration</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114425" y="1600200"/>
            <a:ext cx="6915150" cy="4857750"/>
          </a:xfrm>
          <a:prstGeom prst="rect">
            <a:avLst/>
          </a:prstGeom>
        </p:spPr>
      </p:pic>
    </p:spTree>
    <p:extLst>
      <p:ext uri="{BB962C8B-B14F-4D97-AF65-F5344CB8AC3E}">
        <p14:creationId xmlns:p14="http://schemas.microsoft.com/office/powerpoint/2010/main" val="3429116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9086850" cy="334962"/>
          </a:xfrm>
        </p:spPr>
        <p:txBody>
          <a:bodyPr>
            <a:normAutofit fontScale="90000"/>
          </a:bodyPr>
          <a:lstStyle/>
          <a:p>
            <a:r>
              <a:rPr lang="en-IN" dirty="0" smtClean="0"/>
              <a:t>Now Check EC2 Instance &amp; its IPv4 address</a:t>
            </a:r>
            <a:endParaRPr lang="en-IN" dirty="0"/>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2"/>
          <a:stretch>
            <a:fillRect/>
          </a:stretch>
        </p:blipFill>
        <p:spPr>
          <a:xfrm>
            <a:off x="304800" y="1482417"/>
            <a:ext cx="8705850" cy="2524125"/>
          </a:xfrm>
          <a:prstGeom prst="rect">
            <a:avLst/>
          </a:prstGeom>
        </p:spPr>
      </p:pic>
      <p:pic>
        <p:nvPicPr>
          <p:cNvPr id="6" name="Picture 5"/>
          <p:cNvPicPr>
            <a:picLocks noChangeAspect="1"/>
          </p:cNvPicPr>
          <p:nvPr/>
        </p:nvPicPr>
        <p:blipFill>
          <a:blip r:embed="rId3"/>
          <a:stretch>
            <a:fillRect/>
          </a:stretch>
        </p:blipFill>
        <p:spPr>
          <a:xfrm>
            <a:off x="397484" y="4191000"/>
            <a:ext cx="8746516" cy="2536754"/>
          </a:xfrm>
          <a:prstGeom prst="rect">
            <a:avLst/>
          </a:prstGeom>
        </p:spPr>
      </p:pic>
    </p:spTree>
    <p:extLst>
      <p:ext uri="{BB962C8B-B14F-4D97-AF65-F5344CB8AC3E}">
        <p14:creationId xmlns:p14="http://schemas.microsoft.com/office/powerpoint/2010/main" val="2806894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9086850" cy="334962"/>
          </a:xfrm>
        </p:spPr>
        <p:txBody>
          <a:bodyPr>
            <a:normAutofit fontScale="90000"/>
          </a:bodyPr>
          <a:lstStyle/>
          <a:p>
            <a:r>
              <a:rPr lang="en-IN" dirty="0" smtClean="0"/>
              <a:t>Now Test Spring Boot Rest APIs </a:t>
            </a:r>
            <a:br>
              <a:rPr lang="en-IN" dirty="0" smtClean="0"/>
            </a:br>
            <a:r>
              <a:rPr lang="en-IN" dirty="0" smtClean="0"/>
              <a:t>from web browser</a:t>
            </a:r>
            <a:endParaRPr lang="en-IN" dirty="0"/>
          </a:p>
        </p:txBody>
      </p:sp>
      <p:sp>
        <p:nvSpPr>
          <p:cNvPr id="3" name="Content Placeholder 2"/>
          <p:cNvSpPr>
            <a:spLocks noGrp="1"/>
          </p:cNvSpPr>
          <p:nvPr>
            <p:ph idx="1"/>
          </p:nvPr>
        </p:nvSpPr>
        <p:spPr/>
        <p:txBody>
          <a:bodyPr/>
          <a:lstStyle/>
          <a:p>
            <a:r>
              <a:rPr lang="en-IN" dirty="0" smtClean="0"/>
              <a:t>Provides error:</a:t>
            </a:r>
          </a:p>
          <a:p>
            <a:endParaRPr lang="en-IN" dirty="0"/>
          </a:p>
          <a:p>
            <a:endParaRPr lang="en-IN" dirty="0" smtClean="0"/>
          </a:p>
          <a:p>
            <a:endParaRPr lang="en-IN" dirty="0"/>
          </a:p>
          <a:p>
            <a:r>
              <a:rPr lang="en-IN" dirty="0" smtClean="0"/>
              <a:t>Now need to click on Security Groups under instance :</a:t>
            </a:r>
          </a:p>
          <a:p>
            <a:endParaRPr lang="en-IN" dirty="0"/>
          </a:p>
        </p:txBody>
      </p:sp>
      <p:pic>
        <p:nvPicPr>
          <p:cNvPr id="4" name="Picture 3"/>
          <p:cNvPicPr>
            <a:picLocks noChangeAspect="1"/>
          </p:cNvPicPr>
          <p:nvPr/>
        </p:nvPicPr>
        <p:blipFill>
          <a:blip r:embed="rId2"/>
          <a:stretch>
            <a:fillRect/>
          </a:stretch>
        </p:blipFill>
        <p:spPr>
          <a:xfrm>
            <a:off x="457200" y="2209800"/>
            <a:ext cx="7267575" cy="1847850"/>
          </a:xfrm>
          <a:prstGeom prst="rect">
            <a:avLst/>
          </a:prstGeom>
        </p:spPr>
      </p:pic>
      <p:pic>
        <p:nvPicPr>
          <p:cNvPr id="7" name="Picture 6"/>
          <p:cNvPicPr>
            <a:picLocks noChangeAspect="1"/>
          </p:cNvPicPr>
          <p:nvPr/>
        </p:nvPicPr>
        <p:blipFill>
          <a:blip r:embed="rId3"/>
          <a:stretch>
            <a:fillRect/>
          </a:stretch>
        </p:blipFill>
        <p:spPr>
          <a:xfrm>
            <a:off x="457200" y="5295938"/>
            <a:ext cx="8496300" cy="840461"/>
          </a:xfrm>
          <a:prstGeom prst="rect">
            <a:avLst/>
          </a:prstGeom>
        </p:spPr>
      </p:pic>
    </p:spTree>
    <p:extLst>
      <p:ext uri="{BB962C8B-B14F-4D97-AF65-F5344CB8AC3E}">
        <p14:creationId xmlns:p14="http://schemas.microsoft.com/office/powerpoint/2010/main" val="1919071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9086850" cy="334962"/>
          </a:xfrm>
        </p:spPr>
        <p:txBody>
          <a:bodyPr>
            <a:normAutofit fontScale="90000"/>
          </a:bodyPr>
          <a:lstStyle/>
          <a:p>
            <a:r>
              <a:rPr lang="en-IN" dirty="0" smtClean="0"/>
              <a:t>Now Test Spring Boot Rest APIs </a:t>
            </a:r>
            <a:br>
              <a:rPr lang="en-IN" dirty="0" smtClean="0"/>
            </a:br>
            <a:r>
              <a:rPr lang="en-IN" dirty="0" smtClean="0"/>
              <a:t>from web browser</a:t>
            </a:r>
            <a:endParaRPr lang="en-IN" dirty="0"/>
          </a:p>
        </p:txBody>
      </p:sp>
      <p:sp>
        <p:nvSpPr>
          <p:cNvPr id="5" name="Content Placeholder 4"/>
          <p:cNvSpPr>
            <a:spLocks noGrp="1"/>
          </p:cNvSpPr>
          <p:nvPr>
            <p:ph idx="1"/>
          </p:nvPr>
        </p:nvSpPr>
        <p:spPr/>
        <p:txBody>
          <a:bodyPr/>
          <a:lstStyle/>
          <a:p>
            <a:endParaRPr lang="en-IN"/>
          </a:p>
        </p:txBody>
      </p:sp>
      <p:pic>
        <p:nvPicPr>
          <p:cNvPr id="6" name="Picture 5"/>
          <p:cNvPicPr>
            <a:picLocks noChangeAspect="1"/>
          </p:cNvPicPr>
          <p:nvPr/>
        </p:nvPicPr>
        <p:blipFill>
          <a:blip r:embed="rId2"/>
          <a:stretch>
            <a:fillRect/>
          </a:stretch>
        </p:blipFill>
        <p:spPr>
          <a:xfrm>
            <a:off x="236113" y="1828800"/>
            <a:ext cx="8671774" cy="3048000"/>
          </a:xfrm>
          <a:prstGeom prst="rect">
            <a:avLst/>
          </a:prstGeom>
        </p:spPr>
      </p:pic>
    </p:spTree>
    <p:extLst>
      <p:ext uri="{BB962C8B-B14F-4D97-AF65-F5344CB8AC3E}">
        <p14:creationId xmlns:p14="http://schemas.microsoft.com/office/powerpoint/2010/main" val="38690340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0"/>
            <a:ext cx="9086850" cy="334962"/>
          </a:xfrm>
        </p:spPr>
        <p:txBody>
          <a:bodyPr>
            <a:normAutofit fontScale="90000"/>
          </a:bodyPr>
          <a:lstStyle/>
          <a:p>
            <a:r>
              <a:rPr lang="en-IN" dirty="0" smtClean="0"/>
              <a:t>Now Test Spring Boot Rest APIs </a:t>
            </a:r>
            <a:br>
              <a:rPr lang="en-IN" dirty="0" smtClean="0"/>
            </a:br>
            <a:r>
              <a:rPr lang="en-IN" dirty="0" smtClean="0"/>
              <a:t>from web browser</a:t>
            </a:r>
            <a:endParaRPr lang="en-IN" dirty="0"/>
          </a:p>
        </p:txBody>
      </p:sp>
      <p:sp>
        <p:nvSpPr>
          <p:cNvPr id="5" name="Content Placeholder 4"/>
          <p:cNvSpPr>
            <a:spLocks noGrp="1"/>
          </p:cNvSpPr>
          <p:nvPr>
            <p:ph idx="1"/>
          </p:nvPr>
        </p:nvSpPr>
        <p:spPr/>
        <p:txBody>
          <a:bodyPr/>
          <a:lstStyle/>
          <a:p>
            <a:endParaRPr lang="en-IN"/>
          </a:p>
        </p:txBody>
      </p:sp>
      <p:pic>
        <p:nvPicPr>
          <p:cNvPr id="3" name="Picture 2"/>
          <p:cNvPicPr>
            <a:picLocks noChangeAspect="1"/>
          </p:cNvPicPr>
          <p:nvPr/>
        </p:nvPicPr>
        <p:blipFill>
          <a:blip r:embed="rId2"/>
          <a:stretch>
            <a:fillRect/>
          </a:stretch>
        </p:blipFill>
        <p:spPr>
          <a:xfrm>
            <a:off x="838200" y="1752600"/>
            <a:ext cx="4686300" cy="1743075"/>
          </a:xfrm>
          <a:prstGeom prst="rect">
            <a:avLst/>
          </a:prstGeom>
        </p:spPr>
      </p:pic>
    </p:spTree>
    <p:extLst>
      <p:ext uri="{BB962C8B-B14F-4D97-AF65-F5344CB8AC3E}">
        <p14:creationId xmlns:p14="http://schemas.microsoft.com/office/powerpoint/2010/main" val="36790388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0"/>
            <a:ext cx="9086850" cy="334962"/>
          </a:xfrm>
        </p:spPr>
        <p:txBody>
          <a:bodyPr>
            <a:normAutofit fontScale="90000"/>
          </a:bodyPr>
          <a:lstStyle/>
          <a:p>
            <a:r>
              <a:rPr lang="en-IN" dirty="0" smtClean="0"/>
              <a:t>Now Test Spring Boot Rest APIs </a:t>
            </a:r>
            <a:br>
              <a:rPr lang="en-IN" dirty="0" smtClean="0"/>
            </a:br>
            <a:r>
              <a:rPr lang="en-IN" dirty="0" smtClean="0"/>
              <a:t>from web browser</a:t>
            </a:r>
            <a:endParaRPr lang="en-IN" dirty="0"/>
          </a:p>
        </p:txBody>
      </p:sp>
      <p:sp>
        <p:nvSpPr>
          <p:cNvPr id="5" name="Content Placeholder 4"/>
          <p:cNvSpPr>
            <a:spLocks noGrp="1"/>
          </p:cNvSpPr>
          <p:nvPr>
            <p:ph idx="1"/>
          </p:nvPr>
        </p:nvSpPr>
        <p:spPr/>
        <p:txBody>
          <a:bodyPr/>
          <a:lstStyle/>
          <a:p>
            <a:endParaRPr lang="en-IN"/>
          </a:p>
        </p:txBody>
      </p:sp>
      <p:pic>
        <p:nvPicPr>
          <p:cNvPr id="6" name="Picture 5"/>
          <p:cNvPicPr>
            <a:picLocks noChangeAspect="1"/>
          </p:cNvPicPr>
          <p:nvPr/>
        </p:nvPicPr>
        <p:blipFill>
          <a:blip r:embed="rId2"/>
          <a:stretch>
            <a:fillRect/>
          </a:stretch>
        </p:blipFill>
        <p:spPr>
          <a:xfrm>
            <a:off x="239777" y="1600200"/>
            <a:ext cx="8904223" cy="5006181"/>
          </a:xfrm>
          <a:prstGeom prst="rect">
            <a:avLst/>
          </a:prstGeom>
        </p:spPr>
      </p:pic>
    </p:spTree>
    <p:extLst>
      <p:ext uri="{BB962C8B-B14F-4D97-AF65-F5344CB8AC3E}">
        <p14:creationId xmlns:p14="http://schemas.microsoft.com/office/powerpoint/2010/main" val="1815946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xresdefault.jpg"/>
          <p:cNvPicPr>
            <a:picLocks noChangeAspect="1"/>
          </p:cNvPicPr>
          <p:nvPr/>
        </p:nvPicPr>
        <p:blipFill>
          <a:blip r:embed="rId2" cstate="print"/>
          <a:stretch>
            <a:fillRect/>
          </a:stretch>
        </p:blipFill>
        <p:spPr>
          <a:xfrm>
            <a:off x="228600" y="857250"/>
            <a:ext cx="8610600" cy="51435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905000"/>
            <a:ext cx="8153400" cy="3046988"/>
          </a:xfrm>
          <a:prstGeom prst="rect">
            <a:avLst/>
          </a:prstGeom>
        </p:spPr>
        <p:txBody>
          <a:bodyPr wrap="square">
            <a:spAutoFit/>
          </a:bodyPr>
          <a:lstStyle/>
          <a:p>
            <a:pPr algn="just"/>
            <a:r>
              <a:rPr lang="en-US" sz="2400" b="1" dirty="0" smtClean="0"/>
              <a:t>Application Support</a:t>
            </a:r>
          </a:p>
          <a:p>
            <a:pPr algn="just"/>
            <a:r>
              <a:rPr lang="en-US" sz="2400" dirty="0" smtClean="0"/>
              <a:t>Amazon Elastic Beanstalk offers you support for a wide range of application environments. </a:t>
            </a:r>
          </a:p>
          <a:p>
            <a:pPr algn="just"/>
            <a:r>
              <a:rPr lang="en-US" sz="2400" dirty="0" smtClean="0"/>
              <a:t>It supports a lot of container and coding platforms including Ruby, Python, Node.js, PHP, .NET, JAVA, and </a:t>
            </a:r>
            <a:r>
              <a:rPr lang="en-US" sz="2400" dirty="0" err="1" smtClean="0"/>
              <a:t>Docker</a:t>
            </a:r>
            <a:r>
              <a:rPr lang="en-US" sz="2400" dirty="0" smtClean="0"/>
              <a:t>.</a:t>
            </a:r>
          </a:p>
          <a:p>
            <a:pPr algn="just"/>
            <a:endParaRPr lang="en-US" sz="2400" dirty="0" smtClean="0"/>
          </a:p>
          <a:p>
            <a:pPr algn="just"/>
            <a:endParaRPr lang="en-US" sz="2400" dirty="0" smtClean="0"/>
          </a:p>
          <a:p>
            <a:pPr algn="just"/>
            <a:endParaRPr lang="en-US" sz="2400" dirty="0" smtClean="0"/>
          </a:p>
        </p:txBody>
      </p:sp>
      <p:sp>
        <p:nvSpPr>
          <p:cNvPr id="3" name="Rectangle 2"/>
          <p:cNvSpPr/>
          <p:nvPr/>
        </p:nvSpPr>
        <p:spPr>
          <a:xfrm>
            <a:off x="838200" y="762000"/>
            <a:ext cx="1504899" cy="646331"/>
          </a:xfrm>
          <a:prstGeom prst="rect">
            <a:avLst/>
          </a:prstGeom>
        </p:spPr>
        <p:txBody>
          <a:bodyPr wrap="none">
            <a:spAutoFit/>
          </a:bodyPr>
          <a:lstStyle/>
          <a:p>
            <a:r>
              <a:rPr lang="en-US" b="1" dirty="0" smtClean="0"/>
              <a:t>AWS Features</a:t>
            </a:r>
          </a:p>
          <a:p>
            <a:endParaRPr lang="en-US" b="1" dirty="0"/>
          </a:p>
        </p:txBody>
      </p:sp>
    </p:spTree>
    <p:extLst>
      <p:ext uri="{BB962C8B-B14F-4D97-AF65-F5344CB8AC3E}">
        <p14:creationId xmlns:p14="http://schemas.microsoft.com/office/powerpoint/2010/main" val="7257295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600200"/>
            <a:ext cx="8153400" cy="4524315"/>
          </a:xfrm>
          <a:prstGeom prst="rect">
            <a:avLst/>
          </a:prstGeom>
        </p:spPr>
        <p:txBody>
          <a:bodyPr wrap="square">
            <a:spAutoFit/>
          </a:bodyPr>
          <a:lstStyle/>
          <a:p>
            <a:pPr algn="just"/>
            <a:endParaRPr lang="en-US" sz="2400" dirty="0" smtClean="0"/>
          </a:p>
          <a:p>
            <a:pPr algn="just"/>
            <a:r>
              <a:rPr lang="en-US" sz="2400" b="1" dirty="0" smtClean="0"/>
              <a:t>AWS Integration</a:t>
            </a:r>
          </a:p>
          <a:p>
            <a:pPr algn="just"/>
            <a:r>
              <a:rPr lang="en-US" sz="2400" dirty="0" smtClean="0"/>
              <a:t>Elastic Beanstalk comes with the availability of native and deep integration with the rest of the Amazon Web Services. </a:t>
            </a:r>
          </a:p>
          <a:p>
            <a:pPr algn="just"/>
            <a:r>
              <a:rPr lang="en-US" sz="2400" dirty="0" smtClean="0"/>
              <a:t>It means that you are allowed to configure your application according to your requirements. </a:t>
            </a:r>
          </a:p>
          <a:p>
            <a:pPr algn="just"/>
            <a:r>
              <a:rPr lang="en-US" sz="2400" dirty="0" smtClean="0"/>
              <a:t>You can perform a lot of actions with the help of it, like enabling SSH access, choosing different instance types with more or less memory, arranging the required security, and connecting with additional AWS services such as RDS, Lambda, and S3.</a:t>
            </a:r>
          </a:p>
          <a:p>
            <a:pPr algn="just"/>
            <a:endParaRPr lang="en-US" sz="2400" dirty="0" smtClean="0"/>
          </a:p>
          <a:p>
            <a:pPr algn="just"/>
            <a:endParaRPr lang="en-US" sz="2400" dirty="0" smtClean="0"/>
          </a:p>
        </p:txBody>
      </p:sp>
      <p:sp>
        <p:nvSpPr>
          <p:cNvPr id="3" name="Rectangle 2"/>
          <p:cNvSpPr/>
          <p:nvPr/>
        </p:nvSpPr>
        <p:spPr>
          <a:xfrm>
            <a:off x="838200" y="762000"/>
            <a:ext cx="1504899" cy="646331"/>
          </a:xfrm>
          <a:prstGeom prst="rect">
            <a:avLst/>
          </a:prstGeom>
        </p:spPr>
        <p:txBody>
          <a:bodyPr wrap="none">
            <a:spAutoFit/>
          </a:bodyPr>
          <a:lstStyle/>
          <a:p>
            <a:r>
              <a:rPr lang="en-US" b="1" dirty="0" smtClean="0"/>
              <a:t>AWS Features</a:t>
            </a:r>
          </a:p>
          <a:p>
            <a:endParaRPr lang="en-US"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810000"/>
            <a:ext cx="8153400" cy="2800767"/>
          </a:xfrm>
          <a:prstGeom prst="rect">
            <a:avLst/>
          </a:prstGeom>
        </p:spPr>
        <p:txBody>
          <a:bodyPr wrap="square">
            <a:spAutoFit/>
          </a:bodyPr>
          <a:lstStyle/>
          <a:p>
            <a:pPr algn="just"/>
            <a:r>
              <a:rPr lang="en-US" sz="2200" b="1" dirty="0" smtClean="0"/>
              <a:t>Provisioning</a:t>
            </a:r>
          </a:p>
          <a:p>
            <a:pPr algn="just"/>
            <a:r>
              <a:rPr lang="en-US" sz="2200" dirty="0" smtClean="0"/>
              <a:t>The AWS Elastic Beanstalk comes with an ability of provisioning all the load balancers, necessary instances, and additional resources that your application requires. </a:t>
            </a:r>
          </a:p>
          <a:p>
            <a:pPr algn="just"/>
            <a:r>
              <a:rPr lang="en-US" sz="2200" dirty="0" smtClean="0"/>
              <a:t>So, you don't have to worry about anything as the Elastic Beanstalk will take care of every necessity of an application. </a:t>
            </a:r>
          </a:p>
          <a:p>
            <a:pPr algn="just"/>
            <a:r>
              <a:rPr lang="en-US" sz="2200" dirty="0" smtClean="0"/>
              <a:t>Furthermore, you don’t even have to specify anything related to the type and size of these resources.</a:t>
            </a:r>
            <a:endParaRPr lang="en-US" sz="2200" dirty="0"/>
          </a:p>
        </p:txBody>
      </p:sp>
      <p:sp>
        <p:nvSpPr>
          <p:cNvPr id="3" name="Rectangle 2"/>
          <p:cNvSpPr/>
          <p:nvPr/>
        </p:nvSpPr>
        <p:spPr>
          <a:xfrm>
            <a:off x="533400" y="685800"/>
            <a:ext cx="7924800" cy="3139321"/>
          </a:xfrm>
          <a:prstGeom prst="rect">
            <a:avLst/>
          </a:prstGeom>
        </p:spPr>
        <p:txBody>
          <a:bodyPr wrap="square">
            <a:spAutoFit/>
          </a:bodyPr>
          <a:lstStyle/>
          <a:p>
            <a:pPr algn="just"/>
            <a:r>
              <a:rPr lang="en-US" sz="2200" b="1" dirty="0" smtClean="0"/>
              <a:t>Scalability</a:t>
            </a:r>
          </a:p>
          <a:p>
            <a:pPr algn="just"/>
            <a:r>
              <a:rPr lang="en-US" sz="2200" dirty="0" smtClean="0"/>
              <a:t>With the help of Elastic Beanstalk, you can have a small start and can scale it up to desired heights. </a:t>
            </a:r>
          </a:p>
          <a:p>
            <a:pPr algn="just"/>
            <a:r>
              <a:rPr lang="en-US" sz="2200" dirty="0" smtClean="0"/>
              <a:t>Amazon gives you the power to create 75 apps on the Elastic Beanstalk, with 1000 versions of each one of them. </a:t>
            </a:r>
          </a:p>
          <a:p>
            <a:pPr algn="just"/>
            <a:r>
              <a:rPr lang="en-US" sz="2200" dirty="0" smtClean="0"/>
              <a:t>All the users are allowed to run up to 200 environments across each and every one of their applications by default. </a:t>
            </a:r>
          </a:p>
          <a:p>
            <a:pPr algn="just"/>
            <a:r>
              <a:rPr lang="en-US" sz="2200" dirty="0" smtClean="0"/>
              <a:t>Moreover, you are also allowed to request more using a request form if your organization needs more resources.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0"/>
            <a:ext cx="8229600" cy="2800767"/>
          </a:xfrm>
          <a:prstGeom prst="rect">
            <a:avLst/>
          </a:prstGeom>
        </p:spPr>
        <p:txBody>
          <a:bodyPr wrap="square">
            <a:spAutoFit/>
          </a:bodyPr>
          <a:lstStyle/>
          <a:p>
            <a:pPr algn="just"/>
            <a:r>
              <a:rPr lang="en-US" sz="2200" b="1" dirty="0" smtClean="0"/>
              <a:t>Versioning</a:t>
            </a:r>
          </a:p>
          <a:p>
            <a:pPr algn="just"/>
            <a:r>
              <a:rPr lang="en-US" sz="2200" dirty="0" smtClean="0"/>
              <a:t>Easy version management of applications is also a great facility offered by the Elastic Beanstalk. </a:t>
            </a:r>
          </a:p>
          <a:p>
            <a:pPr algn="just"/>
            <a:r>
              <a:rPr lang="en-US" sz="2200" dirty="0" smtClean="0"/>
              <a:t>With the help of EB (Elastic Beanstalk), you can easily deploy different application versions to a running environment of an application. Moreover, you will also not face any hurdle while rolling back to a previous version of that application.</a:t>
            </a:r>
          </a:p>
          <a:p>
            <a:pPr algn="just"/>
            <a:endParaRPr lang="en-US" sz="2200" dirty="0" smtClean="0"/>
          </a:p>
        </p:txBody>
      </p:sp>
      <p:sp>
        <p:nvSpPr>
          <p:cNvPr id="3" name="Rectangle 2"/>
          <p:cNvSpPr/>
          <p:nvPr/>
        </p:nvSpPr>
        <p:spPr>
          <a:xfrm>
            <a:off x="457200" y="762000"/>
            <a:ext cx="1504899" cy="646331"/>
          </a:xfrm>
          <a:prstGeom prst="rect">
            <a:avLst/>
          </a:prstGeom>
        </p:spPr>
        <p:txBody>
          <a:bodyPr wrap="none">
            <a:spAutoFit/>
          </a:bodyPr>
          <a:lstStyle/>
          <a:p>
            <a:r>
              <a:rPr lang="en-US" b="1" dirty="0" smtClean="0"/>
              <a:t>AWS Features</a:t>
            </a:r>
          </a:p>
          <a:p>
            <a:endParaRPr 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90600"/>
            <a:ext cx="8229600" cy="3477875"/>
          </a:xfrm>
          <a:prstGeom prst="rect">
            <a:avLst/>
          </a:prstGeom>
        </p:spPr>
        <p:txBody>
          <a:bodyPr wrap="square">
            <a:spAutoFit/>
          </a:bodyPr>
          <a:lstStyle/>
          <a:p>
            <a:pPr algn="just"/>
            <a:endParaRPr lang="en-US" sz="2200" dirty="0" smtClean="0"/>
          </a:p>
          <a:p>
            <a:pPr algn="just"/>
            <a:r>
              <a:rPr lang="en-US" sz="2200" b="1" dirty="0" smtClean="0"/>
              <a:t>Monitoring</a:t>
            </a:r>
          </a:p>
          <a:p>
            <a:pPr algn="just"/>
            <a:r>
              <a:rPr lang="en-US" sz="2200" dirty="0" smtClean="0"/>
              <a:t>While running an application in production, it is highly important to know if any issue arises, so that you can fix it at the right time. </a:t>
            </a:r>
          </a:p>
          <a:p>
            <a:pPr algn="just"/>
            <a:r>
              <a:rPr lang="en-US" sz="2200" dirty="0" smtClean="0"/>
              <a:t>The Elastic Beanstalk checks it out for you by executing regular health check-ups to ensure the smooth running of your application. </a:t>
            </a:r>
          </a:p>
          <a:p>
            <a:pPr algn="just"/>
            <a:r>
              <a:rPr lang="en-US" sz="2200" dirty="0" smtClean="0"/>
              <a:t>If not, the EB finds out the root cause of the problem and resolve it within a very small period of time. </a:t>
            </a:r>
          </a:p>
          <a:p>
            <a:pPr algn="just"/>
            <a:r>
              <a:rPr lang="en-US" sz="2200" dirty="0" smtClean="0"/>
              <a:t>For this, the Elastic Beanstalk may launch a new instance, which is failing, or replaces the load balancer if the issue is being caused by it.</a:t>
            </a:r>
            <a:endParaRPr lang="en-US" sz="2200" dirty="0"/>
          </a:p>
        </p:txBody>
      </p:sp>
      <p:sp>
        <p:nvSpPr>
          <p:cNvPr id="3" name="Rectangle 2"/>
          <p:cNvSpPr/>
          <p:nvPr/>
        </p:nvSpPr>
        <p:spPr>
          <a:xfrm>
            <a:off x="457200" y="533400"/>
            <a:ext cx="1504899" cy="646331"/>
          </a:xfrm>
          <a:prstGeom prst="rect">
            <a:avLst/>
          </a:prstGeom>
        </p:spPr>
        <p:txBody>
          <a:bodyPr wrap="none">
            <a:spAutoFit/>
          </a:bodyPr>
          <a:lstStyle/>
          <a:p>
            <a:r>
              <a:rPr lang="en-US" b="1" dirty="0" smtClean="0"/>
              <a:t>AWS Features</a:t>
            </a:r>
          </a:p>
          <a:p>
            <a:endParaRPr lang="en-US" b="1" dirty="0"/>
          </a:p>
        </p:txBody>
      </p:sp>
    </p:spTree>
    <p:extLst>
      <p:ext uri="{BB962C8B-B14F-4D97-AF65-F5344CB8AC3E}">
        <p14:creationId xmlns:p14="http://schemas.microsoft.com/office/powerpoint/2010/main" val="1721232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414</TotalTime>
  <Words>893</Words>
  <Application>Microsoft Office PowerPoint</Application>
  <PresentationFormat>On-screen Show (4:3)</PresentationFormat>
  <Paragraphs>81</Paragraphs>
  <Slides>35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configuration</vt:lpstr>
      <vt:lpstr>Check configuration</vt:lpstr>
      <vt:lpstr>Now Check EC2 Instance &amp; its IPv4 address</vt:lpstr>
      <vt:lpstr>Now Test Spring Boot Rest APIs  from web browser</vt:lpstr>
      <vt:lpstr>Now Test Spring Boot Rest APIs  from web browser</vt:lpstr>
      <vt:lpstr>Now Test Spring Boot Rest APIs  from web browser</vt:lpstr>
      <vt:lpstr>Now Test Spring Boot Rest APIs  from web browser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ACER</dc:creator>
  <cp:lastModifiedBy>Dibakar</cp:lastModifiedBy>
  <cp:revision>43</cp:revision>
  <dcterms:created xsi:type="dcterms:W3CDTF">2020-03-24T04:41:41Z</dcterms:created>
  <dcterms:modified xsi:type="dcterms:W3CDTF">2021-07-27T06:38:24Z</dcterms:modified>
</cp:coreProperties>
</file>