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58" r:id="rId16"/>
    <p:sldId id="281" r:id="rId17"/>
    <p:sldId id="282" r:id="rId18"/>
    <p:sldId id="283" r:id="rId19"/>
    <p:sldId id="284" r:id="rId20"/>
    <p:sldId id="285" r:id="rId21"/>
    <p:sldId id="280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7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9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0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7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0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FCD1-276E-45D5-A607-FFF561ED234F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54AF-5545-428A-8171-CF2B008EC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6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es.cloudinary.com/practicaldev/image/fetch/s--7u9SZy-y--/c_limit,f_auto,fl_progressive,q_auto,w_880/https:/thepracticaldev.s3.amazonaws.com/i/itzx1ylh91h5op12cy16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8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7340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2" y="695985"/>
            <a:ext cx="85915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72" y="365125"/>
            <a:ext cx="9208890" cy="48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0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5" y="695985"/>
            <a:ext cx="8724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1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Automation 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95985"/>
            <a:ext cx="87153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1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CI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39141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Continuous Integration(CI)</a:t>
            </a:r>
            <a:r>
              <a:rPr lang="en-IN" sz="2000" dirty="0"/>
              <a:t> is a development and testing phase of the software development. </a:t>
            </a:r>
            <a:endParaRPr lang="en-IN" sz="2000" dirty="0" smtClean="0"/>
          </a:p>
          <a:p>
            <a:pPr algn="just"/>
            <a:r>
              <a:rPr lang="en-IN" sz="2000" dirty="0" smtClean="0"/>
              <a:t>As </a:t>
            </a:r>
            <a:r>
              <a:rPr lang="en-IN" sz="2000" dirty="0"/>
              <a:t>developers make changes to software code, these changes are immediately checked into a shared source code. </a:t>
            </a:r>
            <a:endParaRPr lang="en-IN" sz="2000" dirty="0" smtClean="0"/>
          </a:p>
          <a:p>
            <a:pPr algn="just"/>
            <a:r>
              <a:rPr lang="en-IN" sz="2000" dirty="0" smtClean="0"/>
              <a:t>When </a:t>
            </a:r>
            <a:r>
              <a:rPr lang="en-IN" sz="2000" dirty="0"/>
              <a:t>the code is checked in, automated build processes and tests are triggered to make sure that the changes did not break the software application. </a:t>
            </a:r>
            <a:endParaRPr lang="en-IN" sz="2000" dirty="0" smtClean="0"/>
          </a:p>
          <a:p>
            <a:pPr algn="just"/>
            <a:r>
              <a:rPr lang="en-IN" sz="2000" dirty="0" smtClean="0"/>
              <a:t>It </a:t>
            </a:r>
            <a:r>
              <a:rPr lang="en-IN" sz="2000" dirty="0"/>
              <a:t>helps us to caught coding errors more quickly, and this avoids bugs before code merges into the shared source code.</a:t>
            </a:r>
          </a:p>
        </p:txBody>
      </p:sp>
    </p:spTree>
    <p:extLst>
      <p:ext uri="{BB962C8B-B14F-4D97-AF65-F5344CB8AC3E}">
        <p14:creationId xmlns:p14="http://schemas.microsoft.com/office/powerpoint/2010/main" val="50604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7321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Continuous Delivery (CD)</a:t>
            </a:r>
            <a:r>
              <a:rPr lang="en-IN" sz="2000" dirty="0"/>
              <a:t> means that as coding changes, new feature or bug fixes passes the automated build tests, then we have to do a set of configuration before ship changes to users land and deliver it rapidly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381265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CodeCommit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AWS </a:t>
            </a:r>
            <a:r>
              <a:rPr lang="en-IN" sz="2000" dirty="0" err="1"/>
              <a:t>CodeCommit</a:t>
            </a:r>
            <a:r>
              <a:rPr lang="en-IN" sz="2000" dirty="0"/>
              <a:t> is a version control service hosted by Amazon Web Services that you can use to privately store and manage source code in the cloud. </a:t>
            </a:r>
            <a:endParaRPr lang="en-IN" sz="2000" dirty="0" smtClean="0"/>
          </a:p>
          <a:p>
            <a:pPr algn="just"/>
            <a:r>
              <a:rPr lang="en-IN" sz="2000" dirty="0" smtClean="0"/>
              <a:t>We </a:t>
            </a:r>
            <a:r>
              <a:rPr lang="en-IN" sz="2000" dirty="0"/>
              <a:t>can state that it's </a:t>
            </a:r>
            <a:r>
              <a:rPr lang="en-IN" sz="2000" b="1" dirty="0"/>
              <a:t>alternative to </a:t>
            </a:r>
            <a:r>
              <a:rPr lang="en-IN" sz="2000" b="1" dirty="0" err="1"/>
              <a:t>GitHub</a:t>
            </a:r>
            <a:r>
              <a:rPr lang="en-IN" sz="2000" dirty="0"/>
              <a:t> only difference is that you can't make your repository public. </a:t>
            </a:r>
            <a:endParaRPr lang="en-IN" sz="2000" dirty="0" smtClean="0"/>
          </a:p>
          <a:p>
            <a:pPr algn="just"/>
            <a:r>
              <a:rPr lang="en-IN" sz="2000" dirty="0" err="1" smtClean="0"/>
              <a:t>CodeCommit</a:t>
            </a:r>
            <a:r>
              <a:rPr lang="en-IN" sz="2000" dirty="0" smtClean="0"/>
              <a:t> </a:t>
            </a:r>
            <a:r>
              <a:rPr lang="en-IN" sz="2000" dirty="0"/>
              <a:t>has great integration with </a:t>
            </a:r>
            <a:r>
              <a:rPr lang="en-IN" sz="2000" dirty="0" err="1"/>
              <a:t>CodeBuild</a:t>
            </a:r>
            <a:r>
              <a:rPr lang="en-IN" sz="2000" dirty="0"/>
              <a:t> and </a:t>
            </a:r>
            <a:r>
              <a:rPr lang="en-IN" sz="2000" dirty="0" err="1"/>
              <a:t>CodePipeline</a:t>
            </a:r>
            <a:r>
              <a:rPr lang="en-IN" sz="2000" dirty="0"/>
              <a:t> over other version control services.</a:t>
            </a:r>
          </a:p>
        </p:txBody>
      </p:sp>
    </p:spTree>
    <p:extLst>
      <p:ext uri="{BB962C8B-B14F-4D97-AF65-F5344CB8AC3E}">
        <p14:creationId xmlns:p14="http://schemas.microsoft.com/office/powerpoint/2010/main" val="6356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CodeBuild</a:t>
            </a:r>
            <a:r>
              <a:rPr lang="en-IN" dirty="0"/>
              <a:t> 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9417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AWS </a:t>
            </a:r>
            <a:r>
              <a:rPr lang="en-IN" sz="2000" dirty="0" err="1"/>
              <a:t>CodeBuild</a:t>
            </a:r>
            <a:r>
              <a:rPr lang="en-IN" sz="2000" dirty="0"/>
              <a:t> is a continuous integration service that compiles source code, runs tests, and produces software packages that are ready to deploy. </a:t>
            </a:r>
            <a:endParaRPr lang="en-IN" sz="2000" dirty="0" smtClean="0"/>
          </a:p>
          <a:p>
            <a:pPr algn="just"/>
            <a:r>
              <a:rPr lang="en-IN" sz="2000" dirty="0" smtClean="0"/>
              <a:t>We </a:t>
            </a:r>
            <a:r>
              <a:rPr lang="en-IN" sz="2000" dirty="0"/>
              <a:t>have just required to create </a:t>
            </a:r>
            <a:r>
              <a:rPr lang="en-IN" sz="2000" dirty="0" err="1"/>
              <a:t>CodeBuild</a:t>
            </a:r>
            <a:r>
              <a:rPr lang="en-IN" sz="2000" dirty="0"/>
              <a:t> project with proper settings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Code Build is a fully managed continuous integration service that compile source code and produces the packaged software (WAR/JAR).</a:t>
            </a:r>
          </a:p>
        </p:txBody>
      </p:sp>
      <p:pic>
        <p:nvPicPr>
          <p:cNvPr id="1026" name="Picture 2" descr="CodeBuild Snapshot Fir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35" y="1690688"/>
            <a:ext cx="5540034" cy="49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8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AWS </a:t>
            </a:r>
            <a:r>
              <a:rPr lang="en-IN" dirty="0" err="1" smtClean="0"/>
              <a:t>CodePipeline</a:t>
            </a:r>
            <a:r>
              <a:rPr lang="en-IN" dirty="0"/>
              <a:t> 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5620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AWS </a:t>
            </a:r>
            <a:r>
              <a:rPr lang="en-IN" sz="2000" dirty="0" err="1"/>
              <a:t>CodePipeline</a:t>
            </a:r>
            <a:r>
              <a:rPr lang="en-IN" sz="2000" dirty="0"/>
              <a:t> is a continuous delivery service that helps us to rapidly and reliably deliver features and updates. </a:t>
            </a:r>
            <a:endParaRPr lang="en-IN" sz="2000" dirty="0" smtClean="0"/>
          </a:p>
          <a:p>
            <a:pPr algn="just"/>
            <a:r>
              <a:rPr lang="en-IN" sz="2000" dirty="0" smtClean="0"/>
              <a:t>You </a:t>
            </a:r>
            <a:r>
              <a:rPr lang="en-IN" sz="2000" dirty="0"/>
              <a:t>can define your release process workflow and describes how a new code change progresses through your release process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A pipeline comprises a series of stages (e.g., build, test, and deploy</a:t>
            </a:r>
            <a:r>
              <a:rPr lang="en-IN" sz="2000" dirty="0" smtClean="0"/>
              <a:t>).</a:t>
            </a:r>
          </a:p>
          <a:p>
            <a:pPr algn="just"/>
            <a:r>
              <a:rPr lang="en-IN" sz="2000" dirty="0" smtClean="0"/>
              <a:t>Each </a:t>
            </a:r>
            <a:r>
              <a:rPr lang="en-IN" sz="2000" dirty="0"/>
              <a:t>stage is made up of a sequence of actions, which are tasks such as building code or deploying to test environments</a:t>
            </a:r>
            <a:r>
              <a:rPr lang="en-IN" sz="2000" dirty="0" smtClean="0"/>
              <a:t>.</a:t>
            </a:r>
          </a:p>
          <a:p>
            <a:r>
              <a:rPr lang="en-IN" sz="2000" dirty="0" err="1"/>
              <a:t>CodePipeline</a:t>
            </a:r>
            <a:r>
              <a:rPr lang="en-IN" sz="2000" dirty="0"/>
              <a:t> creation divided into 6 steps as Name, Source, Build, Deploy, Service Role, Review</a:t>
            </a:r>
            <a:r>
              <a:rPr lang="en-IN" sz="2000" dirty="0" smtClean="0"/>
              <a:t>.</a:t>
            </a:r>
            <a:r>
              <a:rPr lang="en-IN" sz="2000" dirty="0">
                <a:hlinkClick r:id="rId2"/>
              </a:rPr>
              <a:t/>
            </a:r>
            <a:br>
              <a:rPr lang="en-IN" sz="2000" dirty="0">
                <a:hlinkClick r:id="rId2"/>
              </a:rPr>
            </a:br>
            <a:endParaRPr lang="en-IN" sz="2000" dirty="0"/>
          </a:p>
        </p:txBody>
      </p:sp>
      <p:pic>
        <p:nvPicPr>
          <p:cNvPr id="2050" name="Picture 2" descr="CodePipeline 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03" y="4102995"/>
            <a:ext cx="83820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3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58" y="3510756"/>
            <a:ext cx="7124700" cy="301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9147"/>
            <a:ext cx="84772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3869"/>
            <a:ext cx="3619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052775" cy="50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 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/>
              <a:t>CI stands for Continuous Integration and CD stands for Continuous Delivery and Continuous Deployment. </a:t>
            </a:r>
          </a:p>
          <a:p>
            <a:pPr algn="just"/>
            <a:endParaRPr lang="en-IN" sz="2000" dirty="0" smtClean="0"/>
          </a:p>
          <a:p>
            <a:r>
              <a:rPr lang="en-IN" sz="2000" dirty="0" smtClean="0"/>
              <a:t>CI/CD Pipeline implementation or the Continuous Integration / Continuous Deployment software is the backbone of the modern </a:t>
            </a:r>
            <a:r>
              <a:rPr lang="en-IN" sz="2000" dirty="0" err="1" smtClean="0"/>
              <a:t>DevOps</a:t>
            </a:r>
            <a:r>
              <a:rPr lang="en-IN" sz="2000" dirty="0" smtClean="0"/>
              <a:t> environment. 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You can find the requirement of Continuous Integration &amp; Continuous Deployment skills in various job roles such as Data Engineer, Cloud Architect, Data Scientist, etc. CI/CD bridges the gap between development and operations teams by automating build, test and deployment of applications. 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You can think of it as a process which is similar to a software development lifecycle.</a:t>
            </a:r>
            <a:br>
              <a:rPr lang="en-IN" sz="2000" dirty="0" smtClean="0"/>
            </a:br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8449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6395"/>
            <a:ext cx="10515600" cy="3457486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Now let us see how does it work.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above pipeline is a logical demonstration of how a software will move along the various phases or stages in this lifecycle, before it is delivered to the customer or before it is live on production.  </a:t>
            </a:r>
            <a:r>
              <a:rPr lang="en-IN" sz="2000" dirty="0" smtClean="0"/>
              <a:t>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440" y="566670"/>
            <a:ext cx="71056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Imagine </a:t>
            </a:r>
            <a:r>
              <a:rPr lang="en-IN" sz="2000" dirty="0"/>
              <a:t>you’re going to build a web application which is going to be deployed on live web servers. </a:t>
            </a:r>
            <a:endParaRPr lang="en-IN" sz="2000" dirty="0" smtClean="0"/>
          </a:p>
          <a:p>
            <a:r>
              <a:rPr lang="en-IN" sz="2000" dirty="0" smtClean="0"/>
              <a:t>You </a:t>
            </a:r>
            <a:r>
              <a:rPr lang="en-IN" sz="2000" dirty="0"/>
              <a:t>will have a set of developers who are responsible for writing the code which will further go on and build the web application. </a:t>
            </a:r>
            <a:endParaRPr lang="en-IN" sz="2000" dirty="0" smtClean="0"/>
          </a:p>
          <a:p>
            <a:r>
              <a:rPr lang="en-IN" sz="2000" dirty="0" smtClean="0"/>
              <a:t>Now</a:t>
            </a:r>
            <a:r>
              <a:rPr lang="en-IN" sz="2000" dirty="0"/>
              <a:t>, when this code is committed into a version control system(such as git, </a:t>
            </a:r>
            <a:r>
              <a:rPr lang="en-IN" sz="2000" dirty="0" err="1"/>
              <a:t>svn</a:t>
            </a:r>
            <a:r>
              <a:rPr lang="en-IN" sz="2000" dirty="0"/>
              <a:t>) by the team of developers. </a:t>
            </a:r>
            <a:endParaRPr lang="en-IN" sz="2000" dirty="0" smtClean="0"/>
          </a:p>
          <a:p>
            <a:r>
              <a:rPr lang="en-IN" sz="2000" dirty="0" smtClean="0"/>
              <a:t>Next</a:t>
            </a:r>
            <a:r>
              <a:rPr lang="en-IN" sz="2000" dirty="0"/>
              <a:t>, it goes through the </a:t>
            </a:r>
            <a:r>
              <a:rPr lang="en-IN" sz="2000" b="1" dirty="0"/>
              <a:t>build phase</a:t>
            </a:r>
            <a:r>
              <a:rPr lang="en-IN" sz="2000" dirty="0"/>
              <a:t> which is the first phase of the pipeline, where developers put in their code and then again code goes to the version control system having a proper version tag</a:t>
            </a:r>
            <a:r>
              <a:rPr lang="en-IN" sz="2000" dirty="0" smtClean="0"/>
              <a:t>.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73" y="5210175"/>
            <a:ext cx="7010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Build Phase</a:t>
            </a:r>
          </a:p>
          <a:p>
            <a:r>
              <a:rPr lang="en-IN" sz="2000" dirty="0"/>
              <a:t>Suppose we have a Java code and it needs to be compiled before execution. </a:t>
            </a:r>
            <a:endParaRPr lang="en-IN" sz="2000" dirty="0" smtClean="0"/>
          </a:p>
          <a:p>
            <a:r>
              <a:rPr lang="en-IN" sz="2000" dirty="0" smtClean="0"/>
              <a:t>So</a:t>
            </a:r>
            <a:r>
              <a:rPr lang="en-IN" sz="2000" dirty="0"/>
              <a:t>, through the version control phase, it again goes to build phase where it gets compiled. </a:t>
            </a:r>
            <a:endParaRPr lang="en-IN" sz="2000" dirty="0" smtClean="0"/>
          </a:p>
          <a:p>
            <a:r>
              <a:rPr lang="en-IN" sz="2000" dirty="0" smtClean="0"/>
              <a:t>You </a:t>
            </a:r>
            <a:r>
              <a:rPr lang="en-IN" sz="2000" dirty="0"/>
              <a:t>get all the features of that code from various branches of the repository, which merge them and finally use a compiler to compile it. 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whole process is called the </a:t>
            </a:r>
            <a:r>
              <a:rPr lang="en-IN" sz="2000" b="1" dirty="0"/>
              <a:t>build phase</a:t>
            </a:r>
            <a:r>
              <a:rPr lang="en-IN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73" y="5210175"/>
            <a:ext cx="70104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dirty="0" smtClean="0"/>
              <a:t>Testing Phase:</a:t>
            </a:r>
          </a:p>
          <a:p>
            <a:endParaRPr lang="en-IN" sz="2000" dirty="0" smtClean="0"/>
          </a:p>
          <a:p>
            <a:r>
              <a:rPr lang="en-IN" sz="2000" dirty="0"/>
              <a:t>Once the build phase is over, then you move on to the </a:t>
            </a:r>
            <a:r>
              <a:rPr lang="en-IN" sz="2000" b="1" dirty="0"/>
              <a:t>testing phase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In </a:t>
            </a:r>
            <a:r>
              <a:rPr lang="en-IN" sz="2000" dirty="0"/>
              <a:t>this phase, we have various kinds of testing, one of them is the </a:t>
            </a:r>
            <a:r>
              <a:rPr lang="en-IN" sz="2000" i="1" dirty="0"/>
              <a:t>unit </a:t>
            </a:r>
            <a:r>
              <a:rPr lang="en-IN" sz="2000" i="1" dirty="0" smtClean="0"/>
              <a:t>test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Here, </a:t>
            </a:r>
            <a:r>
              <a:rPr lang="en-IN" sz="2000" dirty="0"/>
              <a:t>you test the chunk/unit of software or for its sanity </a:t>
            </a:r>
            <a:r>
              <a:rPr lang="en-IN" sz="2000" dirty="0" smtClean="0"/>
              <a:t>test.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11" y="4997002"/>
            <a:ext cx="71818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dirty="0" smtClean="0"/>
              <a:t>Deployment Phase:</a:t>
            </a:r>
          </a:p>
          <a:p>
            <a:endParaRPr lang="en-IN" sz="2000" dirty="0" smtClean="0"/>
          </a:p>
          <a:p>
            <a:r>
              <a:rPr lang="en-IN" sz="2000" dirty="0"/>
              <a:t>When the test is completed, you move on to the </a:t>
            </a:r>
            <a:r>
              <a:rPr lang="en-IN" sz="2000" b="1" dirty="0"/>
              <a:t>deploy phase</a:t>
            </a:r>
            <a:r>
              <a:rPr lang="en-IN" sz="2000" dirty="0"/>
              <a:t>, where you deploy it into a staging or a test server. </a:t>
            </a:r>
            <a:endParaRPr lang="en-IN" sz="2000" dirty="0" smtClean="0"/>
          </a:p>
          <a:p>
            <a:r>
              <a:rPr lang="en-IN" sz="2000" dirty="0" smtClean="0"/>
              <a:t>Here</a:t>
            </a:r>
            <a:r>
              <a:rPr lang="en-IN" sz="2000" dirty="0"/>
              <a:t>, you can view the code or you can view the app in a simulator.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58" y="4997002"/>
            <a:ext cx="72199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5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dirty="0" smtClean="0"/>
              <a:t>Auto Test Phase:</a:t>
            </a:r>
          </a:p>
          <a:p>
            <a:endParaRPr lang="en-IN" sz="2000" dirty="0" smtClean="0"/>
          </a:p>
          <a:p>
            <a:r>
              <a:rPr lang="en-IN" sz="2000" dirty="0"/>
              <a:t>Once the code is deployed successfully, you can run another set of a sanity test. </a:t>
            </a:r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everything is accepted, then it can be deployed to production.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67" y="4626533"/>
            <a:ext cx="71247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4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b="1" dirty="0"/>
              <a:t>Deploy to Production: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/>
              <a:t>Meanwhile in every step, if there is some error, you can shoot a mail back to the development team so that they can fix them. </a:t>
            </a:r>
            <a:endParaRPr lang="en-IN" sz="2000" dirty="0" smtClean="0"/>
          </a:p>
          <a:p>
            <a:r>
              <a:rPr lang="en-IN" sz="2000" dirty="0" smtClean="0"/>
              <a:t>Then </a:t>
            </a:r>
            <a:r>
              <a:rPr lang="en-IN" sz="2000" dirty="0"/>
              <a:t>they will push it into the version control system and goes back into the pipeline.</a:t>
            </a:r>
          </a:p>
          <a:p>
            <a:r>
              <a:rPr lang="en-IN" sz="2000" dirty="0"/>
              <a:t>Once again if there is any error reported during testing, again the feedback goes to the </a:t>
            </a:r>
            <a:r>
              <a:rPr lang="en-IN" sz="2000" dirty="0" err="1"/>
              <a:t>dev</a:t>
            </a:r>
            <a:r>
              <a:rPr lang="en-IN" sz="2000" dirty="0"/>
              <a:t> team where they fix it and the process re-iterates if required.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08" y="4761494"/>
            <a:ext cx="6915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6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CI CD Pipeline?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73"/>
            <a:ext cx="10515600" cy="3722129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scenario of CI CD Pipeline. </a:t>
            </a:r>
            <a:endParaRPr lang="en-IN" sz="2000" dirty="0" smtClean="0"/>
          </a:p>
          <a:p>
            <a:r>
              <a:rPr lang="en-IN" sz="2000" b="1" dirty="0" err="1"/>
              <a:t>Measure+Validate</a:t>
            </a:r>
            <a:r>
              <a:rPr lang="en-IN" sz="2000" b="1" dirty="0"/>
              <a:t>: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/>
              <a:t>So, this lifecycle continues until we get a code or a product which can be deployed in the production server where we measure and validate the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47" y="4205087"/>
            <a:ext cx="7324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55806" cy="4351338"/>
          </a:xfrm>
        </p:spPr>
        <p:txBody>
          <a:bodyPr>
            <a:normAutofit/>
          </a:bodyPr>
          <a:lstStyle/>
          <a:p>
            <a:pPr algn="just"/>
            <a:r>
              <a:rPr lang="en-IN" sz="2000" dirty="0" err="1"/>
              <a:t>DevOps</a:t>
            </a:r>
            <a:r>
              <a:rPr lang="en-IN" sz="2000" dirty="0"/>
              <a:t> is a software development approach which involves continuous development, continuous testing, continuous integration, continuous deployment and continuous monitoring of the software throughout its development life cycle. </a:t>
            </a:r>
            <a:endParaRPr lang="en-IN" sz="2000" dirty="0" smtClean="0"/>
          </a:p>
          <a:p>
            <a:pPr algn="just"/>
            <a:r>
              <a:rPr lang="en-IN" sz="2000" dirty="0" smtClean="0"/>
              <a:t>This </a:t>
            </a:r>
            <a:r>
              <a:rPr lang="en-IN" sz="2000" dirty="0"/>
              <a:t>is exactly the process adopted by all the top companies to develop high-quality software and shorter development life cycles, resulting in greater customer satisfaction, something that every company wants.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881" y="4195987"/>
            <a:ext cx="2506321" cy="10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 :</a:t>
            </a:r>
            <a:r>
              <a:rPr lang="en-IN" dirty="0"/>
              <a:t>CICD using AWS </a:t>
            </a:r>
            <a:r>
              <a:rPr lang="en-IN" dirty="0" err="1"/>
              <a:t>CodePipeline</a:t>
            </a:r>
            <a:r>
              <a:rPr lang="en-IN" dirty="0"/>
              <a:t> and Elastic Bean Stalk 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5230" y="1931375"/>
            <a:ext cx="5731510" cy="3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9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71" y="909883"/>
            <a:ext cx="10515600" cy="476028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Make a Java Spring Boot Rest Application</a:t>
            </a:r>
          </a:p>
          <a:p>
            <a:r>
              <a:rPr lang="en-IN" sz="2000" dirty="0" smtClean="0"/>
              <a:t>Using maven build , convert it into jar file using </a:t>
            </a:r>
            <a:r>
              <a:rPr lang="en-IN" sz="2000" b="1" dirty="0" smtClean="0"/>
              <a:t>maven package</a:t>
            </a:r>
          </a:p>
          <a:p>
            <a:r>
              <a:rPr lang="en-IN" sz="2000" dirty="0" smtClean="0"/>
              <a:t>Under AWS, load it into Elastic Beanstalk  …. Run it .. Test it from browser.</a:t>
            </a:r>
            <a:endParaRPr lang="en-IN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48454" y="3878804"/>
            <a:ext cx="4943546" cy="29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7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71" y="909883"/>
            <a:ext cx="10515600" cy="581288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 Git Repository, login in Git Hub…  </a:t>
            </a:r>
          </a:p>
          <a:p>
            <a:r>
              <a:rPr lang="en-IN" sz="2000" dirty="0" smtClean="0"/>
              <a:t>Make a new repository.</a:t>
            </a:r>
          </a:p>
          <a:p>
            <a:r>
              <a:rPr lang="en-IN" sz="2000" dirty="0" smtClean="0"/>
              <a:t>Take the command “git remote add origin https://...... “</a:t>
            </a:r>
          </a:p>
          <a:p>
            <a:endParaRPr lang="en-IN" sz="2000" dirty="0"/>
          </a:p>
          <a:p>
            <a:r>
              <a:rPr lang="en-IN" sz="2000" dirty="0" smtClean="0"/>
              <a:t>Now open project’s root folder location in command prompt and execute these commands:</a:t>
            </a:r>
          </a:p>
          <a:p>
            <a:r>
              <a:rPr lang="en-IN" sz="2000" dirty="0" smtClean="0"/>
              <a:t>git </a:t>
            </a:r>
            <a:r>
              <a:rPr lang="en-IN" sz="2000" dirty="0" err="1" smtClean="0"/>
              <a:t>init</a:t>
            </a:r>
            <a:endParaRPr lang="en-IN" sz="2000" dirty="0" smtClean="0"/>
          </a:p>
          <a:p>
            <a:r>
              <a:rPr lang="en-IN" sz="2000" dirty="0"/>
              <a:t>git remote add origin https</a:t>
            </a:r>
            <a:r>
              <a:rPr lang="en-IN" sz="2000" dirty="0" smtClean="0"/>
              <a:t>://......</a:t>
            </a:r>
          </a:p>
          <a:p>
            <a:r>
              <a:rPr lang="en-IN" sz="2000" dirty="0" smtClean="0"/>
              <a:t>** Now your project under local git repository, for this , install git in local computer with configurations.</a:t>
            </a:r>
          </a:p>
          <a:p>
            <a:r>
              <a:rPr lang="en-IN" sz="2000" dirty="0" smtClean="0"/>
              <a:t>git </a:t>
            </a:r>
            <a:r>
              <a:rPr lang="en-IN" sz="2000" dirty="0"/>
              <a:t>add .</a:t>
            </a:r>
          </a:p>
          <a:p>
            <a:r>
              <a:rPr lang="en-IN" sz="2000" dirty="0"/>
              <a:t>g</a:t>
            </a:r>
            <a:r>
              <a:rPr lang="en-IN" sz="2000" dirty="0" smtClean="0"/>
              <a:t>it </a:t>
            </a:r>
            <a:r>
              <a:rPr lang="en-IN" sz="2000" dirty="0"/>
              <a:t>commit –m </a:t>
            </a:r>
            <a:r>
              <a:rPr lang="en-IN" sz="2000" dirty="0" smtClean="0"/>
              <a:t>“first update”</a:t>
            </a:r>
            <a:endParaRPr lang="en-IN" sz="2000" dirty="0"/>
          </a:p>
          <a:p>
            <a:r>
              <a:rPr lang="en-IN" sz="2000" dirty="0"/>
              <a:t>g</a:t>
            </a:r>
            <a:r>
              <a:rPr lang="en-IN" sz="2000" dirty="0" smtClean="0"/>
              <a:t>it </a:t>
            </a:r>
            <a:r>
              <a:rPr lang="en-IN" sz="2000" dirty="0"/>
              <a:t>push origin </a:t>
            </a:r>
            <a:r>
              <a:rPr lang="en-IN" sz="2000" dirty="0" smtClean="0"/>
              <a:t>master</a:t>
            </a:r>
          </a:p>
          <a:p>
            <a:endParaRPr lang="en-IN" sz="2000" dirty="0"/>
          </a:p>
          <a:p>
            <a:r>
              <a:rPr lang="en-IN" sz="2000" dirty="0" smtClean="0"/>
              <a:t>Now check your git hub account with repository.</a:t>
            </a:r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71" y="909883"/>
            <a:ext cx="10515600" cy="581288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 Git Repository, login in Git Hub…  </a:t>
            </a:r>
          </a:p>
          <a:p>
            <a:r>
              <a:rPr lang="en-IN" sz="2000" dirty="0" smtClean="0"/>
              <a:t>Make a new repository.</a:t>
            </a:r>
          </a:p>
          <a:p>
            <a:r>
              <a:rPr lang="en-IN" sz="2000" dirty="0" smtClean="0"/>
              <a:t>Take the command “git remote add origin https://...... “</a:t>
            </a:r>
          </a:p>
          <a:p>
            <a:endParaRPr lang="en-IN" sz="2000" dirty="0"/>
          </a:p>
          <a:p>
            <a:r>
              <a:rPr lang="en-IN" sz="2000" dirty="0" smtClean="0"/>
              <a:t>Now open project’s root folder location in command prompt and execute these commands:</a:t>
            </a:r>
          </a:p>
          <a:p>
            <a:r>
              <a:rPr lang="en-IN" sz="2000" dirty="0" smtClean="0"/>
              <a:t>git </a:t>
            </a:r>
            <a:r>
              <a:rPr lang="en-IN" sz="2000" dirty="0" err="1" smtClean="0"/>
              <a:t>init</a:t>
            </a:r>
            <a:endParaRPr lang="en-IN" sz="2000" dirty="0" smtClean="0"/>
          </a:p>
          <a:p>
            <a:r>
              <a:rPr lang="en-IN" sz="2000" dirty="0"/>
              <a:t>git remote add origin https</a:t>
            </a:r>
            <a:r>
              <a:rPr lang="en-IN" sz="2000" dirty="0" smtClean="0"/>
              <a:t>://......</a:t>
            </a:r>
          </a:p>
          <a:p>
            <a:r>
              <a:rPr lang="en-IN" sz="2000" dirty="0" smtClean="0"/>
              <a:t>** Now your project under local git repository, for this , install git in local computer with configurations.</a:t>
            </a:r>
          </a:p>
          <a:p>
            <a:r>
              <a:rPr lang="en-IN" sz="2000" dirty="0" smtClean="0"/>
              <a:t>git </a:t>
            </a:r>
            <a:r>
              <a:rPr lang="en-IN" sz="2000" dirty="0"/>
              <a:t>add .</a:t>
            </a:r>
          </a:p>
          <a:p>
            <a:r>
              <a:rPr lang="en-IN" sz="2000" dirty="0"/>
              <a:t>g</a:t>
            </a:r>
            <a:r>
              <a:rPr lang="en-IN" sz="2000" dirty="0" smtClean="0"/>
              <a:t>it </a:t>
            </a:r>
            <a:r>
              <a:rPr lang="en-IN" sz="2000" dirty="0"/>
              <a:t>commit –m </a:t>
            </a:r>
            <a:r>
              <a:rPr lang="en-IN" sz="2000" dirty="0" smtClean="0"/>
              <a:t>“first update”</a:t>
            </a:r>
            <a:endParaRPr lang="en-IN" sz="2000" dirty="0"/>
          </a:p>
          <a:p>
            <a:r>
              <a:rPr lang="en-IN" sz="2000" dirty="0"/>
              <a:t>g</a:t>
            </a:r>
            <a:r>
              <a:rPr lang="en-IN" sz="2000" dirty="0" smtClean="0"/>
              <a:t>it </a:t>
            </a:r>
            <a:r>
              <a:rPr lang="en-IN" sz="2000" dirty="0"/>
              <a:t>push origin </a:t>
            </a:r>
            <a:r>
              <a:rPr lang="en-IN" sz="2000" dirty="0" smtClean="0"/>
              <a:t>master</a:t>
            </a:r>
          </a:p>
          <a:p>
            <a:endParaRPr lang="en-IN" sz="2000" dirty="0"/>
          </a:p>
          <a:p>
            <a:r>
              <a:rPr lang="en-IN" sz="2000" dirty="0" smtClean="0"/>
              <a:t>Now check your git hub account with repository.</a:t>
            </a:r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43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71" y="909883"/>
            <a:ext cx="10515600" cy="5812889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create </a:t>
            </a:r>
            <a:r>
              <a:rPr lang="en-IN" sz="2000" dirty="0" err="1"/>
              <a:t>buildspec.yml</a:t>
            </a:r>
            <a:r>
              <a:rPr lang="en-IN" sz="2000" dirty="0"/>
              <a:t> under root folder of project as </a:t>
            </a:r>
            <a:r>
              <a:rPr lang="en-IN" sz="2000" dirty="0" smtClean="0"/>
              <a:t>:</a:t>
            </a:r>
          </a:p>
          <a:p>
            <a:r>
              <a:rPr lang="en-IN" sz="2000" dirty="0"/>
              <a:t># This file controls the AWS </a:t>
            </a:r>
            <a:r>
              <a:rPr lang="en-IN" sz="2000" dirty="0" err="1"/>
              <a:t>CodeBuild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version: 0.2</a:t>
            </a:r>
          </a:p>
          <a:p>
            <a:r>
              <a:rPr lang="en-IN" sz="2000" dirty="0"/>
              <a:t>phases: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pre_build</a:t>
            </a:r>
            <a:r>
              <a:rPr lang="en-IN" sz="2000" dirty="0"/>
              <a:t>:</a:t>
            </a:r>
          </a:p>
          <a:p>
            <a:r>
              <a:rPr lang="en-IN" sz="2000" dirty="0"/>
              <a:t>    commands:</a:t>
            </a:r>
          </a:p>
          <a:p>
            <a:r>
              <a:rPr lang="en-IN" sz="2000" dirty="0"/>
              <a:t>    - echo "Entered the pre-build phase"</a:t>
            </a:r>
          </a:p>
          <a:p>
            <a:r>
              <a:rPr lang="en-IN" sz="2000" dirty="0"/>
              <a:t>  build:</a:t>
            </a:r>
          </a:p>
          <a:p>
            <a:r>
              <a:rPr lang="en-IN" sz="2000" dirty="0"/>
              <a:t>    commands:</a:t>
            </a:r>
          </a:p>
          <a:p>
            <a:r>
              <a:rPr lang="en-IN" sz="2000" dirty="0"/>
              <a:t>    - echo "Entered build phase"</a:t>
            </a:r>
          </a:p>
          <a:p>
            <a:r>
              <a:rPr lang="en-IN" sz="2000" dirty="0"/>
              <a:t>    - </a:t>
            </a:r>
            <a:r>
              <a:rPr lang="en-IN" sz="2000" dirty="0" err="1"/>
              <a:t>mvn</a:t>
            </a:r>
            <a:r>
              <a:rPr lang="en-IN" sz="2000" dirty="0"/>
              <a:t> package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post_build</a:t>
            </a:r>
            <a:r>
              <a:rPr lang="en-IN" sz="2000" dirty="0"/>
              <a:t>:</a:t>
            </a:r>
          </a:p>
          <a:p>
            <a:r>
              <a:rPr lang="en-IN" sz="2000" dirty="0"/>
              <a:t>    commands:</a:t>
            </a:r>
          </a:p>
          <a:p>
            <a:r>
              <a:rPr lang="en-IN" sz="2000" dirty="0"/>
              <a:t>    - echo "Entered the post-build phase"</a:t>
            </a:r>
          </a:p>
          <a:p>
            <a:r>
              <a:rPr lang="en-IN" sz="2000" dirty="0" err="1"/>
              <a:t>artifacts</a:t>
            </a:r>
            <a:r>
              <a:rPr lang="en-IN" sz="2000" dirty="0"/>
              <a:t>:</a:t>
            </a:r>
          </a:p>
          <a:p>
            <a:r>
              <a:rPr lang="en-IN" sz="2000" dirty="0"/>
              <a:t>  files:</a:t>
            </a:r>
          </a:p>
          <a:p>
            <a:r>
              <a:rPr lang="en-IN" sz="2000" dirty="0"/>
              <a:t>    - target/aws-beanstalk.jar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17649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834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35168" y="859358"/>
            <a:ext cx="9670961" cy="45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30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1389950"/>
            <a:ext cx="9065654" cy="44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30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1200150"/>
            <a:ext cx="9065654" cy="45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0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1144588"/>
            <a:ext cx="9104290" cy="47796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115266" y="4523923"/>
            <a:ext cx="16576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Branch : master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3285259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15266" y="4523923"/>
            <a:ext cx="16576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Branch : master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838199" y="1144588"/>
            <a:ext cx="8857967" cy="45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6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2" y="313609"/>
            <a:ext cx="10515600" cy="1325563"/>
          </a:xfrm>
        </p:spPr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12" y="1825625"/>
            <a:ext cx="86677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1010319"/>
            <a:ext cx="9155806" cy="46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33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647699" y="952008"/>
            <a:ext cx="9333427" cy="46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70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254" y="784710"/>
            <a:ext cx="265156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To associate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buildspec.yml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1315244"/>
            <a:ext cx="9052775" cy="44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254" y="784710"/>
            <a:ext cx="265156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To associate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buildspec.yml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912813" y="1297780"/>
            <a:ext cx="8965283" cy="45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1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254" y="784710"/>
            <a:ext cx="265156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To associate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buildspec.yml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799160" y="1250156"/>
            <a:ext cx="9194846" cy="45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4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254" y="784710"/>
            <a:ext cx="265156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To associate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buildspec.yml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1206023"/>
            <a:ext cx="9065654" cy="467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40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254" y="784710"/>
            <a:ext cx="22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Now the deploy stage</a:t>
            </a:r>
          </a:p>
        </p:txBody>
      </p:sp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1207293"/>
            <a:ext cx="8988380" cy="47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254" y="784710"/>
            <a:ext cx="22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Now the deploy stage</a:t>
            </a:r>
          </a:p>
        </p:txBody>
      </p:sp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1172369"/>
            <a:ext cx="8898228" cy="48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08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22519"/>
              </p:ext>
            </p:extLst>
          </p:nvPr>
        </p:nvGraphicFramePr>
        <p:xfrm>
          <a:off x="7935913" y="2462213"/>
          <a:ext cx="842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Packager Shell Object" showAsIcon="1" r:id="rId4" imgW="843120" imgH="491040" progId="Package">
                  <p:embed/>
                </p:oleObj>
              </mc:Choice>
              <mc:Fallback>
                <p:oleObj name="Packager Shell Object" showAsIcon="1" r:id="rId4" imgW="843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5913" y="2462213"/>
                        <a:ext cx="84296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Branch : master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6254" y="784710"/>
            <a:ext cx="22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Now the deploy stage</a:t>
            </a:r>
          </a:p>
        </p:txBody>
      </p:sp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726253" y="1197768"/>
            <a:ext cx="9074569" cy="45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20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17486" y="5370490"/>
            <a:ext cx="2674513" cy="148751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6254" y="1370613"/>
            <a:ext cx="10515600" cy="4351338"/>
          </a:xfrm>
        </p:spPr>
        <p:txBody>
          <a:bodyPr/>
          <a:lstStyle/>
          <a:p>
            <a:r>
              <a:rPr lang="en-IN" dirty="0" smtClean="0"/>
              <a:t>Make some changes in code and then again push in </a:t>
            </a:r>
            <a:r>
              <a:rPr lang="en-IN" dirty="0" err="1" smtClean="0"/>
              <a:t>github</a:t>
            </a:r>
            <a:r>
              <a:rPr lang="en-IN" dirty="0" smtClean="0"/>
              <a:t> with commit as follows: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Now, check the Code Pipeline, it is automatically  doing all CI/CD statements specified in code pipeline.</a:t>
            </a:r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26254" y="784710"/>
            <a:ext cx="1026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Now </a:t>
            </a:r>
            <a:r>
              <a:rPr lang="en-IN" dirty="0" smtClean="0"/>
              <a:t>test</a:t>
            </a:r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92351" y="2317852"/>
            <a:ext cx="8927411" cy="16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0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2" y="313609"/>
            <a:ext cx="10515600" cy="1325563"/>
          </a:xfrm>
        </p:spPr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276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79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71" y="0"/>
            <a:ext cx="11565229" cy="909883"/>
          </a:xfrm>
        </p:spPr>
        <p:txBody>
          <a:bodyPr>
            <a:noAutofit/>
          </a:bodyPr>
          <a:lstStyle/>
          <a:p>
            <a:r>
              <a:rPr lang="en-IN" sz="3600" dirty="0" smtClean="0"/>
              <a:t>Lab :</a:t>
            </a:r>
            <a:r>
              <a:rPr lang="en-IN" sz="3600" dirty="0"/>
              <a:t>CICD using AWS </a:t>
            </a:r>
            <a:r>
              <a:rPr lang="en-IN" sz="3600" dirty="0" err="1"/>
              <a:t>CodePipeline</a:t>
            </a:r>
            <a:r>
              <a:rPr lang="en-IN" sz="3600" dirty="0"/>
              <a:t> and Elastic Bean Stalk 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5688" y="5164428"/>
            <a:ext cx="2674513" cy="14875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6254" y="784710"/>
            <a:ext cx="1026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Now </a:t>
            </a:r>
            <a:r>
              <a:rPr lang="en-IN" dirty="0" smtClean="0"/>
              <a:t>test</a:t>
            </a: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26771" y="1154042"/>
            <a:ext cx="5731510" cy="255524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598" y="3042851"/>
            <a:ext cx="5731510" cy="182118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6121028" y="4467609"/>
            <a:ext cx="5731510" cy="18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DevOps</a:t>
            </a:r>
            <a:r>
              <a:rPr lang="en-IN" b="1" dirty="0"/>
              <a:t> Stages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41" y="1890913"/>
            <a:ext cx="9584498" cy="47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Lifecycle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463995" cy="42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1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</a:t>
            </a:r>
            <a:r>
              <a:rPr lang="en-IN" b="1" dirty="0" err="1" smtClean="0"/>
              <a:t>vs</a:t>
            </a:r>
            <a:r>
              <a:rPr lang="en-IN" b="1" dirty="0" smtClean="0"/>
              <a:t> Agile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0913"/>
            <a:ext cx="11124780" cy="32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DevOps</a:t>
            </a:r>
            <a:r>
              <a:rPr lang="en-IN" b="1" dirty="0" smtClean="0"/>
              <a:t> Principles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62" y="164900"/>
            <a:ext cx="2506321" cy="106217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0913"/>
            <a:ext cx="5867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1395</Words>
  <Application>Microsoft Office PowerPoint</Application>
  <PresentationFormat>Widescreen</PresentationFormat>
  <Paragraphs>191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Vrinda</vt:lpstr>
      <vt:lpstr>Office Theme</vt:lpstr>
      <vt:lpstr>Packager Shell Object</vt:lpstr>
      <vt:lpstr>DevOps</vt:lpstr>
      <vt:lpstr>What is DevOps?</vt:lpstr>
      <vt:lpstr>What is DevOps?</vt:lpstr>
      <vt:lpstr>Why Devops?</vt:lpstr>
      <vt:lpstr>Why Devops?</vt:lpstr>
      <vt:lpstr>DevOps Stages</vt:lpstr>
      <vt:lpstr>DevOps Lifecycle</vt:lpstr>
      <vt:lpstr>DevOps vs Agile</vt:lpstr>
      <vt:lpstr>DevOps Principles</vt:lpstr>
      <vt:lpstr>DevOps Automation Tools</vt:lpstr>
      <vt:lpstr>DevOps Automation Tools</vt:lpstr>
      <vt:lpstr>DevOps Automation Tools</vt:lpstr>
      <vt:lpstr>DevOps Automation Tools</vt:lpstr>
      <vt:lpstr>DevOps Automation Tools</vt:lpstr>
      <vt:lpstr>What is CI ?</vt:lpstr>
      <vt:lpstr>What is CD ?</vt:lpstr>
      <vt:lpstr>What is AWS CodeCommit?</vt:lpstr>
      <vt:lpstr>What is AWS CodeBuild ?</vt:lpstr>
      <vt:lpstr>What is AWS CodePipeline ?</vt:lpstr>
      <vt:lpstr>PowerPoint Presentation</vt:lpstr>
      <vt:lpstr>CI CD Pipeline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What is CI CD Pipeline?</vt:lpstr>
      <vt:lpstr>Lab :CICD using AWS CodePipeline and Elastic Bean Stalk  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  <vt:lpstr>Lab :CICD using AWS CodePipeline and Elastic Bean Stalk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Dibakar</cp:lastModifiedBy>
  <cp:revision>14</cp:revision>
  <dcterms:created xsi:type="dcterms:W3CDTF">2020-07-08T05:01:50Z</dcterms:created>
  <dcterms:modified xsi:type="dcterms:W3CDTF">2020-07-09T05:26:59Z</dcterms:modified>
</cp:coreProperties>
</file>