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5" r:id="rId27"/>
    <p:sldId id="286" r:id="rId28"/>
    <p:sldId id="283" r:id="rId29"/>
    <p:sldId id="284" r:id="rId30"/>
    <p:sldId id="281" r:id="rId31"/>
    <p:sldId id="282"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0EB4DF-4607-4B1B-8069-C55C335BF352}"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EB4DF-4607-4B1B-8069-C55C335BF352}"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EB4DF-4607-4B1B-8069-C55C335BF352}"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0EB4DF-4607-4B1B-8069-C55C335BF352}"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0EB4DF-4607-4B1B-8069-C55C335BF352}" type="datetimeFigureOut">
              <a:rPr lang="en-US" smtClean="0"/>
              <a:pPr/>
              <a:t>7/14/2020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0EB4DF-4607-4B1B-8069-C55C335BF352}"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0EB4DF-4607-4B1B-8069-C55C335BF352}" type="datetimeFigureOut">
              <a:rPr lang="en-US" smtClean="0"/>
              <a:pPr/>
              <a:t>7/14/2020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0EB4DF-4607-4B1B-8069-C55C335BF352}" type="datetimeFigureOut">
              <a:rPr lang="en-US" smtClean="0"/>
              <a:pPr/>
              <a:t>7/14/2020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EB4DF-4607-4B1B-8069-C55C335BF352}" type="datetimeFigureOut">
              <a:rPr lang="en-US" smtClean="0"/>
              <a:pPr/>
              <a:t>7/14/2020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EB4DF-4607-4B1B-8069-C55C335BF352}"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EB4DF-4607-4B1B-8069-C55C335BF352}" type="datetimeFigureOut">
              <a:rPr lang="en-US" smtClean="0"/>
              <a:pPr/>
              <a:t>7/14/2020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CD7543-A680-4848-AA5A-938783D983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EB4DF-4607-4B1B-8069-C55C335BF352}" type="datetimeFigureOut">
              <a:rPr lang="en-US" smtClean="0"/>
              <a:pPr/>
              <a:t>7/14/2020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D7543-A680-4848-AA5A-938783D983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ocs.aws.amazon.com/IAM/latest/UserGuide/reference_iam-limits.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pic>
        <p:nvPicPr>
          <p:cNvPr id="1026" name="Picture 2"/>
          <p:cNvPicPr>
            <a:picLocks noChangeAspect="1" noChangeArrowheads="1"/>
          </p:cNvPicPr>
          <p:nvPr/>
        </p:nvPicPr>
        <p:blipFill>
          <a:blip r:embed="rId2" cstate="print"/>
          <a:srcRect/>
          <a:stretch>
            <a:fillRect/>
          </a:stretch>
        </p:blipFill>
        <p:spPr bwMode="auto">
          <a:xfrm>
            <a:off x="304800" y="1295400"/>
            <a:ext cx="8458200" cy="50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cstate="print"/>
          <a:srcRect/>
          <a:stretch>
            <a:fillRect/>
          </a:stretch>
        </p:blipFill>
        <p:spPr bwMode="auto">
          <a:xfrm>
            <a:off x="457199" y="990600"/>
            <a:ext cx="8229601" cy="5334000"/>
          </a:xfrm>
          <a:prstGeom prst="rect">
            <a:avLst/>
          </a:prstGeom>
          <a:noFill/>
          <a:ln w="9525">
            <a:noFill/>
            <a:miter lim="800000"/>
            <a:headEnd/>
            <a:tailEnd/>
          </a:ln>
          <a:effectLst/>
        </p:spPr>
      </p:pic>
      <p:sp>
        <p:nvSpPr>
          <p:cNvPr id="3" name="TextBox 2"/>
          <p:cNvSpPr txBox="1"/>
          <p:nvPr/>
        </p:nvSpPr>
        <p:spPr>
          <a:xfrm>
            <a:off x="457200" y="304800"/>
            <a:ext cx="8229600" cy="461665"/>
          </a:xfrm>
          <a:prstGeom prst="rect">
            <a:avLst/>
          </a:prstGeom>
          <a:noFill/>
        </p:spPr>
        <p:txBody>
          <a:bodyPr wrap="square" rtlCol="0">
            <a:spAutoFit/>
          </a:bodyPr>
          <a:lstStyle/>
          <a:p>
            <a:pPr algn="ctr"/>
            <a:r>
              <a:rPr lang="en-US" sz="2400" b="1" dirty="0" smtClean="0"/>
              <a:t>Create IAM User</a:t>
            </a:r>
            <a:endParaRPr lang="en-US" sz="2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spect="1" noChangeArrowheads="1"/>
          </p:cNvPicPr>
          <p:nvPr/>
        </p:nvPicPr>
        <p:blipFill>
          <a:blip r:embed="rId2" cstate="print"/>
          <a:srcRect/>
          <a:stretch>
            <a:fillRect/>
          </a:stretch>
        </p:blipFill>
        <p:spPr bwMode="auto">
          <a:xfrm>
            <a:off x="457200" y="1233488"/>
            <a:ext cx="8458200" cy="4391025"/>
          </a:xfrm>
          <a:prstGeom prst="rect">
            <a:avLst/>
          </a:prstGeom>
          <a:noFill/>
          <a:ln w="9525">
            <a:noFill/>
            <a:miter lim="800000"/>
            <a:headEnd/>
            <a:tailEnd/>
          </a:ln>
          <a:effectLst/>
        </p:spPr>
      </p:pic>
      <p:sp>
        <p:nvSpPr>
          <p:cNvPr id="3" name="TextBox 2"/>
          <p:cNvSpPr txBox="1"/>
          <p:nvPr/>
        </p:nvSpPr>
        <p:spPr>
          <a:xfrm>
            <a:off x="0" y="304800"/>
            <a:ext cx="8686800" cy="461665"/>
          </a:xfrm>
          <a:prstGeom prst="rect">
            <a:avLst/>
          </a:prstGeom>
          <a:noFill/>
        </p:spPr>
        <p:txBody>
          <a:bodyPr wrap="square" rtlCol="0">
            <a:spAutoFit/>
          </a:bodyPr>
          <a:lstStyle/>
          <a:p>
            <a:pPr algn="ctr"/>
            <a:r>
              <a:rPr lang="en-US" sz="2400" b="1" dirty="0" smtClean="0"/>
              <a:t>Create IAM User</a:t>
            </a:r>
            <a:endParaRPr lang="en-US"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p:cNvPicPr>
            <a:picLocks noChangeAspect="1" noChangeArrowheads="1"/>
          </p:cNvPicPr>
          <p:nvPr/>
        </p:nvPicPr>
        <p:blipFill>
          <a:blip r:embed="rId2" cstate="print"/>
          <a:srcRect/>
          <a:stretch>
            <a:fillRect/>
          </a:stretch>
        </p:blipFill>
        <p:spPr bwMode="auto">
          <a:xfrm>
            <a:off x="304799" y="1219200"/>
            <a:ext cx="8534401" cy="5334000"/>
          </a:xfrm>
          <a:prstGeom prst="rect">
            <a:avLst/>
          </a:prstGeom>
          <a:noFill/>
          <a:ln w="9525">
            <a:noFill/>
            <a:miter lim="800000"/>
            <a:headEnd/>
            <a:tailEnd/>
          </a:ln>
          <a:effectLst/>
        </p:spPr>
      </p:pic>
      <p:sp>
        <p:nvSpPr>
          <p:cNvPr id="3" name="TextBox 2"/>
          <p:cNvSpPr txBox="1"/>
          <p:nvPr/>
        </p:nvSpPr>
        <p:spPr>
          <a:xfrm>
            <a:off x="457200" y="304800"/>
            <a:ext cx="8229600" cy="461665"/>
          </a:xfrm>
          <a:prstGeom prst="rect">
            <a:avLst/>
          </a:prstGeom>
          <a:noFill/>
        </p:spPr>
        <p:txBody>
          <a:bodyPr wrap="square" rtlCol="0">
            <a:spAutoFit/>
          </a:bodyPr>
          <a:lstStyle/>
          <a:p>
            <a:pPr algn="ctr"/>
            <a:r>
              <a:rPr lang="en-US" sz="2400" b="1" dirty="0" smtClean="0"/>
              <a:t>Create IAM User Step 1</a:t>
            </a:r>
            <a:endParaRPr lang="en-US" sz="2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1"/>
          <p:cNvPicPr>
            <a:picLocks noChangeAspect="1" noChangeArrowheads="1"/>
          </p:cNvPicPr>
          <p:nvPr/>
        </p:nvPicPr>
        <p:blipFill>
          <a:blip r:embed="rId2" cstate="print"/>
          <a:srcRect/>
          <a:stretch>
            <a:fillRect/>
          </a:stretch>
        </p:blipFill>
        <p:spPr bwMode="auto">
          <a:xfrm>
            <a:off x="228600" y="1143000"/>
            <a:ext cx="8458200" cy="5257800"/>
          </a:xfrm>
          <a:prstGeom prst="rect">
            <a:avLst/>
          </a:prstGeom>
          <a:noFill/>
          <a:ln w="9525">
            <a:noFill/>
            <a:miter lim="800000"/>
            <a:headEnd/>
            <a:tailEnd/>
          </a:ln>
          <a:effectLst/>
        </p:spPr>
      </p:pic>
      <p:sp>
        <p:nvSpPr>
          <p:cNvPr id="3" name="TextBox 2"/>
          <p:cNvSpPr txBox="1"/>
          <p:nvPr/>
        </p:nvSpPr>
        <p:spPr>
          <a:xfrm>
            <a:off x="381000" y="228600"/>
            <a:ext cx="8001000" cy="461665"/>
          </a:xfrm>
          <a:prstGeom prst="rect">
            <a:avLst/>
          </a:prstGeom>
          <a:noFill/>
        </p:spPr>
        <p:txBody>
          <a:bodyPr wrap="square" rtlCol="0">
            <a:spAutoFit/>
          </a:bodyPr>
          <a:lstStyle/>
          <a:p>
            <a:pPr algn="ctr"/>
            <a:r>
              <a:rPr lang="en-US" sz="2400" b="1" dirty="0" smtClean="0"/>
              <a:t>Select the policy Step 2</a:t>
            </a:r>
            <a:endParaRPr lang="en-US" sz="2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457200" y="1600200"/>
            <a:ext cx="8382000" cy="4648200"/>
          </a:xfrm>
          <a:prstGeom prst="rect">
            <a:avLst/>
          </a:prstGeom>
          <a:noFill/>
          <a:ln w="9525">
            <a:noFill/>
            <a:miter lim="800000"/>
            <a:headEnd/>
            <a:tailEnd/>
          </a:ln>
          <a:effectLst/>
        </p:spPr>
      </p:pic>
      <p:sp>
        <p:nvSpPr>
          <p:cNvPr id="4" name="TextBox 3"/>
          <p:cNvSpPr txBox="1"/>
          <p:nvPr/>
        </p:nvSpPr>
        <p:spPr>
          <a:xfrm>
            <a:off x="457200" y="609600"/>
            <a:ext cx="8382000" cy="523220"/>
          </a:xfrm>
          <a:prstGeom prst="rect">
            <a:avLst/>
          </a:prstGeom>
          <a:noFill/>
        </p:spPr>
        <p:txBody>
          <a:bodyPr wrap="square" rtlCol="0">
            <a:spAutoFit/>
          </a:bodyPr>
          <a:lstStyle/>
          <a:p>
            <a:pPr algn="ctr"/>
            <a:r>
              <a:rPr lang="en-US" sz="2800" dirty="0" smtClean="0"/>
              <a:t>STEP 3</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3" name="Picture 1"/>
          <p:cNvPicPr>
            <a:picLocks noChangeAspect="1" noChangeArrowheads="1"/>
          </p:cNvPicPr>
          <p:nvPr/>
        </p:nvPicPr>
        <p:blipFill>
          <a:blip r:embed="rId2" cstate="print"/>
          <a:srcRect/>
          <a:stretch>
            <a:fillRect/>
          </a:stretch>
        </p:blipFill>
        <p:spPr bwMode="auto">
          <a:xfrm>
            <a:off x="1" y="1219200"/>
            <a:ext cx="8763000" cy="52339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609600" y="1524000"/>
            <a:ext cx="8229601" cy="4886325"/>
          </a:xfrm>
          <a:prstGeom prst="rect">
            <a:avLst/>
          </a:prstGeom>
          <a:noFill/>
          <a:ln w="9525">
            <a:noFill/>
            <a:miter lim="800000"/>
            <a:headEnd/>
            <a:tailEnd/>
          </a:ln>
          <a:effectLst/>
        </p:spPr>
      </p:pic>
      <p:sp>
        <p:nvSpPr>
          <p:cNvPr id="3" name="TextBox 2"/>
          <p:cNvSpPr txBox="1"/>
          <p:nvPr/>
        </p:nvSpPr>
        <p:spPr>
          <a:xfrm>
            <a:off x="609600" y="381000"/>
            <a:ext cx="6858000" cy="523220"/>
          </a:xfrm>
          <a:prstGeom prst="rect">
            <a:avLst/>
          </a:prstGeom>
          <a:noFill/>
        </p:spPr>
        <p:txBody>
          <a:bodyPr wrap="square" rtlCol="0">
            <a:spAutoFit/>
          </a:bodyPr>
          <a:lstStyle/>
          <a:p>
            <a:pPr algn="ctr"/>
            <a:r>
              <a:rPr lang="en-US" sz="2800" b="1" dirty="0" smtClean="0"/>
              <a:t>User created successfully</a:t>
            </a:r>
            <a:endParaRPr lang="en-US"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1"/>
          <p:cNvPicPr>
            <a:picLocks noChangeAspect="1" noChangeArrowheads="1"/>
          </p:cNvPicPr>
          <p:nvPr/>
        </p:nvPicPr>
        <p:blipFill>
          <a:blip r:embed="rId2" cstate="print"/>
          <a:srcRect/>
          <a:stretch>
            <a:fillRect/>
          </a:stretch>
        </p:blipFill>
        <p:spPr bwMode="auto">
          <a:xfrm>
            <a:off x="457200" y="1066800"/>
            <a:ext cx="8153400" cy="5334000"/>
          </a:xfrm>
          <a:prstGeom prst="rect">
            <a:avLst/>
          </a:prstGeom>
          <a:noFill/>
          <a:ln w="9525">
            <a:noFill/>
            <a:miter lim="800000"/>
            <a:headEnd/>
            <a:tailEnd/>
          </a:ln>
          <a:effectLst/>
        </p:spPr>
      </p:pic>
      <p:sp>
        <p:nvSpPr>
          <p:cNvPr id="3" name="TextBox 2"/>
          <p:cNvSpPr txBox="1"/>
          <p:nvPr/>
        </p:nvSpPr>
        <p:spPr>
          <a:xfrm>
            <a:off x="381000" y="381000"/>
            <a:ext cx="8077200" cy="523220"/>
          </a:xfrm>
          <a:prstGeom prst="rect">
            <a:avLst/>
          </a:prstGeom>
          <a:noFill/>
        </p:spPr>
        <p:txBody>
          <a:bodyPr wrap="square" rtlCol="0">
            <a:spAutoFit/>
          </a:bodyPr>
          <a:lstStyle/>
          <a:p>
            <a:pPr algn="ctr"/>
            <a:r>
              <a:rPr lang="en-US" sz="2800" b="1" dirty="0" smtClean="0"/>
              <a:t>Access the new user</a:t>
            </a:r>
            <a:endParaRPr lang="en-US" sz="28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2" cstate="print"/>
          <a:srcRect/>
          <a:stretch>
            <a:fillRect/>
          </a:stretch>
        </p:blipFill>
        <p:spPr bwMode="auto">
          <a:xfrm>
            <a:off x="457201" y="1143000"/>
            <a:ext cx="8305800" cy="4757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cstate="print"/>
          <a:srcRect/>
          <a:stretch>
            <a:fillRect/>
          </a:stretch>
        </p:blipFill>
        <p:spPr bwMode="auto">
          <a:xfrm>
            <a:off x="457199" y="995363"/>
            <a:ext cx="8382001" cy="5557837"/>
          </a:xfrm>
          <a:prstGeom prst="rect">
            <a:avLst/>
          </a:prstGeom>
          <a:noFill/>
          <a:ln w="9525">
            <a:noFill/>
            <a:miter lim="800000"/>
            <a:headEnd/>
            <a:tailEnd/>
          </a:ln>
          <a:effectLst/>
        </p:spPr>
      </p:pic>
      <p:sp>
        <p:nvSpPr>
          <p:cNvPr id="3" name="TextBox 2"/>
          <p:cNvSpPr txBox="1"/>
          <p:nvPr/>
        </p:nvSpPr>
        <p:spPr>
          <a:xfrm>
            <a:off x="381000" y="304800"/>
            <a:ext cx="8382000" cy="523220"/>
          </a:xfrm>
          <a:prstGeom prst="rect">
            <a:avLst/>
          </a:prstGeom>
          <a:noFill/>
        </p:spPr>
        <p:txBody>
          <a:bodyPr wrap="square" rtlCol="0">
            <a:spAutoFit/>
          </a:bodyPr>
          <a:lstStyle/>
          <a:p>
            <a:pPr algn="ctr"/>
            <a:r>
              <a:rPr lang="en-US" sz="2800" b="1" dirty="0" smtClean="0"/>
              <a:t>Login with Newly Created User</a:t>
            </a:r>
            <a:endParaRPr lang="en-US" sz="28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997839"/>
            <a:ext cx="8229600" cy="2862322"/>
          </a:xfrm>
          <a:prstGeom prst="rect">
            <a:avLst/>
          </a:prstGeom>
        </p:spPr>
        <p:txBody>
          <a:bodyPr wrap="square">
            <a:spAutoFit/>
          </a:bodyPr>
          <a:lstStyle/>
          <a:p>
            <a:pPr algn="just"/>
            <a:r>
              <a:rPr lang="en-US" sz="2000" dirty="0"/>
              <a:t>AWS Identity and Access Management (IAM) enables you to manage access to AWS services and resources securely. </a:t>
            </a:r>
            <a:endParaRPr lang="en-US" sz="2000" dirty="0" smtClean="0"/>
          </a:p>
          <a:p>
            <a:pPr algn="just"/>
            <a:endParaRPr lang="en-US" sz="2000" dirty="0"/>
          </a:p>
          <a:p>
            <a:pPr algn="just"/>
            <a:r>
              <a:rPr lang="en-US" sz="2000" dirty="0" smtClean="0"/>
              <a:t>Using </a:t>
            </a:r>
            <a:r>
              <a:rPr lang="en-US" sz="2000" dirty="0"/>
              <a:t>IAM, you can create and manage AWS users and groups, and use permissions to allow and deny their access to AWS resources</a:t>
            </a:r>
            <a:r>
              <a:rPr lang="en-US" sz="2000" dirty="0" smtClean="0"/>
              <a:t>.</a:t>
            </a:r>
          </a:p>
          <a:p>
            <a:pPr algn="just"/>
            <a:endParaRPr lang="en-US" sz="2000" dirty="0"/>
          </a:p>
          <a:p>
            <a:pPr algn="just"/>
            <a:r>
              <a:rPr lang="en-US" sz="2000" dirty="0"/>
              <a:t>IAM is a feature of your AWS account offered at no additional charge. </a:t>
            </a:r>
            <a:endParaRPr lang="en-US" sz="2000" dirty="0" smtClean="0"/>
          </a:p>
          <a:p>
            <a:pPr algn="just"/>
            <a:endParaRPr lang="en-US" sz="2000" dirty="0"/>
          </a:p>
          <a:p>
            <a:pPr algn="just"/>
            <a:r>
              <a:rPr lang="en-US" sz="2000" dirty="0" smtClean="0"/>
              <a:t>You </a:t>
            </a:r>
            <a:r>
              <a:rPr lang="en-US" sz="2000" dirty="0"/>
              <a:t>will be charged only for use of other AWS services by your users.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cstate="print"/>
          <a:srcRect/>
          <a:stretch>
            <a:fillRect/>
          </a:stretch>
        </p:blipFill>
        <p:spPr bwMode="auto">
          <a:xfrm>
            <a:off x="381000" y="2043113"/>
            <a:ext cx="8229600" cy="4129087"/>
          </a:xfrm>
          <a:prstGeom prst="rect">
            <a:avLst/>
          </a:prstGeom>
          <a:noFill/>
          <a:ln w="9525">
            <a:noFill/>
            <a:miter lim="800000"/>
            <a:headEnd/>
            <a:tailEnd/>
          </a:ln>
          <a:effectLst/>
        </p:spPr>
      </p:pic>
      <p:sp>
        <p:nvSpPr>
          <p:cNvPr id="3" name="TextBox 2"/>
          <p:cNvSpPr txBox="1"/>
          <p:nvPr/>
        </p:nvSpPr>
        <p:spPr>
          <a:xfrm>
            <a:off x="457200" y="381000"/>
            <a:ext cx="8077200" cy="523220"/>
          </a:xfrm>
          <a:prstGeom prst="rect">
            <a:avLst/>
          </a:prstGeom>
          <a:noFill/>
        </p:spPr>
        <p:txBody>
          <a:bodyPr wrap="square" rtlCol="0">
            <a:spAutoFit/>
          </a:bodyPr>
          <a:lstStyle/>
          <a:p>
            <a:pPr algn="ctr"/>
            <a:r>
              <a:rPr lang="en-US" sz="2800" b="1" dirty="0" smtClean="0"/>
              <a:t>Try to create a EC2 Instance</a:t>
            </a:r>
            <a:endParaRPr lang="en-US" sz="28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077200" cy="461665"/>
          </a:xfrm>
          <a:prstGeom prst="rect">
            <a:avLst/>
          </a:prstGeom>
          <a:noFill/>
        </p:spPr>
        <p:txBody>
          <a:bodyPr wrap="square" rtlCol="0">
            <a:spAutoFit/>
          </a:bodyPr>
          <a:lstStyle/>
          <a:p>
            <a:pPr algn="ctr"/>
            <a:r>
              <a:rPr lang="en-US" sz="2400" b="1" dirty="0" smtClean="0"/>
              <a:t>Add a policy</a:t>
            </a:r>
            <a:endParaRPr lang="en-US" sz="2400" b="1" dirty="0"/>
          </a:p>
        </p:txBody>
      </p:sp>
      <p:pic>
        <p:nvPicPr>
          <p:cNvPr id="1026" name="Picture 2"/>
          <p:cNvPicPr>
            <a:picLocks noChangeAspect="1" noChangeArrowheads="1"/>
          </p:cNvPicPr>
          <p:nvPr/>
        </p:nvPicPr>
        <p:blipFill>
          <a:blip r:embed="rId2" cstate="print"/>
          <a:srcRect/>
          <a:stretch>
            <a:fillRect/>
          </a:stretch>
        </p:blipFill>
        <p:spPr bwMode="auto">
          <a:xfrm>
            <a:off x="380999" y="1071563"/>
            <a:ext cx="8534401" cy="5405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04800" y="1676400"/>
            <a:ext cx="8610601" cy="4629150"/>
          </a:xfrm>
          <a:prstGeom prst="rect">
            <a:avLst/>
          </a:prstGeom>
          <a:noFill/>
          <a:ln w="9525">
            <a:noFill/>
            <a:miter lim="800000"/>
            <a:headEnd/>
            <a:tailEnd/>
          </a:ln>
          <a:effectLst/>
        </p:spPr>
      </p:pic>
      <p:sp>
        <p:nvSpPr>
          <p:cNvPr id="3" name="TextBox 2"/>
          <p:cNvSpPr txBox="1"/>
          <p:nvPr/>
        </p:nvSpPr>
        <p:spPr>
          <a:xfrm>
            <a:off x="685800" y="533400"/>
            <a:ext cx="7924800" cy="523220"/>
          </a:xfrm>
          <a:prstGeom prst="rect">
            <a:avLst/>
          </a:prstGeom>
          <a:noFill/>
        </p:spPr>
        <p:txBody>
          <a:bodyPr wrap="square" rtlCol="0">
            <a:spAutoFit/>
          </a:bodyPr>
          <a:lstStyle/>
          <a:p>
            <a:pPr algn="ctr"/>
            <a:r>
              <a:rPr lang="en-US" sz="2800" b="1" dirty="0" smtClean="0"/>
              <a:t>Create Policy</a:t>
            </a:r>
            <a:endParaRPr lang="en-US" sz="28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609600" y="914400"/>
            <a:ext cx="8153401" cy="5410200"/>
          </a:xfrm>
          <a:prstGeom prst="rect">
            <a:avLst/>
          </a:prstGeom>
          <a:noFill/>
          <a:ln w="9525">
            <a:noFill/>
            <a:miter lim="800000"/>
            <a:headEnd/>
            <a:tailEnd/>
          </a:ln>
          <a:effectLst/>
        </p:spPr>
      </p:pic>
      <p:sp>
        <p:nvSpPr>
          <p:cNvPr id="3" name="TextBox 2"/>
          <p:cNvSpPr txBox="1"/>
          <p:nvPr/>
        </p:nvSpPr>
        <p:spPr>
          <a:xfrm>
            <a:off x="990600" y="228600"/>
            <a:ext cx="6858000" cy="523220"/>
          </a:xfrm>
          <a:prstGeom prst="rect">
            <a:avLst/>
          </a:prstGeom>
          <a:noFill/>
        </p:spPr>
        <p:txBody>
          <a:bodyPr wrap="square" rtlCol="0">
            <a:spAutoFit/>
          </a:bodyPr>
          <a:lstStyle/>
          <a:p>
            <a:pPr algn="ctr"/>
            <a:r>
              <a:rPr lang="en-US" sz="2800" b="1" dirty="0" smtClean="0"/>
              <a:t>Filter the service for Policy</a:t>
            </a:r>
            <a:endParaRPr lang="en-US" sz="28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799" y="1271588"/>
            <a:ext cx="8610601" cy="4900612"/>
          </a:xfrm>
          <a:prstGeom prst="rect">
            <a:avLst/>
          </a:prstGeom>
          <a:noFill/>
          <a:ln w="9525">
            <a:noFill/>
            <a:miter lim="800000"/>
            <a:headEnd/>
            <a:tailEnd/>
          </a:ln>
          <a:effectLst/>
        </p:spPr>
      </p:pic>
      <p:sp>
        <p:nvSpPr>
          <p:cNvPr id="4" name="TextBox 3"/>
          <p:cNvSpPr txBox="1"/>
          <p:nvPr/>
        </p:nvSpPr>
        <p:spPr>
          <a:xfrm>
            <a:off x="685800" y="381000"/>
            <a:ext cx="7848600" cy="523220"/>
          </a:xfrm>
          <a:prstGeom prst="rect">
            <a:avLst/>
          </a:prstGeom>
          <a:noFill/>
        </p:spPr>
        <p:txBody>
          <a:bodyPr wrap="square" rtlCol="0">
            <a:spAutoFit/>
          </a:bodyPr>
          <a:lstStyle/>
          <a:p>
            <a:pPr algn="ctr"/>
            <a:r>
              <a:rPr lang="en-US" sz="2800" b="1" dirty="0" smtClean="0"/>
              <a:t>Select the service</a:t>
            </a:r>
            <a:endParaRPr lang="en-US" sz="28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srcRect/>
          <a:stretch>
            <a:fillRect/>
          </a:stretch>
        </p:blipFill>
        <p:spPr bwMode="auto">
          <a:xfrm>
            <a:off x="304800" y="1066800"/>
            <a:ext cx="8458201" cy="5224463"/>
          </a:xfrm>
          <a:prstGeom prst="rect">
            <a:avLst/>
          </a:prstGeom>
          <a:noFill/>
          <a:ln w="9525">
            <a:noFill/>
            <a:miter lim="800000"/>
            <a:headEnd/>
            <a:tailEnd/>
          </a:ln>
          <a:effectLst/>
        </p:spPr>
      </p:pic>
      <p:sp>
        <p:nvSpPr>
          <p:cNvPr id="3" name="TextBox 2"/>
          <p:cNvSpPr txBox="1"/>
          <p:nvPr/>
        </p:nvSpPr>
        <p:spPr>
          <a:xfrm>
            <a:off x="609600" y="304800"/>
            <a:ext cx="7696200" cy="523220"/>
          </a:xfrm>
          <a:prstGeom prst="rect">
            <a:avLst/>
          </a:prstGeom>
          <a:noFill/>
        </p:spPr>
        <p:txBody>
          <a:bodyPr wrap="square" rtlCol="0">
            <a:spAutoFit/>
          </a:bodyPr>
          <a:lstStyle/>
          <a:p>
            <a:pPr algn="ctr"/>
            <a:r>
              <a:rPr lang="en-US" sz="2800" b="1" dirty="0" smtClean="0"/>
              <a:t>Select the Privilege</a:t>
            </a:r>
            <a:endParaRPr lang="en-US" sz="28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ws_security_groups.png"/>
          <p:cNvPicPr>
            <a:picLocks noChangeAspect="1"/>
          </p:cNvPicPr>
          <p:nvPr/>
        </p:nvPicPr>
        <p:blipFill>
          <a:blip r:embed="rId2" cstate="print"/>
          <a:stretch>
            <a:fillRect/>
          </a:stretch>
        </p:blipFill>
        <p:spPr>
          <a:xfrm>
            <a:off x="533400" y="457200"/>
            <a:ext cx="8229600" cy="56388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png"/>
          <p:cNvPicPr>
            <a:picLocks noChangeAspect="1"/>
          </p:cNvPicPr>
          <p:nvPr/>
        </p:nvPicPr>
        <p:blipFill>
          <a:blip r:embed="rId2" cstate="print"/>
          <a:stretch>
            <a:fillRect/>
          </a:stretch>
        </p:blipFill>
        <p:spPr>
          <a:xfrm>
            <a:off x="609600" y="609600"/>
            <a:ext cx="8229599" cy="5105399"/>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143000"/>
            <a:ext cx="8229600" cy="4401205"/>
          </a:xfrm>
          <a:prstGeom prst="rect">
            <a:avLst/>
          </a:prstGeom>
        </p:spPr>
        <p:txBody>
          <a:bodyPr wrap="square">
            <a:spAutoFit/>
          </a:bodyPr>
          <a:lstStyle/>
          <a:p>
            <a:pPr algn="just"/>
            <a:r>
              <a:rPr lang="en-US" sz="2000" dirty="0" smtClean="0"/>
              <a:t>An IAM group is a collection of IAM users. </a:t>
            </a:r>
            <a:endParaRPr lang="en-US" sz="2000" dirty="0" smtClean="0"/>
          </a:p>
          <a:p>
            <a:pPr algn="just"/>
            <a:r>
              <a:rPr lang="en-US" sz="2000" dirty="0" smtClean="0"/>
              <a:t>Groups </a:t>
            </a:r>
            <a:r>
              <a:rPr lang="en-US" sz="2000" dirty="0" smtClean="0"/>
              <a:t>let you specify permissions for multiple users, which can make it easier to manage the permissions for those users. </a:t>
            </a:r>
            <a:endParaRPr lang="en-US" sz="2000" dirty="0" smtClean="0"/>
          </a:p>
          <a:p>
            <a:pPr algn="just"/>
            <a:endParaRPr lang="en-US" sz="2000" dirty="0"/>
          </a:p>
          <a:p>
            <a:pPr algn="just"/>
            <a:r>
              <a:rPr lang="en-US" sz="2000" dirty="0" smtClean="0"/>
              <a:t>For </a:t>
            </a:r>
            <a:r>
              <a:rPr lang="en-US" sz="2000" dirty="0" smtClean="0"/>
              <a:t>example, you could have a group called </a:t>
            </a:r>
            <a:r>
              <a:rPr lang="en-US" sz="2000" i="1" dirty="0" smtClean="0"/>
              <a:t>Admins</a:t>
            </a:r>
            <a:r>
              <a:rPr lang="en-US" sz="2000" dirty="0" smtClean="0"/>
              <a:t> and give that group the types of permissions that administrators typically need. </a:t>
            </a:r>
            <a:endParaRPr lang="en-US" sz="2000" dirty="0" smtClean="0"/>
          </a:p>
          <a:p>
            <a:pPr algn="just"/>
            <a:r>
              <a:rPr lang="en-US" sz="2000" dirty="0" smtClean="0"/>
              <a:t>Any </a:t>
            </a:r>
            <a:r>
              <a:rPr lang="en-US" sz="2000" dirty="0" smtClean="0"/>
              <a:t>user in that group automatically has the permissions that are assigned to the group</a:t>
            </a:r>
            <a:r>
              <a:rPr lang="en-US" sz="2000" dirty="0" smtClean="0"/>
              <a:t>.</a:t>
            </a:r>
          </a:p>
          <a:p>
            <a:pPr algn="just"/>
            <a:r>
              <a:rPr lang="en-US" sz="2000" dirty="0" smtClean="0"/>
              <a:t>If </a:t>
            </a:r>
            <a:r>
              <a:rPr lang="en-US" sz="2000" dirty="0" smtClean="0"/>
              <a:t>a new user joins your organization and needs administrator privileges, you can assign the appropriate permissions by adding the user to that group</a:t>
            </a:r>
            <a:r>
              <a:rPr lang="en-US" sz="2000" dirty="0" smtClean="0"/>
              <a:t>.</a:t>
            </a:r>
          </a:p>
          <a:p>
            <a:pPr algn="just"/>
            <a:endParaRPr lang="en-US" sz="2000" dirty="0"/>
          </a:p>
          <a:p>
            <a:pPr algn="just"/>
            <a:r>
              <a:rPr lang="en-US" sz="2000" dirty="0" smtClean="0"/>
              <a:t>Similarly</a:t>
            </a:r>
            <a:r>
              <a:rPr lang="en-US" sz="2000" dirty="0" smtClean="0"/>
              <a:t>, if a person changes jobs in your organization, instead of editing that user's permissions, you can remove him or her from the old groups and add him or her to the appropriate new groups.</a:t>
            </a:r>
            <a:endParaRPr lang="en-US" sz="2000" dirty="0"/>
          </a:p>
        </p:txBody>
      </p:sp>
      <p:sp>
        <p:nvSpPr>
          <p:cNvPr id="3" name="TextBox 2"/>
          <p:cNvSpPr txBox="1"/>
          <p:nvPr/>
        </p:nvSpPr>
        <p:spPr>
          <a:xfrm>
            <a:off x="990600" y="381000"/>
            <a:ext cx="7239000" cy="523220"/>
          </a:xfrm>
          <a:prstGeom prst="rect">
            <a:avLst/>
          </a:prstGeom>
          <a:noFill/>
        </p:spPr>
        <p:txBody>
          <a:bodyPr wrap="square" rtlCol="0">
            <a:spAutoFit/>
          </a:bodyPr>
          <a:lstStyle/>
          <a:p>
            <a:pPr algn="ctr"/>
            <a:r>
              <a:rPr lang="en-US" sz="2800" b="1" dirty="0" smtClean="0"/>
              <a:t>Groups</a:t>
            </a:r>
            <a:endParaRPr lang="en-US" sz="28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28800"/>
            <a:ext cx="7696200" cy="4093428"/>
          </a:xfrm>
          <a:prstGeom prst="rect">
            <a:avLst/>
          </a:prstGeom>
        </p:spPr>
        <p:txBody>
          <a:bodyPr wrap="square">
            <a:spAutoFit/>
          </a:bodyPr>
          <a:lstStyle/>
          <a:p>
            <a:pPr algn="just">
              <a:buFont typeface="Wingdings" pitchFamily="2" charset="2"/>
              <a:buChar char="Ø"/>
            </a:pPr>
            <a:r>
              <a:rPr lang="en-US" sz="2000" dirty="0" smtClean="0"/>
              <a:t>A group can contain many users, and a user can belong to multiple groups.</a:t>
            </a:r>
          </a:p>
          <a:p>
            <a:pPr algn="just">
              <a:buFont typeface="Wingdings" pitchFamily="2" charset="2"/>
              <a:buChar char="Ø"/>
            </a:pPr>
            <a:endParaRPr lang="en-US" sz="2000" dirty="0" smtClean="0"/>
          </a:p>
          <a:p>
            <a:pPr algn="just">
              <a:buFont typeface="Wingdings" pitchFamily="2" charset="2"/>
              <a:buChar char="Ø"/>
            </a:pPr>
            <a:r>
              <a:rPr lang="en-US" sz="2000" dirty="0" smtClean="0"/>
              <a:t>Groups can't be nested; they can contain only users, not other groups.</a:t>
            </a:r>
          </a:p>
          <a:p>
            <a:pPr algn="just">
              <a:buFont typeface="Wingdings" pitchFamily="2" charset="2"/>
              <a:buChar char="Ø"/>
            </a:pPr>
            <a:endParaRPr lang="en-US" sz="2000" dirty="0" smtClean="0"/>
          </a:p>
          <a:p>
            <a:pPr algn="just">
              <a:buFont typeface="Wingdings" pitchFamily="2" charset="2"/>
              <a:buChar char="Ø"/>
            </a:pPr>
            <a:r>
              <a:rPr lang="en-US" sz="2000" dirty="0" smtClean="0"/>
              <a:t>There's no default group that automatically includes all users in the AWS account. If you want to have a group like that, you need to create it and assign each new user to it.</a:t>
            </a:r>
          </a:p>
          <a:p>
            <a:pPr algn="just">
              <a:buFont typeface="Wingdings" pitchFamily="2" charset="2"/>
              <a:buChar char="Ø"/>
            </a:pPr>
            <a:endParaRPr lang="en-US" sz="2000" dirty="0" smtClean="0"/>
          </a:p>
          <a:p>
            <a:pPr algn="just">
              <a:buFont typeface="Wingdings" pitchFamily="2" charset="2"/>
              <a:buChar char="Ø"/>
            </a:pPr>
            <a:r>
              <a:rPr lang="en-US" sz="2000" dirty="0" smtClean="0"/>
              <a:t>There's a limit to the number of groups you can have, and a limit to how many groups a user can be in. </a:t>
            </a:r>
            <a:endParaRPr lang="en-US" sz="2000" dirty="0" smtClean="0"/>
          </a:p>
          <a:p>
            <a:pPr algn="just">
              <a:buFont typeface="Wingdings" pitchFamily="2" charset="2"/>
              <a:buChar char="Ø"/>
            </a:pPr>
            <a:endParaRPr lang="en-US" sz="2000" dirty="0"/>
          </a:p>
          <a:p>
            <a:pPr algn="just">
              <a:buFont typeface="Wingdings" pitchFamily="2" charset="2"/>
              <a:buChar char="Ø"/>
            </a:pPr>
            <a:r>
              <a:rPr lang="en-US" sz="2000" dirty="0" smtClean="0"/>
              <a:t>For </a:t>
            </a:r>
            <a:r>
              <a:rPr lang="en-US" sz="2000" dirty="0" smtClean="0"/>
              <a:t>more information, see </a:t>
            </a:r>
            <a:r>
              <a:rPr lang="en-US" sz="2000" dirty="0" smtClean="0">
                <a:hlinkClick r:id="rId2"/>
              </a:rPr>
              <a:t>IAM and STS Limits</a:t>
            </a:r>
            <a:r>
              <a:rPr lang="en-US" sz="2000" dirty="0" smtClean="0"/>
              <a:t>.</a:t>
            </a:r>
            <a:endParaRPr lang="en-US" sz="2000" dirty="0"/>
          </a:p>
        </p:txBody>
      </p:sp>
      <p:sp>
        <p:nvSpPr>
          <p:cNvPr id="3" name="TextBox 2"/>
          <p:cNvSpPr txBox="1"/>
          <p:nvPr/>
        </p:nvSpPr>
        <p:spPr>
          <a:xfrm>
            <a:off x="914400" y="457200"/>
            <a:ext cx="6477000" cy="523220"/>
          </a:xfrm>
          <a:prstGeom prst="rect">
            <a:avLst/>
          </a:prstGeom>
          <a:noFill/>
        </p:spPr>
        <p:txBody>
          <a:bodyPr wrap="square" rtlCol="0">
            <a:spAutoFit/>
          </a:bodyPr>
          <a:lstStyle/>
          <a:p>
            <a:pPr algn="ctr"/>
            <a:r>
              <a:rPr lang="en-US" sz="2800" b="1" dirty="0" smtClean="0"/>
              <a:t>Characteristics of groups</a:t>
            </a:r>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pic>
        <p:nvPicPr>
          <p:cNvPr id="4" name="Picture 3" descr="intro-diagram _policies_800.png"/>
          <p:cNvPicPr>
            <a:picLocks noChangeAspect="1"/>
          </p:cNvPicPr>
          <p:nvPr/>
        </p:nvPicPr>
        <p:blipFill>
          <a:blip r:embed="rId2" cstate="print"/>
          <a:stretch>
            <a:fillRect/>
          </a:stretch>
        </p:blipFill>
        <p:spPr>
          <a:xfrm>
            <a:off x="304800" y="1143000"/>
            <a:ext cx="8381999" cy="521612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229600" cy="523220"/>
          </a:xfrm>
          <a:prstGeom prst="rect">
            <a:avLst/>
          </a:prstGeom>
          <a:noFill/>
        </p:spPr>
        <p:txBody>
          <a:bodyPr wrap="square" rtlCol="0">
            <a:spAutoFit/>
          </a:bodyPr>
          <a:lstStyle/>
          <a:p>
            <a:pPr algn="ctr"/>
            <a:r>
              <a:rPr lang="en-US" sz="2800" b="1" dirty="0" smtClean="0"/>
              <a:t>Creating a Group</a:t>
            </a:r>
            <a:endParaRPr lang="en-US" sz="2800" b="1" dirty="0"/>
          </a:p>
        </p:txBody>
      </p:sp>
      <p:pic>
        <p:nvPicPr>
          <p:cNvPr id="1026" name="Picture 2"/>
          <p:cNvPicPr>
            <a:picLocks noChangeAspect="1" noChangeArrowheads="1"/>
          </p:cNvPicPr>
          <p:nvPr/>
        </p:nvPicPr>
        <p:blipFill>
          <a:blip r:embed="rId2" cstate="print"/>
          <a:srcRect/>
          <a:stretch>
            <a:fillRect/>
          </a:stretch>
        </p:blipFill>
        <p:spPr bwMode="auto">
          <a:xfrm>
            <a:off x="104775" y="1295400"/>
            <a:ext cx="893445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
            <a:ext cx="8305800" cy="523220"/>
          </a:xfrm>
          <a:prstGeom prst="rect">
            <a:avLst/>
          </a:prstGeom>
          <a:noFill/>
        </p:spPr>
        <p:txBody>
          <a:bodyPr wrap="square" rtlCol="0">
            <a:spAutoFit/>
          </a:bodyPr>
          <a:lstStyle/>
          <a:p>
            <a:pPr algn="ctr"/>
            <a:r>
              <a:rPr lang="en-US" sz="2800" b="1" dirty="0" smtClean="0"/>
              <a:t>Type the group Name</a:t>
            </a:r>
            <a:endParaRPr lang="en-US" sz="2800" b="1" dirty="0"/>
          </a:p>
        </p:txBody>
      </p:sp>
      <p:pic>
        <p:nvPicPr>
          <p:cNvPr id="2051" name="Picture 3"/>
          <p:cNvPicPr>
            <a:picLocks noChangeAspect="1" noChangeArrowheads="1"/>
          </p:cNvPicPr>
          <p:nvPr/>
        </p:nvPicPr>
        <p:blipFill>
          <a:blip r:embed="rId2" cstate="print"/>
          <a:srcRect/>
          <a:stretch>
            <a:fillRect/>
          </a:stretch>
        </p:blipFill>
        <p:spPr bwMode="auto">
          <a:xfrm>
            <a:off x="457199" y="1143000"/>
            <a:ext cx="8229601" cy="5357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28599" y="1219200"/>
            <a:ext cx="8686801" cy="5291138"/>
          </a:xfrm>
          <a:prstGeom prst="rect">
            <a:avLst/>
          </a:prstGeom>
          <a:noFill/>
          <a:ln w="9525">
            <a:noFill/>
            <a:miter lim="800000"/>
            <a:headEnd/>
            <a:tailEnd/>
          </a:ln>
          <a:effectLst/>
        </p:spPr>
      </p:pic>
      <p:sp>
        <p:nvSpPr>
          <p:cNvPr id="3" name="TextBox 2"/>
          <p:cNvSpPr txBox="1"/>
          <p:nvPr/>
        </p:nvSpPr>
        <p:spPr>
          <a:xfrm>
            <a:off x="304800" y="304800"/>
            <a:ext cx="8382000" cy="523220"/>
          </a:xfrm>
          <a:prstGeom prst="rect">
            <a:avLst/>
          </a:prstGeom>
          <a:noFill/>
        </p:spPr>
        <p:txBody>
          <a:bodyPr wrap="square" rtlCol="0">
            <a:spAutoFit/>
          </a:bodyPr>
          <a:lstStyle/>
          <a:p>
            <a:pPr algn="ctr"/>
            <a:r>
              <a:rPr lang="en-US" sz="2800" b="1" dirty="0" smtClean="0"/>
              <a:t>Add the Policy to the Group</a:t>
            </a:r>
            <a:endParaRPr lang="en-US" sz="28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04800" y="1447800"/>
            <a:ext cx="8382000" cy="5062538"/>
          </a:xfrm>
          <a:prstGeom prst="rect">
            <a:avLst/>
          </a:prstGeom>
          <a:noFill/>
          <a:ln w="9525">
            <a:noFill/>
            <a:miter lim="800000"/>
            <a:headEnd/>
            <a:tailEnd/>
          </a:ln>
          <a:effectLst/>
        </p:spPr>
      </p:pic>
      <p:sp>
        <p:nvSpPr>
          <p:cNvPr id="3" name="TextBox 2"/>
          <p:cNvSpPr txBox="1"/>
          <p:nvPr/>
        </p:nvSpPr>
        <p:spPr>
          <a:xfrm>
            <a:off x="381000" y="304800"/>
            <a:ext cx="8229600" cy="523220"/>
          </a:xfrm>
          <a:prstGeom prst="rect">
            <a:avLst/>
          </a:prstGeom>
          <a:noFill/>
        </p:spPr>
        <p:txBody>
          <a:bodyPr wrap="square" rtlCol="0">
            <a:spAutoFit/>
          </a:bodyPr>
          <a:lstStyle/>
          <a:p>
            <a:pPr algn="ctr"/>
            <a:r>
              <a:rPr lang="en-US" sz="2800" b="1" dirty="0" smtClean="0"/>
              <a:t>Create the Group</a:t>
            </a:r>
            <a:endParaRPr lang="en-US" sz="2800"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28600" y="1752600"/>
            <a:ext cx="8534400" cy="4267199"/>
          </a:xfrm>
          <a:prstGeom prst="rect">
            <a:avLst/>
          </a:prstGeom>
          <a:noFill/>
          <a:ln w="9525">
            <a:noFill/>
            <a:miter lim="800000"/>
            <a:headEnd/>
            <a:tailEnd/>
          </a:ln>
          <a:effectLst/>
        </p:spPr>
      </p:pic>
      <p:sp>
        <p:nvSpPr>
          <p:cNvPr id="3" name="TextBox 2"/>
          <p:cNvSpPr txBox="1"/>
          <p:nvPr/>
        </p:nvSpPr>
        <p:spPr>
          <a:xfrm>
            <a:off x="457200" y="381000"/>
            <a:ext cx="8229600" cy="523220"/>
          </a:xfrm>
          <a:prstGeom prst="rect">
            <a:avLst/>
          </a:prstGeom>
          <a:noFill/>
        </p:spPr>
        <p:txBody>
          <a:bodyPr wrap="square" rtlCol="0">
            <a:spAutoFit/>
          </a:bodyPr>
          <a:lstStyle/>
          <a:p>
            <a:pPr algn="ctr"/>
            <a:r>
              <a:rPr lang="en-US" sz="2800" b="1" dirty="0" smtClean="0"/>
              <a:t>Group created</a:t>
            </a:r>
            <a:endParaRPr lang="en-US" sz="28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152400" y="1295400"/>
            <a:ext cx="8763000" cy="4952999"/>
          </a:xfrm>
          <a:prstGeom prst="rect">
            <a:avLst/>
          </a:prstGeom>
          <a:noFill/>
          <a:ln w="9525">
            <a:noFill/>
            <a:miter lim="800000"/>
            <a:headEnd/>
            <a:tailEnd/>
          </a:ln>
          <a:effectLst/>
        </p:spPr>
      </p:pic>
      <p:sp>
        <p:nvSpPr>
          <p:cNvPr id="4" name="TextBox 3"/>
          <p:cNvSpPr txBox="1"/>
          <p:nvPr/>
        </p:nvSpPr>
        <p:spPr>
          <a:xfrm>
            <a:off x="685800" y="228600"/>
            <a:ext cx="7391400" cy="523220"/>
          </a:xfrm>
          <a:prstGeom prst="rect">
            <a:avLst/>
          </a:prstGeom>
          <a:noFill/>
        </p:spPr>
        <p:txBody>
          <a:bodyPr wrap="square" rtlCol="0">
            <a:spAutoFit/>
          </a:bodyPr>
          <a:lstStyle/>
          <a:p>
            <a:pPr algn="ctr"/>
            <a:r>
              <a:rPr lang="en-US" sz="2800" b="1" dirty="0" smtClean="0"/>
              <a:t>Assign Users to </a:t>
            </a:r>
            <a:r>
              <a:rPr lang="en-US" sz="2800" b="1" dirty="0" err="1" smtClean="0"/>
              <a:t>Goup</a:t>
            </a:r>
            <a:endParaRPr lang="en-US" sz="28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srcRect/>
          <a:stretch>
            <a:fillRect/>
          </a:stretch>
        </p:blipFill>
        <p:spPr bwMode="auto">
          <a:xfrm>
            <a:off x="381001" y="1600200"/>
            <a:ext cx="8382000" cy="4919663"/>
          </a:xfrm>
          <a:prstGeom prst="rect">
            <a:avLst/>
          </a:prstGeom>
          <a:noFill/>
          <a:ln w="9525">
            <a:noFill/>
            <a:miter lim="800000"/>
            <a:headEnd/>
            <a:tailEnd/>
          </a:ln>
          <a:effectLst/>
        </p:spPr>
      </p:pic>
      <p:sp>
        <p:nvSpPr>
          <p:cNvPr id="4" name="TextBox 3"/>
          <p:cNvSpPr txBox="1"/>
          <p:nvPr/>
        </p:nvSpPr>
        <p:spPr>
          <a:xfrm>
            <a:off x="685800" y="381000"/>
            <a:ext cx="8077200" cy="523220"/>
          </a:xfrm>
          <a:prstGeom prst="rect">
            <a:avLst/>
          </a:prstGeom>
          <a:noFill/>
        </p:spPr>
        <p:txBody>
          <a:bodyPr wrap="square" rtlCol="0">
            <a:spAutoFit/>
          </a:bodyPr>
          <a:lstStyle/>
          <a:p>
            <a:pPr algn="ctr"/>
            <a:r>
              <a:rPr lang="en-US" sz="2800" b="1" dirty="0" smtClean="0"/>
              <a:t>Select the Username</a:t>
            </a:r>
            <a:endParaRPr lang="en-US" sz="28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457200" y="1219200"/>
            <a:ext cx="8382000" cy="2914650"/>
          </a:xfrm>
          <a:prstGeom prst="rect">
            <a:avLst/>
          </a:prstGeom>
          <a:noFill/>
          <a:ln w="9525">
            <a:noFill/>
            <a:miter lim="800000"/>
            <a:headEnd/>
            <a:tailEnd/>
          </a:ln>
          <a:effectLst/>
        </p:spPr>
      </p:pic>
      <p:pic>
        <p:nvPicPr>
          <p:cNvPr id="8194" name="Picture 2"/>
          <p:cNvPicPr>
            <a:picLocks noChangeAspect="1" noChangeArrowheads="1"/>
          </p:cNvPicPr>
          <p:nvPr/>
        </p:nvPicPr>
        <p:blipFill>
          <a:blip r:embed="rId3" cstate="print"/>
          <a:srcRect/>
          <a:stretch>
            <a:fillRect/>
          </a:stretch>
        </p:blipFill>
        <p:spPr bwMode="auto">
          <a:xfrm>
            <a:off x="609600" y="4191000"/>
            <a:ext cx="7848600" cy="2047875"/>
          </a:xfrm>
          <a:prstGeom prst="rect">
            <a:avLst/>
          </a:prstGeom>
          <a:noFill/>
          <a:ln w="9525">
            <a:noFill/>
            <a:miter lim="800000"/>
            <a:headEnd/>
            <a:tailEnd/>
          </a:ln>
          <a:effectLst/>
        </p:spPr>
      </p:pic>
      <p:sp>
        <p:nvSpPr>
          <p:cNvPr id="4" name="TextBox 3"/>
          <p:cNvSpPr txBox="1"/>
          <p:nvPr/>
        </p:nvSpPr>
        <p:spPr>
          <a:xfrm>
            <a:off x="2133600" y="3352800"/>
            <a:ext cx="6096000" cy="707886"/>
          </a:xfrm>
          <a:prstGeom prst="rect">
            <a:avLst/>
          </a:prstGeom>
          <a:noFill/>
        </p:spPr>
        <p:txBody>
          <a:bodyPr wrap="square" rtlCol="0">
            <a:spAutoFit/>
          </a:bodyPr>
          <a:lstStyle/>
          <a:p>
            <a:r>
              <a:rPr lang="en-US" sz="2000" b="1" dirty="0" smtClean="0">
                <a:solidFill>
                  <a:schemeClr val="accent2">
                    <a:lumMod val="75000"/>
                  </a:schemeClr>
                </a:solidFill>
              </a:rPr>
              <a:t>If a user is assigned to a group, next time that user is not displayed in the same group assignment.</a:t>
            </a:r>
            <a:endParaRPr lang="en-US" sz="2000" b="1" dirty="0">
              <a:solidFill>
                <a:schemeClr val="accent2">
                  <a:lumMod val="75000"/>
                </a:schemeClr>
              </a:solidFill>
            </a:endParaRPr>
          </a:p>
        </p:txBody>
      </p:sp>
      <p:sp>
        <p:nvSpPr>
          <p:cNvPr id="5" name="TextBox 4"/>
          <p:cNvSpPr txBox="1"/>
          <p:nvPr/>
        </p:nvSpPr>
        <p:spPr>
          <a:xfrm>
            <a:off x="685800" y="304800"/>
            <a:ext cx="8001000" cy="523220"/>
          </a:xfrm>
          <a:prstGeom prst="rect">
            <a:avLst/>
          </a:prstGeom>
          <a:noFill/>
        </p:spPr>
        <p:txBody>
          <a:bodyPr wrap="square" rtlCol="0">
            <a:spAutoFit/>
          </a:bodyPr>
          <a:lstStyle/>
          <a:p>
            <a:pPr algn="ctr"/>
            <a:r>
              <a:rPr lang="en-US" sz="2800" b="1" dirty="0" smtClean="0"/>
              <a:t>Remember</a:t>
            </a:r>
            <a:endParaRPr lang="en-US" sz="2800" b="1"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28600"/>
            <a:ext cx="7924800" cy="523220"/>
          </a:xfrm>
          <a:prstGeom prst="rect">
            <a:avLst/>
          </a:prstGeom>
          <a:noFill/>
        </p:spPr>
        <p:txBody>
          <a:bodyPr wrap="square" rtlCol="0">
            <a:spAutoFit/>
          </a:bodyPr>
          <a:lstStyle/>
          <a:p>
            <a:pPr algn="ctr"/>
            <a:r>
              <a:rPr lang="en-US" sz="2800" b="1" dirty="0" smtClean="0"/>
              <a:t>Check the user with the new group</a:t>
            </a:r>
            <a:endParaRPr lang="en-US" sz="2800" b="1" dirty="0"/>
          </a:p>
        </p:txBody>
      </p:sp>
      <p:pic>
        <p:nvPicPr>
          <p:cNvPr id="9218" name="Picture 2"/>
          <p:cNvPicPr>
            <a:picLocks noChangeAspect="1" noChangeArrowheads="1"/>
          </p:cNvPicPr>
          <p:nvPr/>
        </p:nvPicPr>
        <p:blipFill>
          <a:blip r:embed="rId2" cstate="print"/>
          <a:srcRect/>
          <a:stretch>
            <a:fillRect/>
          </a:stretch>
        </p:blipFill>
        <p:spPr bwMode="auto">
          <a:xfrm>
            <a:off x="304799" y="1524000"/>
            <a:ext cx="8458201" cy="4267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srcRect/>
          <a:stretch>
            <a:fillRect/>
          </a:stretch>
        </p:blipFill>
        <p:spPr bwMode="auto">
          <a:xfrm>
            <a:off x="304799" y="1295400"/>
            <a:ext cx="8610601" cy="5181600"/>
          </a:xfrm>
          <a:prstGeom prst="rect">
            <a:avLst/>
          </a:prstGeom>
          <a:noFill/>
          <a:ln w="9525">
            <a:noFill/>
            <a:miter lim="800000"/>
            <a:headEnd/>
            <a:tailEnd/>
          </a:ln>
          <a:effectLst/>
        </p:spPr>
      </p:pic>
      <p:sp>
        <p:nvSpPr>
          <p:cNvPr id="3" name="TextBox 2"/>
          <p:cNvSpPr txBox="1"/>
          <p:nvPr/>
        </p:nvSpPr>
        <p:spPr>
          <a:xfrm>
            <a:off x="381000" y="228600"/>
            <a:ext cx="8153400" cy="523220"/>
          </a:xfrm>
          <a:prstGeom prst="rect">
            <a:avLst/>
          </a:prstGeom>
          <a:noFill/>
        </p:spPr>
        <p:txBody>
          <a:bodyPr wrap="square" rtlCol="0">
            <a:spAutoFit/>
          </a:bodyPr>
          <a:lstStyle/>
          <a:p>
            <a:pPr algn="ctr"/>
            <a:r>
              <a:rPr lang="en-US" sz="2800" b="1" dirty="0" smtClean="0"/>
              <a:t>Summary of user aws1</a:t>
            </a:r>
            <a:endParaRPr lang="en-US" sz="2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0"/>
            <a:ext cx="8382000" cy="4093428"/>
          </a:xfrm>
          <a:prstGeom prst="rect">
            <a:avLst/>
          </a:prstGeom>
        </p:spPr>
        <p:txBody>
          <a:bodyPr wrap="square">
            <a:spAutoFit/>
          </a:bodyPr>
          <a:lstStyle/>
          <a:p>
            <a:pPr algn="just"/>
            <a:r>
              <a:rPr lang="en-US" sz="2000" dirty="0"/>
              <a:t>AWS Identity and Access Management (IAM) is a web service that helps you securely control access to AWS resources. </a:t>
            </a:r>
            <a:endParaRPr lang="en-US" sz="2000" dirty="0" smtClean="0"/>
          </a:p>
          <a:p>
            <a:pPr algn="just"/>
            <a:r>
              <a:rPr lang="en-US" sz="2000" dirty="0" smtClean="0"/>
              <a:t>You </a:t>
            </a:r>
            <a:r>
              <a:rPr lang="en-US" sz="2000" dirty="0"/>
              <a:t>use IAM to control who is authenticated (signed in) and authorized (has permissions) to use resources</a:t>
            </a:r>
            <a:r>
              <a:rPr lang="en-US" sz="2000" dirty="0" smtClean="0"/>
              <a:t>.</a:t>
            </a:r>
          </a:p>
          <a:p>
            <a:pPr algn="just"/>
            <a:endParaRPr lang="en-US" sz="2000" dirty="0" smtClean="0"/>
          </a:p>
          <a:p>
            <a:pPr algn="just"/>
            <a:r>
              <a:rPr lang="en-US" sz="2000" dirty="0"/>
              <a:t>When you first create an AWS account, you begin with a single sign-in identity that has complete access to all AWS services and resources in the account. </a:t>
            </a:r>
            <a:endParaRPr lang="en-US" sz="2000" dirty="0" smtClean="0"/>
          </a:p>
          <a:p>
            <a:pPr algn="just"/>
            <a:endParaRPr lang="en-US" sz="2000" dirty="0" smtClean="0"/>
          </a:p>
          <a:p>
            <a:pPr algn="just"/>
            <a:r>
              <a:rPr lang="en-US" sz="2000" dirty="0" smtClean="0"/>
              <a:t>This </a:t>
            </a:r>
            <a:r>
              <a:rPr lang="en-US" sz="2000" dirty="0"/>
              <a:t>identity is called the AWS account </a:t>
            </a:r>
            <a:r>
              <a:rPr lang="en-US" sz="2000" b="1" i="1" dirty="0"/>
              <a:t>root user</a:t>
            </a:r>
            <a:r>
              <a:rPr lang="en-US" sz="2000" dirty="0"/>
              <a:t> and is accessed by signing in with the email address and password that you used to create the account. </a:t>
            </a:r>
            <a:endParaRPr lang="en-US" sz="2000" dirty="0" smtClean="0"/>
          </a:p>
          <a:p>
            <a:pPr algn="just"/>
            <a:endParaRPr lang="en-US" sz="2000" dirty="0" smtClean="0"/>
          </a:p>
          <a:p>
            <a:pPr algn="just"/>
            <a:r>
              <a:rPr lang="en-US" sz="2000" dirty="0"/>
              <a:t>We strongly recommend that you do not use the root user for your everyday tasks, even the administrative ones.</a:t>
            </a:r>
          </a:p>
        </p:txBody>
      </p:sp>
      <p:sp>
        <p:nvSpPr>
          <p:cNvPr id="3" name="Rectangle 2"/>
          <p:cNvSpPr/>
          <p:nvPr/>
        </p:nvSpPr>
        <p:spPr>
          <a:xfrm>
            <a:off x="609600" y="457200"/>
            <a:ext cx="7772400" cy="523220"/>
          </a:xfrm>
          <a:prstGeom prst="rect">
            <a:avLst/>
          </a:prstGeom>
        </p:spPr>
        <p:txBody>
          <a:bodyPr wrap="square">
            <a:spAutoFit/>
          </a:bodyPr>
          <a:lstStyle/>
          <a:p>
            <a:pPr algn="ctr"/>
            <a:r>
              <a:rPr lang="en-US" sz="2800" b="1" dirty="0"/>
              <a:t>AWS Identity and Access Management (IAM)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09800"/>
            <a:ext cx="8305800" cy="646331"/>
          </a:xfrm>
          <a:prstGeom prst="rect">
            <a:avLst/>
          </a:prstGeom>
          <a:noFill/>
        </p:spPr>
        <p:txBody>
          <a:bodyPr wrap="square" rtlCol="0">
            <a:spAutoFit/>
          </a:bodyPr>
          <a:lstStyle/>
          <a:p>
            <a:r>
              <a:rPr lang="en-US" dirty="0" smtClean="0"/>
              <a:t>Now we will login with aws1 and as he is a admin user , he can create a group or user or anything, test it.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447800"/>
            <a:ext cx="8229600" cy="4524315"/>
          </a:xfrm>
          <a:prstGeom prst="rect">
            <a:avLst/>
          </a:prstGeom>
          <a:noFill/>
        </p:spPr>
        <p:txBody>
          <a:bodyPr wrap="square" rtlCol="0">
            <a:spAutoFit/>
          </a:bodyPr>
          <a:lstStyle/>
          <a:p>
            <a:pPr lvl="0" eaLnBrk="0" fontAlgn="base" hangingPunct="0">
              <a:spcBef>
                <a:spcPct val="0"/>
              </a:spcBef>
              <a:spcAft>
                <a:spcPct val="0"/>
              </a:spcAft>
              <a:buFont typeface="Wingdings" pitchFamily="2" charset="2"/>
              <a:buChar char="Ø"/>
            </a:pPr>
            <a:r>
              <a:rPr kumimoji="0" lang="en-US" b="1" i="0" u="none" strike="noStrike" cap="none" normalizeH="0" baseline="0" dirty="0" smtClean="0">
                <a:ln>
                  <a:noFill/>
                </a:ln>
                <a:solidFill>
                  <a:srgbClr val="16191F"/>
                </a:solidFill>
                <a:effectLst/>
                <a:latin typeface="Amazon Ember"/>
                <a:cs typeface="Arial" pitchFamily="34" charset="0"/>
              </a:rPr>
              <a:t>Resources</a:t>
            </a:r>
          </a:p>
          <a:p>
            <a:pPr lvl="1" indent="-457200" eaLnBrk="0" fontAlgn="base" hangingPunct="0">
              <a:spcBef>
                <a:spcPct val="0"/>
              </a:spcBef>
              <a:spcAft>
                <a:spcPct val="0"/>
              </a:spcAft>
            </a:pPr>
            <a:r>
              <a:rPr kumimoji="0" lang="en-US" b="0" i="0" u="none" strike="noStrike" cap="none" normalizeH="0" baseline="0" dirty="0" smtClean="0">
                <a:ln>
                  <a:noFill/>
                </a:ln>
                <a:solidFill>
                  <a:srgbClr val="16191F"/>
                </a:solidFill>
                <a:effectLst/>
                <a:latin typeface="inherit"/>
                <a:cs typeface="Arial" pitchFamily="34" charset="0"/>
              </a:rPr>
              <a:t>	The user, group, role, policy, and identity provider objects that are stored in IAM. As with other AWS services, you can add, edit, and remove resources from IAM.</a:t>
            </a:r>
            <a:endParaRPr kumimoji="0" lang="en-US" b="0" i="0" u="none" strike="noStrike" cap="none" normalizeH="0" baseline="0" dirty="0" smtClean="0">
              <a:ln>
                <a:noFill/>
              </a:ln>
              <a:solidFill>
                <a:srgbClr val="16191F"/>
              </a:solidFill>
              <a:effectLst/>
              <a:latin typeface="Amazon Ember"/>
              <a:cs typeface="Arial" pitchFamily="34" charset="0"/>
            </a:endParaRPr>
          </a:p>
          <a:p>
            <a:pPr lvl="0" eaLnBrk="0" fontAlgn="base" hangingPunct="0">
              <a:spcBef>
                <a:spcPct val="0"/>
              </a:spcBef>
              <a:spcAft>
                <a:spcPct val="0"/>
              </a:spcAft>
              <a:buFont typeface="Wingdings" pitchFamily="2" charset="2"/>
              <a:buChar char="Ø"/>
            </a:pPr>
            <a:r>
              <a:rPr kumimoji="0" lang="en-US" b="1" i="0" u="none" strike="noStrike" cap="none" normalizeH="0" baseline="0" dirty="0" smtClean="0">
                <a:ln>
                  <a:noFill/>
                </a:ln>
                <a:solidFill>
                  <a:srgbClr val="16191F"/>
                </a:solidFill>
                <a:effectLst/>
                <a:latin typeface="Amazon Ember"/>
                <a:cs typeface="Arial" pitchFamily="34" charset="0"/>
              </a:rPr>
              <a:t>Identities</a:t>
            </a:r>
          </a:p>
          <a:p>
            <a:pPr lvl="1" indent="-457200" eaLnBrk="0" fontAlgn="base" hangingPunct="0">
              <a:spcBef>
                <a:spcPct val="0"/>
              </a:spcBef>
              <a:spcAft>
                <a:spcPct val="0"/>
              </a:spcAft>
            </a:pPr>
            <a:r>
              <a:rPr kumimoji="0" lang="en-US" b="0" i="0" u="none" strike="noStrike" cap="none" normalizeH="0" baseline="0" dirty="0" smtClean="0">
                <a:ln>
                  <a:noFill/>
                </a:ln>
                <a:solidFill>
                  <a:srgbClr val="16191F"/>
                </a:solidFill>
                <a:effectLst/>
                <a:latin typeface="inherit"/>
                <a:cs typeface="Arial" pitchFamily="34" charset="0"/>
              </a:rPr>
              <a:t>	The IAM resource objects that are used to identify and group. You can attach a policy to an IAM identity. These include users, groups, and roles.</a:t>
            </a:r>
            <a:endParaRPr kumimoji="0" lang="en-US" b="0" i="0" u="none" strike="noStrike" cap="none" normalizeH="0" baseline="0" dirty="0" smtClean="0">
              <a:ln>
                <a:noFill/>
              </a:ln>
              <a:solidFill>
                <a:srgbClr val="16191F"/>
              </a:solidFill>
              <a:effectLst/>
              <a:latin typeface="Amazon Ember"/>
              <a:cs typeface="Arial" pitchFamily="34" charset="0"/>
            </a:endParaRPr>
          </a:p>
          <a:p>
            <a:pPr lvl="0" eaLnBrk="0" fontAlgn="base" hangingPunct="0">
              <a:spcBef>
                <a:spcPct val="0"/>
              </a:spcBef>
              <a:spcAft>
                <a:spcPct val="0"/>
              </a:spcAft>
              <a:buFont typeface="Wingdings" pitchFamily="2" charset="2"/>
              <a:buChar char="Ø"/>
            </a:pPr>
            <a:r>
              <a:rPr kumimoji="0" lang="en-US" b="1" i="0" u="none" strike="noStrike" cap="none" normalizeH="0" baseline="0" dirty="0" smtClean="0">
                <a:ln>
                  <a:noFill/>
                </a:ln>
                <a:solidFill>
                  <a:srgbClr val="16191F"/>
                </a:solidFill>
                <a:effectLst/>
                <a:latin typeface="Amazon Ember"/>
                <a:cs typeface="Arial" pitchFamily="34" charset="0"/>
              </a:rPr>
              <a:t>Entities</a:t>
            </a:r>
          </a:p>
          <a:p>
            <a:pPr lvl="1" indent="-457200" eaLnBrk="0" fontAlgn="base" hangingPunct="0">
              <a:spcBef>
                <a:spcPct val="0"/>
              </a:spcBef>
              <a:spcAft>
                <a:spcPct val="0"/>
              </a:spcAft>
            </a:pPr>
            <a:r>
              <a:rPr kumimoji="0" lang="en-US" b="0" i="0" u="none" strike="noStrike" cap="none" normalizeH="0" baseline="0" dirty="0" smtClean="0">
                <a:ln>
                  <a:noFill/>
                </a:ln>
                <a:solidFill>
                  <a:srgbClr val="16191F"/>
                </a:solidFill>
                <a:effectLst/>
                <a:latin typeface="inherit"/>
                <a:cs typeface="Arial" pitchFamily="34" charset="0"/>
              </a:rPr>
              <a:t>	The IAM resource objects that AWS uses for authentication. These include users and roles. Roles can be assumed by IAM users and roles in your or another account. They can also be assumed by users federated through a web identity or SAML.</a:t>
            </a:r>
            <a:endParaRPr kumimoji="0" lang="en-US" b="0" i="0" u="none" strike="noStrike" cap="none" normalizeH="0" baseline="0" dirty="0" smtClean="0">
              <a:ln>
                <a:noFill/>
              </a:ln>
              <a:solidFill>
                <a:srgbClr val="16191F"/>
              </a:solidFill>
              <a:effectLst/>
              <a:latin typeface="Amazon Ember"/>
              <a:cs typeface="Arial" pitchFamily="34" charset="0"/>
            </a:endParaRPr>
          </a:p>
          <a:p>
            <a:pPr lvl="0" eaLnBrk="0" fontAlgn="base" hangingPunct="0">
              <a:spcBef>
                <a:spcPct val="0"/>
              </a:spcBef>
              <a:spcAft>
                <a:spcPct val="0"/>
              </a:spcAft>
              <a:buFont typeface="Wingdings" pitchFamily="2" charset="2"/>
              <a:buChar char="Ø"/>
            </a:pPr>
            <a:r>
              <a:rPr kumimoji="0" lang="en-US" b="1" i="0" u="none" strike="noStrike" cap="none" normalizeH="0" baseline="0" dirty="0" smtClean="0">
                <a:ln>
                  <a:noFill/>
                </a:ln>
                <a:solidFill>
                  <a:srgbClr val="16191F"/>
                </a:solidFill>
                <a:effectLst/>
                <a:latin typeface="Amazon Ember"/>
                <a:cs typeface="Arial" pitchFamily="34" charset="0"/>
              </a:rPr>
              <a:t>Principals</a:t>
            </a:r>
          </a:p>
          <a:p>
            <a:pPr lvl="1" indent="-457200" eaLnBrk="0" fontAlgn="base" hangingPunct="0">
              <a:spcBef>
                <a:spcPct val="0"/>
              </a:spcBef>
              <a:spcAft>
                <a:spcPct val="0"/>
              </a:spcAft>
            </a:pPr>
            <a:r>
              <a:rPr kumimoji="0" lang="en-US" b="0" i="0" u="none" strike="noStrike" cap="none" normalizeH="0" baseline="0" dirty="0" smtClean="0">
                <a:ln>
                  <a:noFill/>
                </a:ln>
                <a:solidFill>
                  <a:srgbClr val="16191F"/>
                </a:solidFill>
                <a:effectLst/>
                <a:latin typeface="inherit"/>
                <a:cs typeface="Arial" pitchFamily="34" charset="0"/>
              </a:rPr>
              <a:t>	A person or application that uses the AWS account root user, an IAM user, or an IAM role to sign in and make requests to AWS.</a:t>
            </a:r>
            <a:endParaRPr kumimoji="0" lang="en-US" b="0" i="0" u="none" strike="noStrike" cap="none" normalizeH="0" baseline="0" dirty="0" smtClean="0">
              <a:ln>
                <a:noFill/>
              </a:ln>
              <a:solidFill>
                <a:srgbClr val="16191F"/>
              </a:solidFill>
              <a:effectLst/>
              <a:latin typeface="Amazon Ember"/>
              <a:cs typeface="Arial" pitchFamily="34" charset="0"/>
            </a:endParaRPr>
          </a:p>
          <a:p>
            <a:endParaRPr lang="en-US" dirty="0"/>
          </a:p>
        </p:txBody>
      </p:sp>
      <p:sp>
        <p:nvSpPr>
          <p:cNvPr id="4" name="TextBox 3"/>
          <p:cNvSpPr txBox="1"/>
          <p:nvPr/>
        </p:nvSpPr>
        <p:spPr>
          <a:xfrm>
            <a:off x="762000" y="304800"/>
            <a:ext cx="7315200" cy="461665"/>
          </a:xfrm>
          <a:prstGeom prst="rect">
            <a:avLst/>
          </a:prstGeom>
          <a:noFill/>
        </p:spPr>
        <p:txBody>
          <a:bodyPr wrap="square" rtlCol="0">
            <a:spAutoFit/>
          </a:bodyPr>
          <a:lstStyle/>
          <a:p>
            <a:pPr algn="ctr"/>
            <a:r>
              <a:rPr lang="en-US" sz="2400" b="1" dirty="0" smtClean="0"/>
              <a:t>Elements of IAM</a:t>
            </a:r>
            <a:endParaRPr lang="en-US" sz="24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457200"/>
            <a:ext cx="7696200" cy="461665"/>
          </a:xfrm>
          <a:prstGeom prst="rect">
            <a:avLst/>
          </a:prstGeom>
          <a:noFill/>
        </p:spPr>
        <p:txBody>
          <a:bodyPr wrap="square" rtlCol="0">
            <a:spAutoFit/>
          </a:bodyPr>
          <a:lstStyle/>
          <a:p>
            <a:pPr algn="ctr"/>
            <a:r>
              <a:rPr lang="en-US" sz="2400" b="1" dirty="0" smtClean="0"/>
              <a:t>Use of IAM</a:t>
            </a:r>
            <a:endParaRPr lang="en-US" sz="2400" b="1" dirty="0"/>
          </a:p>
        </p:txBody>
      </p:sp>
      <p:sp>
        <p:nvSpPr>
          <p:cNvPr id="3" name="Rectangle 2"/>
          <p:cNvSpPr/>
          <p:nvPr/>
        </p:nvSpPr>
        <p:spPr>
          <a:xfrm>
            <a:off x="609600" y="1447800"/>
            <a:ext cx="8077200" cy="5016758"/>
          </a:xfrm>
          <a:prstGeom prst="rect">
            <a:avLst/>
          </a:prstGeom>
        </p:spPr>
        <p:txBody>
          <a:bodyPr wrap="square">
            <a:spAutoFit/>
          </a:bodyPr>
          <a:lstStyle/>
          <a:p>
            <a:r>
              <a:rPr lang="en-US" sz="2000" b="1" dirty="0" smtClean="0"/>
              <a:t>Fine-grained access control to AWS resources</a:t>
            </a:r>
          </a:p>
          <a:p>
            <a:endParaRPr lang="en-US" sz="2000" dirty="0" smtClean="0"/>
          </a:p>
          <a:p>
            <a:pPr algn="just"/>
            <a:r>
              <a:rPr lang="en-US" sz="2000" dirty="0" smtClean="0"/>
              <a:t>IAM enables your users to control access to AWS service APIs and to specific resources. </a:t>
            </a:r>
            <a:endParaRPr lang="en-US" sz="2000" dirty="0" smtClean="0"/>
          </a:p>
          <a:p>
            <a:pPr algn="just"/>
            <a:r>
              <a:rPr lang="en-US" sz="2000" dirty="0" smtClean="0"/>
              <a:t>IAM </a:t>
            </a:r>
            <a:r>
              <a:rPr lang="en-US" sz="2000" dirty="0" smtClean="0"/>
              <a:t>also enables you to add specific conditions such as time of day to control how a user can use AWS, their originating IP address, whether they are using SSL, or whether they have authenticated with a multi-factor authentication device.</a:t>
            </a:r>
          </a:p>
          <a:p>
            <a:endParaRPr lang="en-US" sz="2000" dirty="0" smtClean="0"/>
          </a:p>
          <a:p>
            <a:r>
              <a:rPr lang="en-US" sz="2000" b="1" dirty="0" smtClean="0"/>
              <a:t>Multi-factor authentication for highly privileged users</a:t>
            </a:r>
          </a:p>
          <a:p>
            <a:endParaRPr lang="en-US" sz="2000" dirty="0" smtClean="0"/>
          </a:p>
          <a:p>
            <a:pPr algn="just"/>
            <a:r>
              <a:rPr lang="en-US" sz="2000" dirty="0" smtClean="0"/>
              <a:t>Protect your AWS environment by using AWS MFA, a security feature available at no extra cost that augments user name and password credentials. </a:t>
            </a:r>
            <a:endParaRPr lang="en-US" sz="2000" dirty="0" smtClean="0"/>
          </a:p>
          <a:p>
            <a:pPr algn="just"/>
            <a:r>
              <a:rPr lang="en-US" sz="2000" dirty="0" smtClean="0"/>
              <a:t>MFA </a:t>
            </a:r>
            <a:r>
              <a:rPr lang="en-US" sz="2000" dirty="0" smtClean="0"/>
              <a:t>requires users to prove physical possession of a hardware MFA token or MFA-enabled mobile device by providing a valid MFA code.</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0"/>
            <a:ext cx="8229600" cy="5324535"/>
          </a:xfrm>
          <a:prstGeom prst="rect">
            <a:avLst/>
          </a:prstGeom>
        </p:spPr>
        <p:txBody>
          <a:bodyPr wrap="square">
            <a:spAutoFit/>
          </a:bodyPr>
          <a:lstStyle/>
          <a:p>
            <a:r>
              <a:rPr lang="en-US" sz="2000" b="1" dirty="0" smtClean="0"/>
              <a:t>Analyze access</a:t>
            </a:r>
          </a:p>
          <a:p>
            <a:endParaRPr lang="en-US" sz="2000" dirty="0" smtClean="0"/>
          </a:p>
          <a:p>
            <a:pPr algn="just"/>
            <a:r>
              <a:rPr lang="en-US" sz="2000" dirty="0" smtClean="0"/>
              <a:t>IAM helps you analyze access across your AWS environment. </a:t>
            </a:r>
            <a:endParaRPr lang="en-US" sz="2000" dirty="0" smtClean="0"/>
          </a:p>
          <a:p>
            <a:pPr algn="just"/>
            <a:r>
              <a:rPr lang="en-US" sz="2000" dirty="0" smtClean="0"/>
              <a:t>Your </a:t>
            </a:r>
            <a:r>
              <a:rPr lang="en-US" sz="2000" dirty="0" smtClean="0"/>
              <a:t>security teams and administrators can quickly validate that your policies only provide the intended public and cross-account access to your resources</a:t>
            </a:r>
            <a:r>
              <a:rPr lang="en-US" sz="2000" dirty="0" smtClean="0"/>
              <a:t>.</a:t>
            </a:r>
          </a:p>
          <a:p>
            <a:pPr algn="just"/>
            <a:r>
              <a:rPr lang="en-US" sz="2000" dirty="0" smtClean="0"/>
              <a:t>You </a:t>
            </a:r>
            <a:r>
              <a:rPr lang="en-US" sz="2000" dirty="0" smtClean="0"/>
              <a:t>can also easily identify and refine your policies to allow access to only the services being used. </a:t>
            </a:r>
            <a:endParaRPr lang="en-US" sz="2000" dirty="0" smtClean="0"/>
          </a:p>
          <a:p>
            <a:pPr algn="just"/>
            <a:r>
              <a:rPr lang="en-US" sz="2000" dirty="0" smtClean="0"/>
              <a:t>This </a:t>
            </a:r>
            <a:r>
              <a:rPr lang="en-US" sz="2000" dirty="0" smtClean="0"/>
              <a:t>helps you to better adhere to the principle of least privilege.</a:t>
            </a:r>
          </a:p>
          <a:p>
            <a:endParaRPr lang="en-US" sz="2000" dirty="0" smtClean="0"/>
          </a:p>
          <a:p>
            <a:r>
              <a:rPr lang="en-US" sz="2000" b="1" dirty="0" smtClean="0"/>
              <a:t>Integrate with your corporate directory</a:t>
            </a:r>
          </a:p>
          <a:p>
            <a:endParaRPr lang="en-US" sz="2000" dirty="0" smtClean="0"/>
          </a:p>
          <a:p>
            <a:pPr algn="just"/>
            <a:r>
              <a:rPr lang="en-US" sz="2000" dirty="0" smtClean="0"/>
              <a:t>IAM can be used to grant your employees and applications federated access to the AWS Management Console and AWS service APIs, using your existing identity systems such as Microsoft Active Directory. </a:t>
            </a:r>
            <a:endParaRPr lang="en-US" sz="2000" dirty="0" smtClean="0"/>
          </a:p>
          <a:p>
            <a:pPr algn="just"/>
            <a:r>
              <a:rPr lang="en-US" sz="2000" dirty="0" smtClean="0"/>
              <a:t>You </a:t>
            </a:r>
            <a:r>
              <a:rPr lang="en-US" sz="2000" dirty="0" smtClean="0"/>
              <a:t>can use any identity management solution that supports SAML 2.0, or feel free to use one of our federation samples (AWS Console SSO or API federation).</a:t>
            </a:r>
            <a:endParaRPr lang="en-US" sz="2000" dirty="0"/>
          </a:p>
        </p:txBody>
      </p:sp>
      <p:sp>
        <p:nvSpPr>
          <p:cNvPr id="3" name="TextBox 2"/>
          <p:cNvSpPr txBox="1"/>
          <p:nvPr/>
        </p:nvSpPr>
        <p:spPr>
          <a:xfrm>
            <a:off x="762000" y="457200"/>
            <a:ext cx="7696200" cy="461665"/>
          </a:xfrm>
          <a:prstGeom prst="rect">
            <a:avLst/>
          </a:prstGeom>
          <a:noFill/>
        </p:spPr>
        <p:txBody>
          <a:bodyPr wrap="square" rtlCol="0">
            <a:spAutoFit/>
          </a:bodyPr>
          <a:lstStyle/>
          <a:p>
            <a:pPr algn="ctr"/>
            <a:r>
              <a:rPr lang="en-US" sz="2400" b="1" dirty="0" smtClean="0"/>
              <a:t>Use of IAM</a:t>
            </a:r>
            <a:endParaRPr lang="en-US" sz="24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04800"/>
            <a:ext cx="7696200" cy="461665"/>
          </a:xfrm>
          <a:prstGeom prst="rect">
            <a:avLst/>
          </a:prstGeom>
          <a:noFill/>
        </p:spPr>
        <p:txBody>
          <a:bodyPr wrap="square" rtlCol="0">
            <a:spAutoFit/>
          </a:bodyPr>
          <a:lstStyle/>
          <a:p>
            <a:pPr algn="ctr"/>
            <a:r>
              <a:rPr lang="en-US" sz="2400" b="1" dirty="0" smtClean="0"/>
              <a:t>AWS IAM in Free Tier</a:t>
            </a:r>
            <a:endParaRPr lang="en-US" sz="2400" b="1" dirty="0"/>
          </a:p>
        </p:txBody>
      </p:sp>
      <p:sp>
        <p:nvSpPr>
          <p:cNvPr id="5" name="Rectangle 4"/>
          <p:cNvSpPr/>
          <p:nvPr/>
        </p:nvSpPr>
        <p:spPr>
          <a:xfrm>
            <a:off x="304800" y="1524000"/>
            <a:ext cx="8077200" cy="4093428"/>
          </a:xfrm>
          <a:prstGeom prst="rect">
            <a:avLst/>
          </a:prstGeom>
        </p:spPr>
        <p:txBody>
          <a:bodyPr wrap="square">
            <a:spAutoFit/>
          </a:bodyPr>
          <a:lstStyle/>
          <a:p>
            <a:pPr algn="just"/>
            <a:endParaRPr lang="en-US" sz="2000" dirty="0" smtClean="0"/>
          </a:p>
          <a:p>
            <a:pPr algn="just"/>
            <a:r>
              <a:rPr lang="en-US" sz="2000" dirty="0" smtClean="0"/>
              <a:t> AWS Identity and Access Management (IAM) is a feature of your AWS account and is offered at no additional charge (e.g., you will not be charged if you create an IAM user or group). </a:t>
            </a:r>
            <a:endParaRPr lang="en-US" sz="2000" dirty="0" smtClean="0"/>
          </a:p>
          <a:p>
            <a:pPr algn="just"/>
            <a:r>
              <a:rPr lang="en-US" sz="2000" dirty="0" smtClean="0"/>
              <a:t>You </a:t>
            </a:r>
            <a:r>
              <a:rPr lang="en-US" sz="2000" dirty="0" smtClean="0"/>
              <a:t>will be charged only for use of other AWS services (outside of free tier) used by your IAM user(s).</a:t>
            </a:r>
          </a:p>
          <a:p>
            <a:pPr algn="just"/>
            <a:endParaRPr lang="en-US" sz="2000" dirty="0" smtClean="0"/>
          </a:p>
          <a:p>
            <a:pPr algn="just"/>
            <a:endParaRPr lang="en-US" sz="2000" dirty="0" smtClean="0"/>
          </a:p>
          <a:p>
            <a:pPr algn="just"/>
            <a:r>
              <a:rPr lang="en-US" sz="2000" dirty="0" smtClean="0"/>
              <a:t>AWS Identity and Access Management (IAM) and AWS Security Token Service (AWS STS) are features of your AWS account offered at no additional charge. </a:t>
            </a:r>
            <a:endParaRPr lang="en-US" sz="2000" dirty="0" smtClean="0"/>
          </a:p>
          <a:p>
            <a:pPr algn="just"/>
            <a:r>
              <a:rPr lang="en-US" sz="2000" dirty="0" smtClean="0"/>
              <a:t>You </a:t>
            </a:r>
            <a:r>
              <a:rPr lang="en-US" sz="2000" dirty="0" smtClean="0"/>
              <a:t>are charged only when you access other AWS services using your IAM users or AWS STS temporary security credentials.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p:cNvPicPr>
            <a:picLocks noChangeAspect="1" noChangeArrowheads="1"/>
          </p:cNvPicPr>
          <p:nvPr/>
        </p:nvPicPr>
        <p:blipFill>
          <a:blip r:embed="rId2" cstate="print"/>
          <a:srcRect/>
          <a:stretch>
            <a:fillRect/>
          </a:stretch>
        </p:blipFill>
        <p:spPr bwMode="auto">
          <a:xfrm>
            <a:off x="381000" y="1066800"/>
            <a:ext cx="8458200" cy="5486400"/>
          </a:xfrm>
          <a:prstGeom prst="rect">
            <a:avLst/>
          </a:prstGeom>
          <a:noFill/>
          <a:ln w="9525">
            <a:noFill/>
            <a:miter lim="800000"/>
            <a:headEnd/>
            <a:tailEnd/>
          </a:ln>
          <a:effectLst/>
        </p:spPr>
      </p:pic>
      <p:sp>
        <p:nvSpPr>
          <p:cNvPr id="3" name="TextBox 2"/>
          <p:cNvSpPr txBox="1"/>
          <p:nvPr/>
        </p:nvSpPr>
        <p:spPr>
          <a:xfrm>
            <a:off x="381000" y="304800"/>
            <a:ext cx="8229600" cy="461665"/>
          </a:xfrm>
          <a:prstGeom prst="rect">
            <a:avLst/>
          </a:prstGeom>
          <a:noFill/>
        </p:spPr>
        <p:txBody>
          <a:bodyPr wrap="square" rtlCol="0">
            <a:spAutoFit/>
          </a:bodyPr>
          <a:lstStyle/>
          <a:p>
            <a:pPr algn="ctr"/>
            <a:r>
              <a:rPr lang="en-US" sz="2400" b="1" dirty="0" smtClean="0"/>
              <a:t>Go for IAM</a:t>
            </a:r>
            <a:endParaRPr lang="en-US" sz="24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851</TotalTime>
  <Words>854</Words>
  <Application>Microsoft Office PowerPoint</Application>
  <PresentationFormat>On-screen Show (4:3)</PresentationFormat>
  <Paragraphs>104</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Amazon Ember</vt:lpstr>
      <vt:lpstr>Arial</vt:lpstr>
      <vt:lpstr>Calibri</vt:lpstr>
      <vt:lpstr>inherit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ACER</dc:creator>
  <cp:lastModifiedBy>Dibakar</cp:lastModifiedBy>
  <cp:revision>78</cp:revision>
  <dcterms:created xsi:type="dcterms:W3CDTF">2020-01-18T10:03:22Z</dcterms:created>
  <dcterms:modified xsi:type="dcterms:W3CDTF">2020-07-14T09:10:44Z</dcterms:modified>
</cp:coreProperties>
</file>