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96" r:id="rId3"/>
    <p:sldId id="298" r:id="rId4"/>
    <p:sldId id="287" r:id="rId5"/>
    <p:sldId id="288" r:id="rId6"/>
    <p:sldId id="289" r:id="rId7"/>
    <p:sldId id="290" r:id="rId8"/>
    <p:sldId id="295" r:id="rId9"/>
    <p:sldId id="258" r:id="rId10"/>
    <p:sldId id="259" r:id="rId11"/>
    <p:sldId id="260" r:id="rId12"/>
    <p:sldId id="262" r:id="rId13"/>
    <p:sldId id="256" r:id="rId14"/>
    <p:sldId id="261" r:id="rId15"/>
    <p:sldId id="264" r:id="rId16"/>
    <p:sldId id="265" r:id="rId17"/>
    <p:sldId id="266" r:id="rId18"/>
    <p:sldId id="267" r:id="rId19"/>
    <p:sldId id="268" r:id="rId20"/>
    <p:sldId id="297" r:id="rId21"/>
    <p:sldId id="286"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F7CC30-D123-4BE2-9CD7-8F63E9AD28E5}" type="datetimeFigureOut">
              <a:rPr lang="en-US" smtClean="0"/>
              <a:pPr/>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226BE-632B-4C95-A928-E5538E84483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F7CC30-D123-4BE2-9CD7-8F63E9AD28E5}" type="datetimeFigureOut">
              <a:rPr lang="en-US" smtClean="0"/>
              <a:pPr/>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226BE-632B-4C95-A928-E5538E84483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F7CC30-D123-4BE2-9CD7-8F63E9AD28E5}" type="datetimeFigureOut">
              <a:rPr lang="en-US" smtClean="0"/>
              <a:pPr/>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226BE-632B-4C95-A928-E5538E84483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F7CC30-D123-4BE2-9CD7-8F63E9AD28E5}" type="datetimeFigureOut">
              <a:rPr lang="en-US" smtClean="0"/>
              <a:pPr/>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226BE-632B-4C95-A928-E5538E84483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F7CC30-D123-4BE2-9CD7-8F63E9AD28E5}" type="datetimeFigureOut">
              <a:rPr lang="en-US" smtClean="0"/>
              <a:pPr/>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226BE-632B-4C95-A928-E5538E84483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F7CC30-D123-4BE2-9CD7-8F63E9AD28E5}" type="datetimeFigureOut">
              <a:rPr lang="en-US" smtClean="0"/>
              <a:pPr/>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226BE-632B-4C95-A928-E5538E84483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F7CC30-D123-4BE2-9CD7-8F63E9AD28E5}" type="datetimeFigureOut">
              <a:rPr lang="en-US" smtClean="0"/>
              <a:pPr/>
              <a:t>7/14/2020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226BE-632B-4C95-A928-E5538E84483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F7CC30-D123-4BE2-9CD7-8F63E9AD28E5}" type="datetimeFigureOut">
              <a:rPr lang="en-US" smtClean="0"/>
              <a:pPr/>
              <a:t>7/14/2020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226BE-632B-4C95-A928-E5538E84483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F7CC30-D123-4BE2-9CD7-8F63E9AD28E5}" type="datetimeFigureOut">
              <a:rPr lang="en-US" smtClean="0"/>
              <a:pPr/>
              <a:t>7/14/2020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226BE-632B-4C95-A928-E5538E84483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F7CC30-D123-4BE2-9CD7-8F63E9AD28E5}" type="datetimeFigureOut">
              <a:rPr lang="en-US" smtClean="0"/>
              <a:pPr/>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226BE-632B-4C95-A928-E5538E84483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F7CC30-D123-4BE2-9CD7-8F63E9AD28E5}" type="datetimeFigureOut">
              <a:rPr lang="en-US" smtClean="0"/>
              <a:pPr/>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226BE-632B-4C95-A928-E5538E84483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F7CC30-D123-4BE2-9CD7-8F63E9AD28E5}" type="datetimeFigureOut">
              <a:rPr lang="en-US" smtClean="0"/>
              <a:pPr/>
              <a:t>7/14/2020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F226BE-632B-4C95-A928-E5538E84483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mbda.jpg"/>
          <p:cNvPicPr>
            <a:picLocks noChangeAspect="1"/>
          </p:cNvPicPr>
          <p:nvPr/>
        </p:nvPicPr>
        <p:blipFill>
          <a:blip r:embed="rId2" cstate="print"/>
          <a:stretch>
            <a:fillRect/>
          </a:stretch>
        </p:blipFill>
        <p:spPr>
          <a:xfrm>
            <a:off x="914400" y="1524000"/>
            <a:ext cx="7315200" cy="5029200"/>
          </a:xfrm>
          <a:prstGeom prst="rect">
            <a:avLst/>
          </a:prstGeom>
        </p:spPr>
      </p:pic>
      <p:sp>
        <p:nvSpPr>
          <p:cNvPr id="5" name="TextBox 4"/>
          <p:cNvSpPr txBox="1"/>
          <p:nvPr/>
        </p:nvSpPr>
        <p:spPr>
          <a:xfrm>
            <a:off x="609600" y="381000"/>
            <a:ext cx="7848600" cy="523220"/>
          </a:xfrm>
          <a:prstGeom prst="rect">
            <a:avLst/>
          </a:prstGeom>
          <a:noFill/>
        </p:spPr>
        <p:txBody>
          <a:bodyPr wrap="square" rtlCol="0">
            <a:spAutoFit/>
          </a:bodyPr>
          <a:lstStyle/>
          <a:p>
            <a:pPr algn="ctr"/>
            <a:r>
              <a:rPr lang="en-US" sz="2800" b="1" dirty="0" smtClean="0"/>
              <a:t>AWS Lambda</a:t>
            </a:r>
            <a:endParaRPr lang="en-US" sz="28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80963" y="1371600"/>
            <a:ext cx="8982075" cy="5181600"/>
          </a:xfrm>
          <a:prstGeom prst="rect">
            <a:avLst/>
          </a:prstGeom>
          <a:noFill/>
          <a:ln w="9525">
            <a:noFill/>
            <a:miter lim="800000"/>
            <a:headEnd/>
            <a:tailEnd/>
          </a:ln>
          <a:effectLst/>
        </p:spPr>
      </p:pic>
      <p:sp>
        <p:nvSpPr>
          <p:cNvPr id="3" name="TextBox 2"/>
          <p:cNvSpPr txBox="1"/>
          <p:nvPr/>
        </p:nvSpPr>
        <p:spPr>
          <a:xfrm>
            <a:off x="457200" y="304800"/>
            <a:ext cx="8077200" cy="523220"/>
          </a:xfrm>
          <a:prstGeom prst="rect">
            <a:avLst/>
          </a:prstGeom>
          <a:noFill/>
        </p:spPr>
        <p:txBody>
          <a:bodyPr wrap="square" rtlCol="0">
            <a:spAutoFit/>
          </a:bodyPr>
          <a:lstStyle/>
          <a:p>
            <a:pPr algn="ctr"/>
            <a:r>
              <a:rPr lang="en-US" sz="2800" b="1" dirty="0" smtClean="0"/>
              <a:t>What Lambda does</a:t>
            </a:r>
            <a:endParaRPr lang="en-US" sz="28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cstate="print"/>
          <a:srcRect/>
          <a:stretch>
            <a:fillRect/>
          </a:stretch>
        </p:blipFill>
        <p:spPr bwMode="auto">
          <a:xfrm>
            <a:off x="381000" y="1295399"/>
            <a:ext cx="8458200" cy="5181601"/>
          </a:xfrm>
          <a:prstGeom prst="rect">
            <a:avLst/>
          </a:prstGeom>
          <a:noFill/>
          <a:ln w="9525">
            <a:noFill/>
            <a:miter lim="800000"/>
            <a:headEnd/>
            <a:tailEnd/>
          </a:ln>
          <a:effectLst/>
        </p:spPr>
      </p:pic>
      <p:sp>
        <p:nvSpPr>
          <p:cNvPr id="4" name="TextBox 3"/>
          <p:cNvSpPr txBox="1"/>
          <p:nvPr/>
        </p:nvSpPr>
        <p:spPr>
          <a:xfrm>
            <a:off x="533400" y="457200"/>
            <a:ext cx="8077200" cy="523220"/>
          </a:xfrm>
          <a:prstGeom prst="rect">
            <a:avLst/>
          </a:prstGeom>
          <a:noFill/>
        </p:spPr>
        <p:txBody>
          <a:bodyPr wrap="square" rtlCol="0">
            <a:spAutoFit/>
          </a:bodyPr>
          <a:lstStyle/>
          <a:p>
            <a:pPr algn="ctr"/>
            <a:r>
              <a:rPr lang="en-US" sz="2800" b="1" dirty="0" smtClean="0"/>
              <a:t>Free Tier</a:t>
            </a:r>
            <a:endParaRPr lang="en-US" sz="28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cstate="print"/>
          <a:srcRect/>
          <a:stretch>
            <a:fillRect/>
          </a:stretch>
        </p:blipFill>
        <p:spPr bwMode="auto">
          <a:xfrm>
            <a:off x="152399" y="1752600"/>
            <a:ext cx="8763001" cy="4572000"/>
          </a:xfrm>
          <a:prstGeom prst="rect">
            <a:avLst/>
          </a:prstGeom>
          <a:noFill/>
          <a:ln w="9525">
            <a:noFill/>
            <a:miter lim="800000"/>
            <a:headEnd/>
            <a:tailEnd/>
          </a:ln>
          <a:effectLst/>
        </p:spPr>
      </p:pic>
      <p:sp>
        <p:nvSpPr>
          <p:cNvPr id="4" name="TextBox 3"/>
          <p:cNvSpPr txBox="1"/>
          <p:nvPr/>
        </p:nvSpPr>
        <p:spPr>
          <a:xfrm>
            <a:off x="990600" y="533400"/>
            <a:ext cx="7010400" cy="523220"/>
          </a:xfrm>
          <a:prstGeom prst="rect">
            <a:avLst/>
          </a:prstGeom>
          <a:noFill/>
        </p:spPr>
        <p:txBody>
          <a:bodyPr wrap="square" rtlCol="0">
            <a:spAutoFit/>
          </a:bodyPr>
          <a:lstStyle/>
          <a:p>
            <a:pPr algn="ctr"/>
            <a:r>
              <a:rPr lang="en-US" sz="2800" b="1" dirty="0" smtClean="0"/>
              <a:t>How it works</a:t>
            </a:r>
            <a:endParaRPr lang="en-US" sz="28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04800" y="1371600"/>
            <a:ext cx="8610600" cy="4876800"/>
          </a:xfrm>
          <a:prstGeom prst="rect">
            <a:avLst/>
          </a:prstGeom>
          <a:noFill/>
          <a:ln w="9525">
            <a:noFill/>
            <a:miter lim="800000"/>
            <a:headEnd/>
            <a:tailEnd/>
          </a:ln>
          <a:effectLst/>
        </p:spPr>
      </p:pic>
      <p:sp>
        <p:nvSpPr>
          <p:cNvPr id="5" name="TextBox 4"/>
          <p:cNvSpPr txBox="1"/>
          <p:nvPr/>
        </p:nvSpPr>
        <p:spPr>
          <a:xfrm>
            <a:off x="609600" y="457200"/>
            <a:ext cx="7543800" cy="523220"/>
          </a:xfrm>
          <a:prstGeom prst="rect">
            <a:avLst/>
          </a:prstGeom>
          <a:noFill/>
        </p:spPr>
        <p:txBody>
          <a:bodyPr wrap="square" rtlCol="0">
            <a:spAutoFit/>
          </a:bodyPr>
          <a:lstStyle/>
          <a:p>
            <a:pPr algn="ctr"/>
            <a:r>
              <a:rPr lang="en-US" sz="2800" b="1" dirty="0" smtClean="0"/>
              <a:t>Open Lambda</a:t>
            </a:r>
            <a:endParaRPr lang="en-US" sz="28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380999" y="1295400"/>
            <a:ext cx="8382001" cy="5029199"/>
          </a:xfrm>
          <a:prstGeom prst="rect">
            <a:avLst/>
          </a:prstGeom>
          <a:noFill/>
          <a:ln w="9525">
            <a:noFill/>
            <a:miter lim="800000"/>
            <a:headEnd/>
            <a:tailEnd/>
          </a:ln>
          <a:effectLst/>
        </p:spPr>
      </p:pic>
      <p:sp>
        <p:nvSpPr>
          <p:cNvPr id="3" name="TextBox 2"/>
          <p:cNvSpPr txBox="1"/>
          <p:nvPr/>
        </p:nvSpPr>
        <p:spPr>
          <a:xfrm>
            <a:off x="533400" y="304800"/>
            <a:ext cx="8001000" cy="523220"/>
          </a:xfrm>
          <a:prstGeom prst="rect">
            <a:avLst/>
          </a:prstGeom>
          <a:noFill/>
        </p:spPr>
        <p:txBody>
          <a:bodyPr wrap="square" rtlCol="0">
            <a:spAutoFit/>
          </a:bodyPr>
          <a:lstStyle/>
          <a:p>
            <a:pPr algn="ctr"/>
            <a:r>
              <a:rPr lang="en-US" sz="2800" b="1" dirty="0" smtClean="0"/>
              <a:t>Create the lambda function</a:t>
            </a:r>
            <a:endParaRPr lang="en-US" sz="28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228599" y="1371600"/>
            <a:ext cx="8534401" cy="5257800"/>
          </a:xfrm>
          <a:prstGeom prst="rect">
            <a:avLst/>
          </a:prstGeom>
          <a:noFill/>
          <a:ln w="9525">
            <a:noFill/>
            <a:miter lim="800000"/>
            <a:headEnd/>
            <a:tailEnd/>
          </a:ln>
          <a:effectLst/>
        </p:spPr>
      </p:pic>
      <p:sp>
        <p:nvSpPr>
          <p:cNvPr id="4" name="TextBox 3"/>
          <p:cNvSpPr txBox="1"/>
          <p:nvPr/>
        </p:nvSpPr>
        <p:spPr>
          <a:xfrm>
            <a:off x="533400" y="304800"/>
            <a:ext cx="8001000" cy="523220"/>
          </a:xfrm>
          <a:prstGeom prst="rect">
            <a:avLst/>
          </a:prstGeom>
          <a:noFill/>
        </p:spPr>
        <p:txBody>
          <a:bodyPr wrap="square" rtlCol="0">
            <a:spAutoFit/>
          </a:bodyPr>
          <a:lstStyle/>
          <a:p>
            <a:pPr algn="ctr"/>
            <a:r>
              <a:rPr lang="en-US" sz="2800" b="1" dirty="0" smtClean="0"/>
              <a:t>Create the lambda function</a:t>
            </a:r>
            <a:endParaRPr lang="en-US" sz="28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304800" y="1390650"/>
            <a:ext cx="8534400" cy="4076700"/>
          </a:xfrm>
          <a:prstGeom prst="rect">
            <a:avLst/>
          </a:prstGeom>
          <a:noFill/>
          <a:ln w="9525">
            <a:noFill/>
            <a:miter lim="800000"/>
            <a:headEnd/>
            <a:tailEnd/>
          </a:ln>
          <a:effectLst/>
        </p:spPr>
      </p:pic>
      <p:sp>
        <p:nvSpPr>
          <p:cNvPr id="3" name="TextBox 2"/>
          <p:cNvSpPr txBox="1"/>
          <p:nvPr/>
        </p:nvSpPr>
        <p:spPr>
          <a:xfrm>
            <a:off x="457200" y="381000"/>
            <a:ext cx="8305800" cy="523220"/>
          </a:xfrm>
          <a:prstGeom prst="rect">
            <a:avLst/>
          </a:prstGeom>
          <a:noFill/>
        </p:spPr>
        <p:txBody>
          <a:bodyPr wrap="square" rtlCol="0">
            <a:spAutoFit/>
          </a:bodyPr>
          <a:lstStyle/>
          <a:p>
            <a:pPr algn="ctr"/>
            <a:r>
              <a:rPr lang="en-US" sz="2800" b="1" dirty="0" smtClean="0"/>
              <a:t>Lambda function created successfully</a:t>
            </a:r>
            <a:endParaRPr lang="en-US" sz="28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304800" y="1295400"/>
            <a:ext cx="8686800" cy="4876800"/>
          </a:xfrm>
          <a:prstGeom prst="rect">
            <a:avLst/>
          </a:prstGeom>
          <a:noFill/>
          <a:ln w="9525">
            <a:noFill/>
            <a:miter lim="800000"/>
            <a:headEnd/>
            <a:tailEnd/>
          </a:ln>
          <a:effectLst/>
        </p:spPr>
      </p:pic>
      <p:sp>
        <p:nvSpPr>
          <p:cNvPr id="3" name="TextBox 2"/>
          <p:cNvSpPr txBox="1"/>
          <p:nvPr/>
        </p:nvSpPr>
        <p:spPr>
          <a:xfrm>
            <a:off x="457200" y="457200"/>
            <a:ext cx="7848600" cy="523220"/>
          </a:xfrm>
          <a:prstGeom prst="rect">
            <a:avLst/>
          </a:prstGeom>
          <a:noFill/>
        </p:spPr>
        <p:txBody>
          <a:bodyPr wrap="square" rtlCol="0">
            <a:spAutoFit/>
          </a:bodyPr>
          <a:lstStyle/>
          <a:p>
            <a:pPr algn="ctr"/>
            <a:r>
              <a:rPr lang="en-US" sz="2800" b="1" dirty="0" smtClean="0"/>
              <a:t>Write the Lambda function code then save and test</a:t>
            </a:r>
            <a:endParaRPr lang="en-US" sz="2800" b="1" dirty="0"/>
          </a:p>
        </p:txBody>
      </p:sp>
      <p:sp>
        <p:nvSpPr>
          <p:cNvPr id="4" name="Rectangle 3"/>
          <p:cNvSpPr/>
          <p:nvPr/>
        </p:nvSpPr>
        <p:spPr>
          <a:xfrm>
            <a:off x="3886200" y="4876800"/>
            <a:ext cx="4800600" cy="923330"/>
          </a:xfrm>
          <a:prstGeom prst="rect">
            <a:avLst/>
          </a:prstGeom>
        </p:spPr>
        <p:txBody>
          <a:bodyPr wrap="square">
            <a:spAutoFit/>
          </a:bodyPr>
          <a:lstStyle/>
          <a:p>
            <a:r>
              <a:rPr lang="en-US" dirty="0" smtClean="0"/>
              <a:t>def </a:t>
            </a:r>
            <a:r>
              <a:rPr lang="en-US" dirty="0" err="1" smtClean="0"/>
              <a:t>lambda_handler</a:t>
            </a:r>
            <a:r>
              <a:rPr lang="en-US" dirty="0" smtClean="0"/>
              <a:t>(</a:t>
            </a:r>
            <a:r>
              <a:rPr lang="en-US" dirty="0" err="1" smtClean="0"/>
              <a:t>event,context</a:t>
            </a:r>
            <a:r>
              <a:rPr lang="en-US" dirty="0" smtClean="0"/>
              <a:t>):</a:t>
            </a:r>
          </a:p>
          <a:p>
            <a:r>
              <a:rPr lang="en-US" dirty="0" smtClean="0"/>
              <a:t>	print('This is my test lambda function')</a:t>
            </a:r>
          </a:p>
          <a:p>
            <a:r>
              <a:rPr lang="en-US" dirty="0" smtClean="0"/>
              <a:t>	return 'Hello from lambda'</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p:cNvPicPr>
            <a:picLocks noChangeAspect="1" noChangeArrowheads="1"/>
          </p:cNvPicPr>
          <p:nvPr/>
        </p:nvPicPr>
        <p:blipFill>
          <a:blip r:embed="rId2" cstate="print"/>
          <a:srcRect/>
          <a:stretch>
            <a:fillRect/>
          </a:stretch>
        </p:blipFill>
        <p:spPr bwMode="auto">
          <a:xfrm>
            <a:off x="304800" y="1219200"/>
            <a:ext cx="8686800" cy="5257800"/>
          </a:xfrm>
          <a:prstGeom prst="rect">
            <a:avLst/>
          </a:prstGeom>
          <a:noFill/>
          <a:ln w="9525">
            <a:noFill/>
            <a:miter lim="800000"/>
            <a:headEnd/>
            <a:tailEnd/>
          </a:ln>
          <a:effectLst/>
        </p:spPr>
      </p:pic>
      <p:sp>
        <p:nvSpPr>
          <p:cNvPr id="5" name="TextBox 4"/>
          <p:cNvSpPr txBox="1"/>
          <p:nvPr/>
        </p:nvSpPr>
        <p:spPr>
          <a:xfrm>
            <a:off x="609600" y="304800"/>
            <a:ext cx="7924800" cy="523220"/>
          </a:xfrm>
          <a:prstGeom prst="rect">
            <a:avLst/>
          </a:prstGeom>
          <a:noFill/>
        </p:spPr>
        <p:txBody>
          <a:bodyPr wrap="square" rtlCol="0">
            <a:spAutoFit/>
          </a:bodyPr>
          <a:lstStyle/>
          <a:p>
            <a:pPr algn="ctr"/>
            <a:r>
              <a:rPr lang="en-US" sz="2800" b="1" dirty="0" smtClean="0"/>
              <a:t>Test</a:t>
            </a:r>
            <a:endParaRPr lang="en-US" sz="2800" b="1" dirty="0"/>
          </a:p>
        </p:txBody>
      </p:sp>
      <p:sp>
        <p:nvSpPr>
          <p:cNvPr id="6" name="TextBox 5"/>
          <p:cNvSpPr txBox="1"/>
          <p:nvPr/>
        </p:nvSpPr>
        <p:spPr>
          <a:xfrm>
            <a:off x="3505200" y="3581400"/>
            <a:ext cx="3886200" cy="923330"/>
          </a:xfrm>
          <a:prstGeom prst="rect">
            <a:avLst/>
          </a:prstGeom>
          <a:noFill/>
        </p:spPr>
        <p:txBody>
          <a:bodyPr wrap="square" rtlCol="0">
            <a:spAutoFit/>
          </a:bodyPr>
          <a:lstStyle/>
          <a:p>
            <a:r>
              <a:rPr lang="en-US" dirty="0" smtClean="0"/>
              <a:t>After you run test give the </a:t>
            </a:r>
            <a:r>
              <a:rPr lang="en-US" dirty="0" err="1" smtClean="0"/>
              <a:t>eventhandler</a:t>
            </a:r>
            <a:r>
              <a:rPr lang="en-US" dirty="0" smtClean="0"/>
              <a:t> name same as the function name</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763000" cy="523220"/>
          </a:xfrm>
          <a:prstGeom prst="rect">
            <a:avLst/>
          </a:prstGeom>
          <a:noFill/>
        </p:spPr>
        <p:txBody>
          <a:bodyPr wrap="square" rtlCol="0">
            <a:spAutoFit/>
          </a:bodyPr>
          <a:lstStyle/>
          <a:p>
            <a:r>
              <a:rPr lang="en-US" sz="2800" b="1" dirty="0" smtClean="0"/>
              <a:t>Event handler name and the .</a:t>
            </a:r>
            <a:r>
              <a:rPr lang="en-US" sz="2800" b="1" dirty="0" err="1" smtClean="0"/>
              <a:t>py</a:t>
            </a:r>
            <a:r>
              <a:rPr lang="en-US" sz="2800" b="1" dirty="0" smtClean="0"/>
              <a:t> file name should be same</a:t>
            </a:r>
            <a:endParaRPr lang="en-US" sz="2800" b="1" dirty="0"/>
          </a:p>
        </p:txBody>
      </p:sp>
      <p:pic>
        <p:nvPicPr>
          <p:cNvPr id="12291" name="Picture 3"/>
          <p:cNvPicPr>
            <a:picLocks noChangeAspect="1" noChangeArrowheads="1"/>
          </p:cNvPicPr>
          <p:nvPr/>
        </p:nvPicPr>
        <p:blipFill>
          <a:blip r:embed="rId2" cstate="print"/>
          <a:srcRect/>
          <a:stretch>
            <a:fillRect/>
          </a:stretch>
        </p:blipFill>
        <p:spPr bwMode="auto">
          <a:xfrm>
            <a:off x="304800" y="1447800"/>
            <a:ext cx="8610600" cy="510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80999" y="1371600"/>
            <a:ext cx="8458201" cy="5181600"/>
          </a:xfrm>
          <a:prstGeom prst="rect">
            <a:avLst/>
          </a:prstGeom>
          <a:noFill/>
          <a:ln w="9525">
            <a:noFill/>
            <a:miter lim="800000"/>
            <a:headEnd/>
            <a:tailEnd/>
          </a:ln>
          <a:effectLst/>
        </p:spPr>
      </p:pic>
      <p:sp>
        <p:nvSpPr>
          <p:cNvPr id="5" name="TextBox 4"/>
          <p:cNvSpPr txBox="1"/>
          <p:nvPr/>
        </p:nvSpPr>
        <p:spPr>
          <a:xfrm>
            <a:off x="381000" y="457200"/>
            <a:ext cx="8305800" cy="523220"/>
          </a:xfrm>
          <a:prstGeom prst="rect">
            <a:avLst/>
          </a:prstGeom>
          <a:noFill/>
        </p:spPr>
        <p:txBody>
          <a:bodyPr wrap="square" rtlCol="0">
            <a:spAutoFit/>
          </a:bodyPr>
          <a:lstStyle/>
          <a:p>
            <a:pPr algn="ctr"/>
            <a:r>
              <a:rPr lang="en-US" sz="2800" b="1" dirty="0" smtClean="0"/>
              <a:t>AWS Lambda</a:t>
            </a:r>
            <a:endParaRPr lang="en-US" sz="2800"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04800" y="1438274"/>
            <a:ext cx="8381999" cy="4962525"/>
          </a:xfrm>
          <a:prstGeom prst="rect">
            <a:avLst/>
          </a:prstGeom>
          <a:noFill/>
          <a:ln w="9525">
            <a:noFill/>
            <a:miter lim="800000"/>
            <a:headEnd/>
            <a:tailEnd/>
          </a:ln>
          <a:effectLst/>
        </p:spPr>
      </p:pic>
      <p:sp>
        <p:nvSpPr>
          <p:cNvPr id="5" name="TextBox 4"/>
          <p:cNvSpPr txBox="1"/>
          <p:nvPr/>
        </p:nvSpPr>
        <p:spPr>
          <a:xfrm>
            <a:off x="381000" y="381000"/>
            <a:ext cx="8001000" cy="523220"/>
          </a:xfrm>
          <a:prstGeom prst="rect">
            <a:avLst/>
          </a:prstGeom>
          <a:noFill/>
        </p:spPr>
        <p:txBody>
          <a:bodyPr wrap="square" rtlCol="0">
            <a:spAutoFit/>
          </a:bodyPr>
          <a:lstStyle/>
          <a:p>
            <a:pPr algn="ctr"/>
            <a:r>
              <a:rPr lang="en-US" sz="2800" b="1" dirty="0" smtClean="0"/>
              <a:t>Type a event name same as the function</a:t>
            </a:r>
            <a:endParaRPr lang="en-US" sz="28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cstate="print"/>
          <a:srcRect/>
          <a:stretch>
            <a:fillRect/>
          </a:stretch>
        </p:blipFill>
        <p:spPr bwMode="auto">
          <a:xfrm>
            <a:off x="228600" y="1828800"/>
            <a:ext cx="8610601" cy="4438650"/>
          </a:xfrm>
          <a:prstGeom prst="rect">
            <a:avLst/>
          </a:prstGeom>
          <a:noFill/>
          <a:ln w="9525">
            <a:noFill/>
            <a:miter lim="800000"/>
            <a:headEnd/>
            <a:tailEnd/>
          </a:ln>
          <a:effectLst/>
        </p:spPr>
      </p:pic>
      <p:sp>
        <p:nvSpPr>
          <p:cNvPr id="5" name="TextBox 4"/>
          <p:cNvSpPr txBox="1"/>
          <p:nvPr/>
        </p:nvSpPr>
        <p:spPr>
          <a:xfrm>
            <a:off x="457200" y="533400"/>
            <a:ext cx="8153400" cy="523220"/>
          </a:xfrm>
          <a:prstGeom prst="rect">
            <a:avLst/>
          </a:prstGeom>
          <a:noFill/>
        </p:spPr>
        <p:txBody>
          <a:bodyPr wrap="square" rtlCol="0">
            <a:spAutoFit/>
          </a:bodyPr>
          <a:lstStyle/>
          <a:p>
            <a:pPr algn="ctr"/>
            <a:r>
              <a:rPr lang="en-US" sz="2800" b="1" dirty="0" smtClean="0"/>
              <a:t>Operations in Lambda function</a:t>
            </a:r>
            <a:endParaRPr lang="en-US" sz="28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srcRect/>
          <a:stretch>
            <a:fillRect/>
          </a:stretch>
        </p:blipFill>
        <p:spPr bwMode="auto">
          <a:xfrm>
            <a:off x="304800" y="1143000"/>
            <a:ext cx="8534400" cy="5334000"/>
          </a:xfrm>
          <a:prstGeom prst="rect">
            <a:avLst/>
          </a:prstGeom>
          <a:noFill/>
          <a:ln w="9525">
            <a:noFill/>
            <a:miter lim="800000"/>
            <a:headEnd/>
            <a:tailEnd/>
          </a:ln>
          <a:effectLst/>
        </p:spPr>
      </p:pic>
      <p:sp>
        <p:nvSpPr>
          <p:cNvPr id="3" name="TextBox 2"/>
          <p:cNvSpPr txBox="1"/>
          <p:nvPr/>
        </p:nvSpPr>
        <p:spPr>
          <a:xfrm>
            <a:off x="381000" y="304800"/>
            <a:ext cx="8458200" cy="523220"/>
          </a:xfrm>
          <a:prstGeom prst="rect">
            <a:avLst/>
          </a:prstGeom>
          <a:noFill/>
        </p:spPr>
        <p:txBody>
          <a:bodyPr wrap="square" rtlCol="0">
            <a:spAutoFit/>
          </a:bodyPr>
          <a:lstStyle/>
          <a:p>
            <a:pPr algn="ctr"/>
            <a:r>
              <a:rPr lang="en-US" sz="2800" b="1" dirty="0" smtClean="0"/>
              <a:t>Role created for Lambda</a:t>
            </a:r>
            <a:endParaRPr lang="en-US" sz="28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04800"/>
            <a:ext cx="8458200" cy="523220"/>
          </a:xfrm>
          <a:prstGeom prst="rect">
            <a:avLst/>
          </a:prstGeom>
          <a:noFill/>
        </p:spPr>
        <p:txBody>
          <a:bodyPr wrap="square" rtlCol="0">
            <a:spAutoFit/>
          </a:bodyPr>
          <a:lstStyle/>
          <a:p>
            <a:pPr algn="ctr"/>
            <a:r>
              <a:rPr lang="en-US" sz="2800" b="1" dirty="0" smtClean="0"/>
              <a:t>Trigger a lambda function for S3</a:t>
            </a:r>
            <a:endParaRPr lang="en-US" sz="2800" b="1" dirty="0"/>
          </a:p>
        </p:txBody>
      </p:sp>
      <p:sp>
        <p:nvSpPr>
          <p:cNvPr id="5" name="TextBox 4"/>
          <p:cNvSpPr txBox="1"/>
          <p:nvPr/>
        </p:nvSpPr>
        <p:spPr>
          <a:xfrm>
            <a:off x="609600" y="838200"/>
            <a:ext cx="7696200" cy="369332"/>
          </a:xfrm>
          <a:prstGeom prst="rect">
            <a:avLst/>
          </a:prstGeom>
          <a:noFill/>
        </p:spPr>
        <p:txBody>
          <a:bodyPr wrap="square" rtlCol="0">
            <a:spAutoFit/>
          </a:bodyPr>
          <a:lstStyle/>
          <a:p>
            <a:r>
              <a:rPr lang="en-US" b="1" dirty="0" smtClean="0"/>
              <a:t>Allow the role of lambda for full S3 access and </a:t>
            </a:r>
            <a:r>
              <a:rPr lang="en-US" b="1" dirty="0" err="1" smtClean="0"/>
              <a:t>cloudwatch</a:t>
            </a:r>
            <a:endParaRPr lang="en-US" b="1" dirty="0"/>
          </a:p>
        </p:txBody>
      </p:sp>
      <p:pic>
        <p:nvPicPr>
          <p:cNvPr id="14339" name="Picture 3"/>
          <p:cNvPicPr>
            <a:picLocks noChangeAspect="1" noChangeArrowheads="1"/>
          </p:cNvPicPr>
          <p:nvPr/>
        </p:nvPicPr>
        <p:blipFill>
          <a:blip r:embed="rId2" cstate="print"/>
          <a:srcRect/>
          <a:stretch>
            <a:fillRect/>
          </a:stretch>
        </p:blipFill>
        <p:spPr bwMode="auto">
          <a:xfrm>
            <a:off x="304800" y="1524000"/>
            <a:ext cx="8610600"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print"/>
          <a:srcRect/>
          <a:stretch>
            <a:fillRect/>
          </a:stretch>
        </p:blipFill>
        <p:spPr bwMode="auto">
          <a:xfrm>
            <a:off x="228599" y="1524000"/>
            <a:ext cx="8610601" cy="4876800"/>
          </a:xfrm>
          <a:prstGeom prst="rect">
            <a:avLst/>
          </a:prstGeom>
          <a:noFill/>
          <a:ln w="9525">
            <a:noFill/>
            <a:miter lim="800000"/>
            <a:headEnd/>
            <a:tailEnd/>
          </a:ln>
          <a:effectLst/>
        </p:spPr>
      </p:pic>
      <p:sp>
        <p:nvSpPr>
          <p:cNvPr id="3" name="TextBox 2"/>
          <p:cNvSpPr txBox="1"/>
          <p:nvPr/>
        </p:nvSpPr>
        <p:spPr>
          <a:xfrm>
            <a:off x="0" y="533400"/>
            <a:ext cx="8991600" cy="523220"/>
          </a:xfrm>
          <a:prstGeom prst="rect">
            <a:avLst/>
          </a:prstGeom>
          <a:noFill/>
        </p:spPr>
        <p:txBody>
          <a:bodyPr wrap="square" rtlCol="0">
            <a:spAutoFit/>
          </a:bodyPr>
          <a:lstStyle/>
          <a:p>
            <a:pPr algn="ctr"/>
            <a:r>
              <a:rPr lang="en-US" sz="2800" b="1" dirty="0" smtClean="0"/>
              <a:t>Allow the role of lambda for full S3 access and </a:t>
            </a:r>
            <a:r>
              <a:rPr lang="en-US" sz="2800" b="1" dirty="0" err="1"/>
              <a:t>C</a:t>
            </a:r>
            <a:r>
              <a:rPr lang="en-US" sz="2800" b="1" dirty="0" err="1" smtClean="0"/>
              <a:t>loudwatch</a:t>
            </a:r>
            <a:endParaRPr lang="en-US" sz="2800"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cstate="print"/>
          <a:srcRect/>
          <a:stretch>
            <a:fillRect/>
          </a:stretch>
        </p:blipFill>
        <p:spPr bwMode="auto">
          <a:xfrm>
            <a:off x="228600" y="1143000"/>
            <a:ext cx="8686800" cy="5410200"/>
          </a:xfrm>
          <a:prstGeom prst="rect">
            <a:avLst/>
          </a:prstGeom>
          <a:noFill/>
          <a:ln w="9525">
            <a:noFill/>
            <a:miter lim="800000"/>
            <a:headEnd/>
            <a:tailEnd/>
          </a:ln>
          <a:effectLst/>
        </p:spPr>
      </p:pic>
      <p:sp>
        <p:nvSpPr>
          <p:cNvPr id="4" name="TextBox 3"/>
          <p:cNvSpPr txBox="1"/>
          <p:nvPr/>
        </p:nvSpPr>
        <p:spPr>
          <a:xfrm>
            <a:off x="457200" y="457200"/>
            <a:ext cx="8229600" cy="523220"/>
          </a:xfrm>
          <a:prstGeom prst="rect">
            <a:avLst/>
          </a:prstGeom>
          <a:noFill/>
        </p:spPr>
        <p:txBody>
          <a:bodyPr wrap="square" rtlCol="0">
            <a:spAutoFit/>
          </a:bodyPr>
          <a:lstStyle/>
          <a:p>
            <a:pPr algn="ctr"/>
            <a:r>
              <a:rPr lang="en-US" sz="2800" b="1" dirty="0" smtClean="0"/>
              <a:t>Allow    </a:t>
            </a:r>
            <a:r>
              <a:rPr lang="en-US" sz="2800" b="1" dirty="0" err="1" smtClean="0"/>
              <a:t>Cloudwatch</a:t>
            </a:r>
            <a:endParaRPr lang="en-US" sz="2800"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cstate="print"/>
          <a:srcRect/>
          <a:stretch>
            <a:fillRect/>
          </a:stretch>
        </p:blipFill>
        <p:spPr bwMode="auto">
          <a:xfrm>
            <a:off x="304800" y="1371600"/>
            <a:ext cx="8382000" cy="5257800"/>
          </a:xfrm>
          <a:prstGeom prst="rect">
            <a:avLst/>
          </a:prstGeom>
          <a:noFill/>
          <a:ln w="9525">
            <a:noFill/>
            <a:miter lim="800000"/>
            <a:headEnd/>
            <a:tailEnd/>
          </a:ln>
          <a:effectLst/>
        </p:spPr>
      </p:pic>
      <p:sp>
        <p:nvSpPr>
          <p:cNvPr id="4" name="TextBox 3"/>
          <p:cNvSpPr txBox="1"/>
          <p:nvPr/>
        </p:nvSpPr>
        <p:spPr>
          <a:xfrm>
            <a:off x="457200" y="304800"/>
            <a:ext cx="8305800" cy="523220"/>
          </a:xfrm>
          <a:prstGeom prst="rect">
            <a:avLst/>
          </a:prstGeom>
          <a:noFill/>
        </p:spPr>
        <p:txBody>
          <a:bodyPr wrap="square" rtlCol="0">
            <a:spAutoFit/>
          </a:bodyPr>
          <a:lstStyle/>
          <a:p>
            <a:pPr algn="ctr"/>
            <a:r>
              <a:rPr lang="en-US" sz="2800" b="1" dirty="0" smtClean="0"/>
              <a:t>Permissions for Lambda function</a:t>
            </a:r>
            <a:endParaRPr lang="en-US" sz="2800"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cstate="print"/>
          <a:srcRect/>
          <a:stretch>
            <a:fillRect/>
          </a:stretch>
        </p:blipFill>
        <p:spPr bwMode="auto">
          <a:xfrm>
            <a:off x="228600" y="1447801"/>
            <a:ext cx="8610600" cy="4724400"/>
          </a:xfrm>
          <a:prstGeom prst="rect">
            <a:avLst/>
          </a:prstGeom>
          <a:noFill/>
          <a:ln w="9525">
            <a:noFill/>
            <a:miter lim="800000"/>
            <a:headEnd/>
            <a:tailEnd/>
          </a:ln>
          <a:effectLst/>
        </p:spPr>
      </p:pic>
      <p:sp>
        <p:nvSpPr>
          <p:cNvPr id="3" name="TextBox 2"/>
          <p:cNvSpPr txBox="1"/>
          <p:nvPr/>
        </p:nvSpPr>
        <p:spPr>
          <a:xfrm>
            <a:off x="381000" y="457200"/>
            <a:ext cx="7696200" cy="523220"/>
          </a:xfrm>
          <a:prstGeom prst="rect">
            <a:avLst/>
          </a:prstGeom>
          <a:noFill/>
        </p:spPr>
        <p:txBody>
          <a:bodyPr wrap="square" rtlCol="0">
            <a:spAutoFit/>
          </a:bodyPr>
          <a:lstStyle/>
          <a:p>
            <a:pPr algn="ctr"/>
            <a:r>
              <a:rPr lang="en-US" sz="2800" b="1" dirty="0" smtClean="0"/>
              <a:t>Add trigger</a:t>
            </a:r>
            <a:endParaRPr lang="en-US" sz="2800"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cstate="print"/>
          <a:srcRect/>
          <a:stretch>
            <a:fillRect/>
          </a:stretch>
        </p:blipFill>
        <p:spPr bwMode="auto">
          <a:xfrm>
            <a:off x="685800" y="1219200"/>
            <a:ext cx="8001000" cy="4700588"/>
          </a:xfrm>
          <a:prstGeom prst="rect">
            <a:avLst/>
          </a:prstGeom>
          <a:noFill/>
          <a:ln w="9525">
            <a:noFill/>
            <a:miter lim="800000"/>
            <a:headEnd/>
            <a:tailEnd/>
          </a:ln>
          <a:effectLst/>
        </p:spPr>
      </p:pic>
      <p:sp>
        <p:nvSpPr>
          <p:cNvPr id="3" name="TextBox 2"/>
          <p:cNvSpPr txBox="1"/>
          <p:nvPr/>
        </p:nvSpPr>
        <p:spPr>
          <a:xfrm>
            <a:off x="609600" y="381000"/>
            <a:ext cx="7696200" cy="523220"/>
          </a:xfrm>
          <a:prstGeom prst="rect">
            <a:avLst/>
          </a:prstGeom>
          <a:noFill/>
        </p:spPr>
        <p:txBody>
          <a:bodyPr wrap="square" rtlCol="0">
            <a:spAutoFit/>
          </a:bodyPr>
          <a:lstStyle/>
          <a:p>
            <a:pPr algn="ctr"/>
            <a:r>
              <a:rPr lang="en-US" sz="2800" b="1" dirty="0" smtClean="0"/>
              <a:t>Select S3</a:t>
            </a:r>
            <a:endParaRPr lang="en-US" sz="28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cstate="print"/>
          <a:srcRect/>
          <a:stretch>
            <a:fillRect/>
          </a:stretch>
        </p:blipFill>
        <p:spPr bwMode="auto">
          <a:xfrm>
            <a:off x="533400" y="1295400"/>
            <a:ext cx="8153400" cy="5267325"/>
          </a:xfrm>
          <a:prstGeom prst="rect">
            <a:avLst/>
          </a:prstGeom>
          <a:noFill/>
          <a:ln w="9525">
            <a:noFill/>
            <a:miter lim="800000"/>
            <a:headEnd/>
            <a:tailEnd/>
          </a:ln>
          <a:effectLst/>
        </p:spPr>
      </p:pic>
      <p:sp>
        <p:nvSpPr>
          <p:cNvPr id="3" name="TextBox 2"/>
          <p:cNvSpPr txBox="1"/>
          <p:nvPr/>
        </p:nvSpPr>
        <p:spPr>
          <a:xfrm>
            <a:off x="838200" y="381000"/>
            <a:ext cx="7315200" cy="523220"/>
          </a:xfrm>
          <a:prstGeom prst="rect">
            <a:avLst/>
          </a:prstGeom>
          <a:noFill/>
        </p:spPr>
        <p:txBody>
          <a:bodyPr wrap="square" rtlCol="0">
            <a:spAutoFit/>
          </a:bodyPr>
          <a:lstStyle/>
          <a:p>
            <a:pPr algn="ctr"/>
            <a:r>
              <a:rPr lang="en-US" sz="2800" b="1" dirty="0" smtClean="0"/>
              <a:t>Add the Trigger</a:t>
            </a:r>
            <a:endParaRPr lang="en-US" sz="28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524000"/>
            <a:ext cx="8458200" cy="3785652"/>
          </a:xfrm>
          <a:prstGeom prst="rect">
            <a:avLst/>
          </a:prstGeom>
        </p:spPr>
        <p:txBody>
          <a:bodyPr wrap="square">
            <a:spAutoFit/>
          </a:bodyPr>
          <a:lstStyle/>
          <a:p>
            <a:pPr algn="just"/>
            <a:r>
              <a:rPr lang="en-US" sz="2000" dirty="0" smtClean="0"/>
              <a:t>AWS Lambda lets you run code without provisioning or managing servers. </a:t>
            </a:r>
            <a:endParaRPr lang="en-US" sz="2000" dirty="0" smtClean="0"/>
          </a:p>
          <a:p>
            <a:pPr algn="just"/>
            <a:endParaRPr lang="en-US" sz="2000" dirty="0"/>
          </a:p>
          <a:p>
            <a:pPr algn="just"/>
            <a:r>
              <a:rPr lang="en-US" sz="2000" dirty="0" smtClean="0"/>
              <a:t>You </a:t>
            </a:r>
            <a:r>
              <a:rPr lang="en-US" sz="2000" dirty="0" smtClean="0"/>
              <a:t>pay only for the compute time you consume.</a:t>
            </a:r>
          </a:p>
          <a:p>
            <a:pPr algn="just"/>
            <a:endParaRPr lang="en-US" sz="2000" dirty="0" smtClean="0"/>
          </a:p>
          <a:p>
            <a:pPr algn="just"/>
            <a:r>
              <a:rPr lang="en-US" sz="2000" dirty="0" smtClean="0"/>
              <a:t>With </a:t>
            </a:r>
            <a:r>
              <a:rPr lang="en-US" sz="2000" dirty="0" smtClean="0"/>
              <a:t>Lambda, you can run code for virtually any type of application or backend service - all with zero administration. </a:t>
            </a:r>
            <a:endParaRPr lang="en-US" sz="2000" dirty="0" smtClean="0"/>
          </a:p>
          <a:p>
            <a:pPr algn="just"/>
            <a:endParaRPr lang="en-US" sz="2000" dirty="0"/>
          </a:p>
          <a:p>
            <a:pPr algn="just"/>
            <a:r>
              <a:rPr lang="en-US" sz="2000" dirty="0" smtClean="0"/>
              <a:t>Just </a:t>
            </a:r>
            <a:r>
              <a:rPr lang="en-US" sz="2000" dirty="0" smtClean="0"/>
              <a:t>upload your code and Lambda takes care of everything required to run and scale your code with high availability. </a:t>
            </a:r>
            <a:endParaRPr lang="en-US" sz="2000" dirty="0" smtClean="0"/>
          </a:p>
          <a:p>
            <a:pPr algn="just"/>
            <a:endParaRPr lang="en-US" sz="2000" dirty="0"/>
          </a:p>
          <a:p>
            <a:pPr algn="just"/>
            <a:r>
              <a:rPr lang="en-US" sz="2000" dirty="0" smtClean="0"/>
              <a:t>You </a:t>
            </a:r>
            <a:r>
              <a:rPr lang="en-US" sz="2000" dirty="0" smtClean="0"/>
              <a:t>can set up your code to automatically trigger from other AWS services or call it directly from any web or mobile app.</a:t>
            </a:r>
            <a:endParaRPr lang="en-US" sz="2000" dirty="0"/>
          </a:p>
        </p:txBody>
      </p:sp>
      <p:sp>
        <p:nvSpPr>
          <p:cNvPr id="6" name="TextBox 5"/>
          <p:cNvSpPr txBox="1"/>
          <p:nvPr/>
        </p:nvSpPr>
        <p:spPr>
          <a:xfrm>
            <a:off x="533400" y="609600"/>
            <a:ext cx="8001000" cy="523220"/>
          </a:xfrm>
          <a:prstGeom prst="rect">
            <a:avLst/>
          </a:prstGeom>
          <a:noFill/>
        </p:spPr>
        <p:txBody>
          <a:bodyPr wrap="square" rtlCol="0">
            <a:spAutoFit/>
          </a:bodyPr>
          <a:lstStyle/>
          <a:p>
            <a:pPr algn="ctr"/>
            <a:r>
              <a:rPr lang="en-US" sz="2800" b="1" dirty="0" smtClean="0"/>
              <a:t>AWS Lambda</a:t>
            </a:r>
            <a:endParaRPr lang="en-US" sz="2800" b="1" dirty="0"/>
          </a:p>
        </p:txBody>
      </p:sp>
    </p:spTree>
    <p:extLst>
      <p:ext uri="{BB962C8B-B14F-4D97-AF65-F5344CB8AC3E}">
        <p14:creationId xmlns:p14="http://schemas.microsoft.com/office/powerpoint/2010/main" val="25759915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cstate="print"/>
          <a:srcRect/>
          <a:stretch>
            <a:fillRect/>
          </a:stretch>
        </p:blipFill>
        <p:spPr bwMode="auto">
          <a:xfrm>
            <a:off x="380999" y="1485900"/>
            <a:ext cx="8534401" cy="4838700"/>
          </a:xfrm>
          <a:prstGeom prst="rect">
            <a:avLst/>
          </a:prstGeom>
          <a:noFill/>
          <a:ln w="9525">
            <a:noFill/>
            <a:miter lim="800000"/>
            <a:headEnd/>
            <a:tailEnd/>
          </a:ln>
          <a:effectLst/>
        </p:spPr>
      </p:pic>
      <p:sp>
        <p:nvSpPr>
          <p:cNvPr id="3" name="TextBox 2"/>
          <p:cNvSpPr txBox="1"/>
          <p:nvPr/>
        </p:nvSpPr>
        <p:spPr>
          <a:xfrm>
            <a:off x="609600" y="304800"/>
            <a:ext cx="8001000" cy="523220"/>
          </a:xfrm>
          <a:prstGeom prst="rect">
            <a:avLst/>
          </a:prstGeom>
          <a:noFill/>
        </p:spPr>
        <p:txBody>
          <a:bodyPr wrap="square" rtlCol="0">
            <a:spAutoFit/>
          </a:bodyPr>
          <a:lstStyle/>
          <a:p>
            <a:pPr algn="ctr"/>
            <a:r>
              <a:rPr lang="en-US" sz="2800" b="1" dirty="0" smtClean="0"/>
              <a:t>S3 trigger added in Lambda</a:t>
            </a:r>
            <a:endParaRPr lang="en-US" sz="2800"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0"/>
            <a:ext cx="7924800" cy="523220"/>
          </a:xfrm>
          <a:prstGeom prst="rect">
            <a:avLst/>
          </a:prstGeom>
          <a:noFill/>
        </p:spPr>
        <p:txBody>
          <a:bodyPr wrap="square" rtlCol="0">
            <a:spAutoFit/>
          </a:bodyPr>
          <a:lstStyle/>
          <a:p>
            <a:pPr algn="ctr"/>
            <a:r>
              <a:rPr lang="en-US" sz="2800" b="1" dirty="0" smtClean="0"/>
              <a:t>Now upload a file in S3</a:t>
            </a:r>
            <a:endParaRPr lang="en-US" sz="2800" b="1" dirty="0"/>
          </a:p>
        </p:txBody>
      </p:sp>
      <p:pic>
        <p:nvPicPr>
          <p:cNvPr id="23554" name="Picture 2"/>
          <p:cNvPicPr>
            <a:picLocks noChangeAspect="1" noChangeArrowheads="1"/>
          </p:cNvPicPr>
          <p:nvPr/>
        </p:nvPicPr>
        <p:blipFill>
          <a:blip r:embed="rId2" cstate="print"/>
          <a:srcRect/>
          <a:stretch>
            <a:fillRect/>
          </a:stretch>
        </p:blipFill>
        <p:spPr bwMode="auto">
          <a:xfrm>
            <a:off x="304799" y="1128713"/>
            <a:ext cx="8458201" cy="52720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cstate="print"/>
          <a:srcRect/>
          <a:stretch>
            <a:fillRect/>
          </a:stretch>
        </p:blipFill>
        <p:spPr bwMode="auto">
          <a:xfrm>
            <a:off x="381000" y="1304924"/>
            <a:ext cx="8458199" cy="5248275"/>
          </a:xfrm>
          <a:prstGeom prst="rect">
            <a:avLst/>
          </a:prstGeom>
          <a:noFill/>
          <a:ln w="9525">
            <a:noFill/>
            <a:miter lim="800000"/>
            <a:headEnd/>
            <a:tailEnd/>
          </a:ln>
          <a:effectLst/>
        </p:spPr>
      </p:pic>
      <p:sp>
        <p:nvSpPr>
          <p:cNvPr id="3" name="TextBox 2"/>
          <p:cNvSpPr txBox="1"/>
          <p:nvPr/>
        </p:nvSpPr>
        <p:spPr>
          <a:xfrm>
            <a:off x="457200" y="304800"/>
            <a:ext cx="8077200" cy="523220"/>
          </a:xfrm>
          <a:prstGeom prst="rect">
            <a:avLst/>
          </a:prstGeom>
          <a:noFill/>
        </p:spPr>
        <p:txBody>
          <a:bodyPr wrap="square" rtlCol="0">
            <a:spAutoFit/>
          </a:bodyPr>
          <a:lstStyle/>
          <a:p>
            <a:pPr algn="ctr"/>
            <a:r>
              <a:rPr lang="en-US" sz="2800" b="1" dirty="0" smtClean="0"/>
              <a:t>File uploaded in S3</a:t>
            </a:r>
            <a:endParaRPr lang="en-US" sz="2800"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28600"/>
            <a:ext cx="8305800" cy="523220"/>
          </a:xfrm>
          <a:prstGeom prst="rect">
            <a:avLst/>
          </a:prstGeom>
          <a:noFill/>
        </p:spPr>
        <p:txBody>
          <a:bodyPr wrap="square" rtlCol="0">
            <a:spAutoFit/>
          </a:bodyPr>
          <a:lstStyle/>
          <a:p>
            <a:pPr algn="ctr"/>
            <a:r>
              <a:rPr lang="en-US" sz="2800" b="1" dirty="0" smtClean="0"/>
              <a:t>Now </a:t>
            </a:r>
            <a:r>
              <a:rPr lang="en-US" sz="2800" b="1" dirty="0" err="1" smtClean="0"/>
              <a:t>goto</a:t>
            </a:r>
            <a:r>
              <a:rPr lang="en-US" sz="2800" b="1" dirty="0" smtClean="0"/>
              <a:t> </a:t>
            </a:r>
            <a:r>
              <a:rPr lang="en-US" sz="2800" b="1" dirty="0" err="1" smtClean="0"/>
              <a:t>cloudwatch</a:t>
            </a:r>
            <a:r>
              <a:rPr lang="en-US" sz="2800" b="1" dirty="0" smtClean="0"/>
              <a:t> to verify lambda has triggered</a:t>
            </a:r>
            <a:endParaRPr lang="en-US" sz="2800" b="1" dirty="0"/>
          </a:p>
        </p:txBody>
      </p:sp>
      <p:pic>
        <p:nvPicPr>
          <p:cNvPr id="25602" name="Picture 2"/>
          <p:cNvPicPr>
            <a:picLocks noChangeAspect="1" noChangeArrowheads="1"/>
          </p:cNvPicPr>
          <p:nvPr/>
        </p:nvPicPr>
        <p:blipFill>
          <a:blip r:embed="rId2" cstate="print"/>
          <a:srcRect/>
          <a:stretch>
            <a:fillRect/>
          </a:stretch>
        </p:blipFill>
        <p:spPr bwMode="auto">
          <a:xfrm>
            <a:off x="495300" y="1500188"/>
            <a:ext cx="8153400" cy="3857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cstate="print"/>
          <a:srcRect/>
          <a:stretch>
            <a:fillRect/>
          </a:stretch>
        </p:blipFill>
        <p:spPr bwMode="auto">
          <a:xfrm>
            <a:off x="152400" y="1447800"/>
            <a:ext cx="8686800"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cstate="print"/>
          <a:srcRect/>
          <a:stretch>
            <a:fillRect/>
          </a:stretch>
        </p:blipFill>
        <p:spPr bwMode="auto">
          <a:xfrm>
            <a:off x="228600" y="1600200"/>
            <a:ext cx="8534399" cy="47243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cstate="print"/>
          <a:srcRect/>
          <a:stretch>
            <a:fillRect/>
          </a:stretch>
        </p:blipFill>
        <p:spPr bwMode="auto">
          <a:xfrm>
            <a:off x="381000" y="1600200"/>
            <a:ext cx="8382000" cy="4876800"/>
          </a:xfrm>
          <a:prstGeom prst="rect">
            <a:avLst/>
          </a:prstGeom>
          <a:noFill/>
          <a:ln w="9525">
            <a:noFill/>
            <a:miter lim="800000"/>
            <a:headEnd/>
            <a:tailEnd/>
          </a:ln>
          <a:effectLst/>
        </p:spPr>
      </p:pic>
      <p:sp>
        <p:nvSpPr>
          <p:cNvPr id="3" name="TextBox 2"/>
          <p:cNvSpPr txBox="1"/>
          <p:nvPr/>
        </p:nvSpPr>
        <p:spPr>
          <a:xfrm>
            <a:off x="0" y="304800"/>
            <a:ext cx="8991600" cy="523220"/>
          </a:xfrm>
          <a:prstGeom prst="rect">
            <a:avLst/>
          </a:prstGeom>
          <a:noFill/>
        </p:spPr>
        <p:txBody>
          <a:bodyPr wrap="square" rtlCol="0">
            <a:spAutoFit/>
          </a:bodyPr>
          <a:lstStyle/>
          <a:p>
            <a:pPr algn="ctr"/>
            <a:r>
              <a:rPr lang="en-US" sz="2800" b="1" dirty="0" err="1" smtClean="0"/>
              <a:t>Cloudwatch</a:t>
            </a:r>
            <a:r>
              <a:rPr lang="en-US" sz="2800" b="1" dirty="0" smtClean="0"/>
              <a:t> Report after lambda function is fired by trigger</a:t>
            </a:r>
            <a:endParaRPr lang="en-US" sz="28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012" y="1828800"/>
            <a:ext cx="7692788" cy="3477875"/>
          </a:xfrm>
          <a:prstGeom prst="rect">
            <a:avLst/>
          </a:prstGeom>
        </p:spPr>
        <p:txBody>
          <a:bodyPr wrap="square">
            <a:spAutoFit/>
          </a:bodyPr>
          <a:lstStyle/>
          <a:p>
            <a:pPr algn="just"/>
            <a:r>
              <a:rPr lang="en-US" sz="2000" dirty="0" smtClean="0"/>
              <a:t>The code you run on AWS Lambda is called a “Lambda function.” </a:t>
            </a:r>
            <a:endParaRPr lang="en-US" sz="2000" dirty="0" smtClean="0"/>
          </a:p>
          <a:p>
            <a:pPr algn="just"/>
            <a:r>
              <a:rPr lang="en-US" sz="2000" dirty="0" smtClean="0"/>
              <a:t>After </a:t>
            </a:r>
            <a:r>
              <a:rPr lang="en-US" sz="2000" dirty="0" smtClean="0"/>
              <a:t>you create your Lambda function it is always ready to run as soon as it is triggered, similar to a formula in a spreadsheet. </a:t>
            </a:r>
            <a:endParaRPr lang="en-US" sz="2000" dirty="0" smtClean="0"/>
          </a:p>
          <a:p>
            <a:pPr algn="just"/>
            <a:endParaRPr lang="en-US" sz="2000" dirty="0"/>
          </a:p>
          <a:p>
            <a:pPr algn="just"/>
            <a:r>
              <a:rPr lang="en-US" sz="2000" dirty="0" smtClean="0"/>
              <a:t>Each </a:t>
            </a:r>
            <a:r>
              <a:rPr lang="en-US" sz="2000" dirty="0" smtClean="0"/>
              <a:t>function includes your code as well as some associated configuration information, including the function name and resource requirements. </a:t>
            </a:r>
            <a:endParaRPr lang="en-US" sz="2000" dirty="0" smtClean="0"/>
          </a:p>
          <a:p>
            <a:pPr algn="just"/>
            <a:endParaRPr lang="en-US" sz="2000" dirty="0"/>
          </a:p>
          <a:p>
            <a:pPr algn="just"/>
            <a:r>
              <a:rPr lang="en-US" sz="2000" dirty="0" smtClean="0"/>
              <a:t>Lambda </a:t>
            </a:r>
            <a:r>
              <a:rPr lang="en-US" sz="2000" dirty="0" smtClean="0"/>
              <a:t>functions are “stateless,” with no affinity to the underlying infrastructure, so that Lambda can rapidly launch as many copies of the function as needed to scale to the rate of incoming events.</a:t>
            </a:r>
            <a:endParaRPr lang="en-US" sz="2000" dirty="0"/>
          </a:p>
        </p:txBody>
      </p:sp>
      <p:sp>
        <p:nvSpPr>
          <p:cNvPr id="6" name="TextBox 5"/>
          <p:cNvSpPr txBox="1"/>
          <p:nvPr/>
        </p:nvSpPr>
        <p:spPr>
          <a:xfrm>
            <a:off x="533400" y="609600"/>
            <a:ext cx="8001000" cy="523220"/>
          </a:xfrm>
          <a:prstGeom prst="rect">
            <a:avLst/>
          </a:prstGeom>
          <a:noFill/>
        </p:spPr>
        <p:txBody>
          <a:bodyPr wrap="square" rtlCol="0">
            <a:spAutoFit/>
          </a:bodyPr>
          <a:lstStyle/>
          <a:p>
            <a:pPr algn="ctr"/>
            <a:r>
              <a:rPr lang="en-US" sz="2800" b="1" dirty="0" smtClean="0"/>
              <a:t>AWS Lambda</a:t>
            </a:r>
            <a:endParaRPr lang="en-US" sz="28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cstate="print"/>
          <a:srcRect/>
          <a:stretch>
            <a:fillRect/>
          </a:stretch>
        </p:blipFill>
        <p:spPr bwMode="auto">
          <a:xfrm>
            <a:off x="304800" y="1752600"/>
            <a:ext cx="4343400" cy="1647825"/>
          </a:xfrm>
          <a:prstGeom prst="rect">
            <a:avLst/>
          </a:prstGeom>
          <a:noFill/>
          <a:ln w="9525">
            <a:noFill/>
            <a:miter lim="800000"/>
            <a:headEnd/>
            <a:tailEnd/>
          </a:ln>
          <a:effectLst/>
        </p:spPr>
      </p:pic>
      <p:pic>
        <p:nvPicPr>
          <p:cNvPr id="29699" name="Picture 3"/>
          <p:cNvPicPr>
            <a:picLocks noChangeAspect="1" noChangeArrowheads="1"/>
          </p:cNvPicPr>
          <p:nvPr/>
        </p:nvPicPr>
        <p:blipFill>
          <a:blip r:embed="rId3" cstate="print"/>
          <a:srcRect/>
          <a:stretch>
            <a:fillRect/>
          </a:stretch>
        </p:blipFill>
        <p:spPr bwMode="auto">
          <a:xfrm>
            <a:off x="4876800" y="1676400"/>
            <a:ext cx="3810000" cy="1771650"/>
          </a:xfrm>
          <a:prstGeom prst="rect">
            <a:avLst/>
          </a:prstGeom>
          <a:noFill/>
          <a:ln w="9525">
            <a:noFill/>
            <a:miter lim="800000"/>
            <a:headEnd/>
            <a:tailEnd/>
          </a:ln>
          <a:effectLst/>
        </p:spPr>
      </p:pic>
      <p:pic>
        <p:nvPicPr>
          <p:cNvPr id="29700" name="Picture 4"/>
          <p:cNvPicPr>
            <a:picLocks noChangeAspect="1" noChangeArrowheads="1"/>
          </p:cNvPicPr>
          <p:nvPr/>
        </p:nvPicPr>
        <p:blipFill>
          <a:blip r:embed="rId4" cstate="print"/>
          <a:srcRect/>
          <a:stretch>
            <a:fillRect/>
          </a:stretch>
        </p:blipFill>
        <p:spPr bwMode="auto">
          <a:xfrm>
            <a:off x="533400" y="4191000"/>
            <a:ext cx="7848600" cy="2143125"/>
          </a:xfrm>
          <a:prstGeom prst="rect">
            <a:avLst/>
          </a:prstGeom>
          <a:noFill/>
          <a:ln w="9525">
            <a:noFill/>
            <a:miter lim="800000"/>
            <a:headEnd/>
            <a:tailEnd/>
          </a:ln>
          <a:effectLst/>
        </p:spPr>
      </p:pic>
      <p:sp>
        <p:nvSpPr>
          <p:cNvPr id="7" name="TextBox 6"/>
          <p:cNvSpPr txBox="1"/>
          <p:nvPr/>
        </p:nvSpPr>
        <p:spPr>
          <a:xfrm>
            <a:off x="609600" y="457200"/>
            <a:ext cx="8001000" cy="523220"/>
          </a:xfrm>
          <a:prstGeom prst="rect">
            <a:avLst/>
          </a:prstGeom>
          <a:noFill/>
        </p:spPr>
        <p:txBody>
          <a:bodyPr wrap="square" rtlCol="0">
            <a:spAutoFit/>
          </a:bodyPr>
          <a:lstStyle/>
          <a:p>
            <a:pPr algn="ctr"/>
            <a:r>
              <a:rPr lang="en-US" sz="2800" b="1" dirty="0" smtClean="0"/>
              <a:t>Benefits of Lambda</a:t>
            </a:r>
            <a:endParaRPr lang="en-US" sz="28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1066800"/>
            <a:ext cx="7924800" cy="5324535"/>
          </a:xfrm>
          <a:prstGeom prst="rect">
            <a:avLst/>
          </a:prstGeom>
        </p:spPr>
        <p:txBody>
          <a:bodyPr wrap="square">
            <a:spAutoFit/>
          </a:bodyPr>
          <a:lstStyle/>
          <a:p>
            <a:pPr algn="just"/>
            <a:r>
              <a:rPr lang="en-US" sz="2000" b="1" dirty="0"/>
              <a:t>Extend other AWS services with custom logic</a:t>
            </a:r>
          </a:p>
          <a:p>
            <a:pPr algn="just"/>
            <a:r>
              <a:rPr lang="en-US" sz="2000" dirty="0" smtClean="0"/>
              <a:t>AWS Lambda allows you to add custom logic to AWS resources such as Amazon S3 buckets and Amazon </a:t>
            </a:r>
            <a:r>
              <a:rPr lang="en-US" sz="2000" dirty="0" err="1" smtClean="0"/>
              <a:t>DynamoDB</a:t>
            </a:r>
            <a:r>
              <a:rPr lang="en-US" sz="2000" dirty="0" smtClean="0"/>
              <a:t> tables, making it easy to apply compute to data as it is enters or moves through the cloud.</a:t>
            </a:r>
            <a:br>
              <a:rPr lang="en-US" sz="2000" dirty="0" smtClean="0"/>
            </a:br>
            <a:endParaRPr lang="en-US" sz="2000" dirty="0" smtClean="0"/>
          </a:p>
          <a:p>
            <a:pPr algn="just"/>
            <a:r>
              <a:rPr lang="en-US" sz="2000" dirty="0" smtClean="0"/>
              <a:t>It is easy to get started with AWS Lambda. </a:t>
            </a:r>
            <a:endParaRPr lang="en-US" sz="2000" dirty="0" smtClean="0"/>
          </a:p>
          <a:p>
            <a:pPr algn="just"/>
            <a:r>
              <a:rPr lang="en-US" sz="2000" dirty="0" smtClean="0"/>
              <a:t>First </a:t>
            </a:r>
            <a:r>
              <a:rPr lang="en-US" sz="2000" dirty="0" smtClean="0"/>
              <a:t>you create your function by uploading your code (or building it right in the Lambda console) and choosing the memory, timeout period, and AWS Identity and Access Management (IAM)  role. </a:t>
            </a:r>
            <a:endParaRPr lang="en-US" sz="2000" dirty="0" smtClean="0"/>
          </a:p>
          <a:p>
            <a:pPr algn="just"/>
            <a:endParaRPr lang="en-US" sz="2000" dirty="0"/>
          </a:p>
          <a:p>
            <a:pPr algn="just"/>
            <a:r>
              <a:rPr lang="en-US" sz="2000" dirty="0" smtClean="0"/>
              <a:t>Then</a:t>
            </a:r>
            <a:r>
              <a:rPr lang="en-US" sz="2000" dirty="0" smtClean="0"/>
              <a:t>, you specify the AWS resource to trigger the function, either a particular Amazon S3 bucket, Amazon </a:t>
            </a:r>
            <a:r>
              <a:rPr lang="en-US" sz="2000" dirty="0" err="1" smtClean="0"/>
              <a:t>DynamoDB</a:t>
            </a:r>
            <a:r>
              <a:rPr lang="en-US" sz="2000" dirty="0" smtClean="0"/>
              <a:t> table, or Amazon Kinesis stream. </a:t>
            </a:r>
            <a:endParaRPr lang="en-US" sz="2000" dirty="0" smtClean="0"/>
          </a:p>
          <a:p>
            <a:pPr algn="just"/>
            <a:endParaRPr lang="en-US" sz="2000" dirty="0"/>
          </a:p>
          <a:p>
            <a:pPr algn="just"/>
            <a:r>
              <a:rPr lang="en-US" sz="2000" dirty="0" smtClean="0"/>
              <a:t>When </a:t>
            </a:r>
            <a:r>
              <a:rPr lang="en-US" sz="2000" dirty="0" smtClean="0"/>
              <a:t>the resource changes, Lambda will run your function and launch and manage the compute resources as needed in order to keep up with incoming requests.</a:t>
            </a:r>
            <a:endParaRPr lang="en-US" sz="2000" dirty="0"/>
          </a:p>
        </p:txBody>
      </p:sp>
      <p:sp>
        <p:nvSpPr>
          <p:cNvPr id="5" name="TextBox 4"/>
          <p:cNvSpPr txBox="1"/>
          <p:nvPr/>
        </p:nvSpPr>
        <p:spPr>
          <a:xfrm>
            <a:off x="381000" y="304800"/>
            <a:ext cx="8305800" cy="523220"/>
          </a:xfrm>
          <a:prstGeom prst="rect">
            <a:avLst/>
          </a:prstGeom>
          <a:noFill/>
        </p:spPr>
        <p:txBody>
          <a:bodyPr wrap="square" rtlCol="0">
            <a:spAutoFit/>
          </a:bodyPr>
          <a:lstStyle/>
          <a:p>
            <a:pPr algn="ctr"/>
            <a:r>
              <a:rPr lang="en-US" sz="2800" b="1" dirty="0" smtClean="0"/>
              <a:t>Features</a:t>
            </a:r>
            <a:endParaRPr lang="en-US" sz="28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228600"/>
            <a:ext cx="8229600" cy="5940088"/>
          </a:xfrm>
          <a:prstGeom prst="rect">
            <a:avLst/>
          </a:prstGeom>
        </p:spPr>
        <p:txBody>
          <a:bodyPr wrap="square">
            <a:spAutoFit/>
          </a:bodyPr>
          <a:lstStyle/>
          <a:p>
            <a:pPr algn="just"/>
            <a:r>
              <a:rPr lang="en-US" sz="2000" b="1" dirty="0"/>
              <a:t>Build custom back-end services</a:t>
            </a:r>
          </a:p>
          <a:p>
            <a:pPr algn="just"/>
            <a:r>
              <a:rPr lang="en-US" sz="2000" dirty="0" smtClean="0"/>
              <a:t>You can use AWS Lambda to create new back-end services for your applications that are triggered on-demand using the Lambda API or custom API endpoints built using Amazon API Gateway. </a:t>
            </a:r>
            <a:endParaRPr lang="en-US" sz="2000" dirty="0" smtClean="0"/>
          </a:p>
          <a:p>
            <a:pPr algn="just"/>
            <a:endParaRPr lang="en-US" sz="2000" dirty="0"/>
          </a:p>
          <a:p>
            <a:r>
              <a:rPr lang="en-US" sz="2000" dirty="0" smtClean="0"/>
              <a:t>By </a:t>
            </a:r>
            <a:r>
              <a:rPr lang="en-US" sz="2000" dirty="0" smtClean="0"/>
              <a:t>using Lambda to process custom events instead of servicing these on the client, you can avoid client platform variations, reduce battery drain, and enable easier updates.</a:t>
            </a:r>
            <a:br>
              <a:rPr lang="en-US" sz="2000" dirty="0" smtClean="0"/>
            </a:br>
            <a:endParaRPr lang="en-US" sz="2000" dirty="0" smtClean="0"/>
          </a:p>
          <a:p>
            <a:pPr algn="just"/>
            <a:r>
              <a:rPr lang="en-US" sz="2000" b="1" dirty="0"/>
              <a:t>Bring your own code</a:t>
            </a:r>
          </a:p>
          <a:p>
            <a:pPr algn="just"/>
            <a:r>
              <a:rPr lang="en-US" sz="2000" dirty="0" smtClean="0"/>
              <a:t>With AWS Lambda, there are no new languages, tools, or frameworks to learn. </a:t>
            </a:r>
            <a:endParaRPr lang="en-US" sz="2000" dirty="0" smtClean="0"/>
          </a:p>
          <a:p>
            <a:pPr algn="just"/>
            <a:r>
              <a:rPr lang="en-US" sz="2000" dirty="0" smtClean="0"/>
              <a:t>You </a:t>
            </a:r>
            <a:r>
              <a:rPr lang="en-US" sz="2000" dirty="0" smtClean="0"/>
              <a:t>can use any third party library, even native ones. You can also package any code (frameworks, SDKs, libraries, and more) as a Lambda Layer and manage and share them easily across multiple functions. </a:t>
            </a:r>
            <a:endParaRPr lang="en-US" sz="2000" dirty="0" smtClean="0"/>
          </a:p>
          <a:p>
            <a:pPr algn="just"/>
            <a:endParaRPr lang="en-US" sz="2000" dirty="0"/>
          </a:p>
          <a:p>
            <a:pPr algn="just"/>
            <a:r>
              <a:rPr lang="en-US" sz="2000" dirty="0" smtClean="0"/>
              <a:t>Lambda </a:t>
            </a:r>
            <a:r>
              <a:rPr lang="en-US" sz="2000" dirty="0" smtClean="0"/>
              <a:t>natively supports Java, Go, PowerShell, Node.js, C#, Python, and Ruby code, and provides a Runtime API which allows you to use any additional programming languages to author your functions.</a:t>
            </a:r>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457200"/>
            <a:ext cx="8382000" cy="4401205"/>
          </a:xfrm>
          <a:prstGeom prst="rect">
            <a:avLst/>
          </a:prstGeom>
        </p:spPr>
        <p:txBody>
          <a:bodyPr wrap="square">
            <a:spAutoFit/>
          </a:bodyPr>
          <a:lstStyle/>
          <a:p>
            <a:pPr algn="just"/>
            <a:r>
              <a:rPr lang="en-US" sz="2000" b="1" dirty="0" smtClean="0"/>
              <a:t>Only pay for what you use</a:t>
            </a:r>
          </a:p>
          <a:p>
            <a:pPr algn="just"/>
            <a:r>
              <a:rPr lang="en-US" sz="2000" dirty="0" smtClean="0"/>
              <a:t>With AWS Lambda, you pay for execution duration rather than by server unit</a:t>
            </a:r>
            <a:r>
              <a:rPr lang="en-US" sz="2000" dirty="0" smtClean="0"/>
              <a:t>.</a:t>
            </a:r>
          </a:p>
          <a:p>
            <a:pPr algn="just"/>
            <a:endParaRPr lang="en-US" sz="2000" dirty="0" smtClean="0"/>
          </a:p>
          <a:p>
            <a:pPr algn="just"/>
            <a:r>
              <a:rPr lang="en-US" sz="2000" dirty="0" smtClean="0"/>
              <a:t>When </a:t>
            </a:r>
            <a:r>
              <a:rPr lang="en-US" sz="2000" dirty="0" smtClean="0"/>
              <a:t>using Lambda functions, you only pay for requests served and the compute time required to run your code. </a:t>
            </a:r>
            <a:endParaRPr lang="en-US" sz="2000" dirty="0" smtClean="0"/>
          </a:p>
          <a:p>
            <a:pPr algn="just"/>
            <a:endParaRPr lang="en-US" sz="2000" dirty="0"/>
          </a:p>
          <a:p>
            <a:pPr algn="just"/>
            <a:r>
              <a:rPr lang="en-US" sz="2000" dirty="0" smtClean="0"/>
              <a:t>Billing </a:t>
            </a:r>
            <a:r>
              <a:rPr lang="en-US" sz="2000" dirty="0" smtClean="0"/>
              <a:t>is metered in increments of 100 milliseconds, making it cost-effective and easy to scale automatically from a few requests per day to thousands per second. </a:t>
            </a:r>
            <a:endParaRPr lang="en-US" sz="2000" dirty="0" smtClean="0"/>
          </a:p>
          <a:p>
            <a:pPr algn="just"/>
            <a:endParaRPr lang="en-US" sz="2000" dirty="0" smtClean="0"/>
          </a:p>
          <a:p>
            <a:pPr algn="just"/>
            <a:r>
              <a:rPr lang="en-US" sz="2000" b="1" dirty="0" smtClean="0"/>
              <a:t>Flexible resource model</a:t>
            </a:r>
          </a:p>
          <a:p>
            <a:pPr algn="just"/>
            <a:r>
              <a:rPr lang="en-US" sz="2000" dirty="0" smtClean="0"/>
              <a:t>You choose the amount of memory you want to allocate to your functions and AWS Lambda allocates proportional CPU power, network bandwidth, and disk I/O.</a:t>
            </a: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304800"/>
            <a:ext cx="8077200" cy="523220"/>
          </a:xfrm>
          <a:prstGeom prst="rect">
            <a:avLst/>
          </a:prstGeom>
          <a:noFill/>
        </p:spPr>
        <p:txBody>
          <a:bodyPr wrap="square" rtlCol="0">
            <a:spAutoFit/>
          </a:bodyPr>
          <a:lstStyle/>
          <a:p>
            <a:pPr algn="ctr"/>
            <a:r>
              <a:rPr lang="en-US" sz="2800" b="1" dirty="0" smtClean="0"/>
              <a:t>What Lambda does</a:t>
            </a:r>
            <a:endParaRPr lang="en-US" sz="2800" b="1" dirty="0"/>
          </a:p>
        </p:txBody>
      </p:sp>
      <p:pic>
        <p:nvPicPr>
          <p:cNvPr id="2051" name="Picture 3"/>
          <p:cNvPicPr>
            <a:picLocks noChangeAspect="1" noChangeArrowheads="1"/>
          </p:cNvPicPr>
          <p:nvPr/>
        </p:nvPicPr>
        <p:blipFill>
          <a:blip r:embed="rId2" cstate="print"/>
          <a:srcRect/>
          <a:stretch>
            <a:fillRect/>
          </a:stretch>
        </p:blipFill>
        <p:spPr bwMode="auto">
          <a:xfrm>
            <a:off x="152399" y="1933574"/>
            <a:ext cx="8686801" cy="4543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386</TotalTime>
  <Words>565</Words>
  <Application>Microsoft Office PowerPoint</Application>
  <PresentationFormat>On-screen Show (4:3)</PresentationFormat>
  <Paragraphs>78</Paragraphs>
  <Slides>36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ACER</dc:creator>
  <cp:lastModifiedBy>Dibakar</cp:lastModifiedBy>
  <cp:revision>40</cp:revision>
  <dcterms:created xsi:type="dcterms:W3CDTF">2020-03-10T09:49:10Z</dcterms:created>
  <dcterms:modified xsi:type="dcterms:W3CDTF">2020-07-14T09:22:43Z</dcterms:modified>
</cp:coreProperties>
</file>