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ygwin.com/install.html" TargetMode="External"/><Relationship Id="rId2" Type="http://schemas.openxmlformats.org/officeDocument/2006/relationships/hyperlink" Target="https://cygwin.com/install.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kubernetes/minikube/releas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kubernetes.io/docs/tutorials/kubernetes-basics/create-cluster/cluster-interacti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a:t>Kubernetes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6574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pic>
        <p:nvPicPr>
          <p:cNvPr id="5" name="Picture 4"/>
          <p:cNvPicPr>
            <a:picLocks noChangeAspect="1"/>
          </p:cNvPicPr>
          <p:nvPr/>
        </p:nvPicPr>
        <p:blipFill>
          <a:blip r:embed="rId2"/>
          <a:stretch>
            <a:fillRect/>
          </a:stretch>
        </p:blipFill>
        <p:spPr>
          <a:xfrm>
            <a:off x="838199" y="1357648"/>
            <a:ext cx="11108949" cy="3240110"/>
          </a:xfrm>
          <a:prstGeom prst="rect">
            <a:avLst/>
          </a:prstGeom>
        </p:spPr>
      </p:pic>
    </p:spTree>
    <p:extLst>
      <p:ext uri="{BB962C8B-B14F-4D97-AF65-F5344CB8AC3E}">
        <p14:creationId xmlns:p14="http://schemas.microsoft.com/office/powerpoint/2010/main" val="1026912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4" name="Content Placeholder 3"/>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838200" y="1886843"/>
            <a:ext cx="10379299" cy="4621927"/>
          </a:xfrm>
          <a:prstGeom prst="rect">
            <a:avLst/>
          </a:prstGeom>
        </p:spPr>
      </p:pic>
    </p:spTree>
    <p:extLst>
      <p:ext uri="{BB962C8B-B14F-4D97-AF65-F5344CB8AC3E}">
        <p14:creationId xmlns:p14="http://schemas.microsoft.com/office/powerpoint/2010/main" val="2587538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748048" y="1262129"/>
            <a:ext cx="10515600" cy="5241701"/>
          </a:xfrm>
        </p:spPr>
        <p:txBody>
          <a:bodyPr>
            <a:normAutofit/>
          </a:bodyPr>
          <a:lstStyle/>
          <a:p>
            <a:r>
              <a:rPr lang="en-IN" dirty="0" err="1"/>
              <a:t>Kubernetes</a:t>
            </a:r>
            <a:r>
              <a:rPr lang="en-IN" dirty="0"/>
              <a:t> implements a cluster computing background, everything works from inside a </a:t>
            </a:r>
            <a:r>
              <a:rPr lang="en-IN" b="1" i="1" u="sng" dirty="0" err="1"/>
              <a:t>Kubernetes</a:t>
            </a:r>
            <a:r>
              <a:rPr lang="en-IN" b="1" i="1" u="sng" dirty="0"/>
              <a:t> Cluster</a:t>
            </a:r>
            <a:r>
              <a:rPr lang="en-IN" dirty="0"/>
              <a:t>. </a:t>
            </a:r>
            <a:endParaRPr lang="en-IN" dirty="0" smtClean="0"/>
          </a:p>
          <a:p>
            <a:pPr lvl="1"/>
            <a:r>
              <a:rPr lang="en-IN" dirty="0" smtClean="0"/>
              <a:t>This </a:t>
            </a:r>
            <a:r>
              <a:rPr lang="en-IN" dirty="0"/>
              <a:t>cluster is hosted by one node acting as the ‘master’ of the </a:t>
            </a:r>
            <a:r>
              <a:rPr lang="en-IN" dirty="0" smtClean="0"/>
              <a:t>cluster </a:t>
            </a:r>
            <a:r>
              <a:rPr lang="en-IN" dirty="0"/>
              <a:t>and other nodes as ‘nodes’ which do the actual ‘</a:t>
            </a:r>
            <a:r>
              <a:rPr lang="en-IN" u="sng" dirty="0"/>
              <a:t>containerization</a:t>
            </a:r>
            <a:r>
              <a:rPr lang="en-IN" dirty="0"/>
              <a:t>‘. </a:t>
            </a:r>
            <a:endParaRPr lang="en-IN" dirty="0" smtClean="0"/>
          </a:p>
          <a:p>
            <a:r>
              <a:rPr lang="en-IN" u="sng" dirty="0"/>
              <a:t>Master</a:t>
            </a:r>
            <a:r>
              <a:rPr lang="en-IN" dirty="0"/>
              <a:t> controls the </a:t>
            </a:r>
            <a:r>
              <a:rPr lang="en-IN" dirty="0" smtClean="0"/>
              <a:t>cluster </a:t>
            </a:r>
            <a:r>
              <a:rPr lang="en-IN" dirty="0"/>
              <a:t>and the nodes in it. </a:t>
            </a:r>
            <a:endParaRPr lang="en-IN" dirty="0" smtClean="0"/>
          </a:p>
          <a:p>
            <a:pPr lvl="1"/>
            <a:r>
              <a:rPr lang="en-IN" dirty="0" smtClean="0"/>
              <a:t>It </a:t>
            </a:r>
            <a:r>
              <a:rPr lang="en-IN" dirty="0"/>
              <a:t>ensures the execution only happens in nodes and coordinates the act. </a:t>
            </a:r>
            <a:endParaRPr lang="en-IN" dirty="0" smtClean="0"/>
          </a:p>
          <a:p>
            <a:r>
              <a:rPr lang="en-IN" u="sng" dirty="0" smtClean="0"/>
              <a:t>Nodes</a:t>
            </a:r>
            <a:r>
              <a:rPr lang="en-IN" dirty="0"/>
              <a:t> host the </a:t>
            </a:r>
            <a:r>
              <a:rPr lang="en-IN" dirty="0" smtClean="0"/>
              <a:t>containers,</a:t>
            </a:r>
          </a:p>
          <a:p>
            <a:r>
              <a:rPr lang="en-IN" dirty="0" smtClean="0"/>
              <a:t>in-fact </a:t>
            </a:r>
            <a:r>
              <a:rPr lang="en-IN" dirty="0"/>
              <a:t>these Containers are grouped logically to form </a:t>
            </a:r>
            <a:r>
              <a:rPr lang="en-IN" u="sng" dirty="0"/>
              <a:t>Pods</a:t>
            </a:r>
            <a:r>
              <a:rPr lang="en-IN" dirty="0"/>
              <a:t>. </a:t>
            </a:r>
            <a:endParaRPr lang="en-IN" dirty="0" smtClean="0"/>
          </a:p>
          <a:p>
            <a:pPr lvl="1"/>
            <a:r>
              <a:rPr lang="en-IN" dirty="0" smtClean="0"/>
              <a:t>Each </a:t>
            </a:r>
            <a:r>
              <a:rPr lang="en-IN" dirty="0"/>
              <a:t>node can run multiple such Pods, which are a group of containers, that interact with each other, for a deployment. </a:t>
            </a:r>
            <a:endParaRPr lang="en-IN" dirty="0" smtClean="0"/>
          </a:p>
          <a:p>
            <a:r>
              <a:rPr lang="en-IN" u="sng" dirty="0"/>
              <a:t>Replication Controller</a:t>
            </a:r>
            <a:r>
              <a:rPr lang="en-IN" dirty="0"/>
              <a:t> is Master’s resource to ensure that the requested no. of pods are always running on nodes. </a:t>
            </a:r>
            <a:endParaRPr lang="en-IN" dirty="0" smtClean="0"/>
          </a:p>
          <a:p>
            <a:r>
              <a:rPr lang="en-IN" u="sng" dirty="0" smtClean="0"/>
              <a:t>Service</a:t>
            </a:r>
            <a:r>
              <a:rPr lang="en-IN" dirty="0"/>
              <a:t> is an object on Master that provides load balancing across a replicated group of Pods.</a:t>
            </a:r>
          </a:p>
        </p:txBody>
      </p:sp>
    </p:spTree>
    <p:extLst>
      <p:ext uri="{BB962C8B-B14F-4D97-AF65-F5344CB8AC3E}">
        <p14:creationId xmlns:p14="http://schemas.microsoft.com/office/powerpoint/2010/main" val="171691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4" name="Content Placeholder 3"/>
          <p:cNvSpPr>
            <a:spLocks noGrp="1"/>
          </p:cNvSpPr>
          <p:nvPr>
            <p:ph idx="1"/>
          </p:nvPr>
        </p:nvSpPr>
        <p:spPr/>
        <p:txBody>
          <a:bodyPr/>
          <a:lstStyle/>
          <a:p>
            <a:r>
              <a:rPr lang="en-IN" dirty="0" err="1"/>
              <a:t>Kubernetes</a:t>
            </a:r>
            <a:r>
              <a:rPr lang="en-IN" dirty="0"/>
              <a:t> Architecture </a:t>
            </a:r>
            <a:endParaRPr lang="en-IN" dirty="0" smtClean="0"/>
          </a:p>
          <a:p>
            <a:r>
              <a:rPr lang="en-IN" dirty="0" smtClean="0"/>
              <a:t>has </a:t>
            </a:r>
            <a:r>
              <a:rPr lang="en-IN" dirty="0"/>
              <a:t>the following main components:</a:t>
            </a:r>
          </a:p>
          <a:p>
            <a:pPr lvl="1"/>
            <a:r>
              <a:rPr lang="en-IN" dirty="0"/>
              <a:t>Master nodes</a:t>
            </a:r>
          </a:p>
          <a:p>
            <a:pPr lvl="1"/>
            <a:r>
              <a:rPr lang="en-IN" dirty="0"/>
              <a:t>Worker/Slave nodes</a:t>
            </a:r>
          </a:p>
          <a:p>
            <a:pPr lvl="1"/>
            <a:r>
              <a:rPr lang="en-IN" dirty="0"/>
              <a:t>Distributed key-value </a:t>
            </a:r>
            <a:r>
              <a:rPr lang="en-IN" dirty="0" smtClean="0"/>
              <a:t>store</a:t>
            </a:r>
            <a:endParaRPr lang="en-IN" dirty="0"/>
          </a:p>
          <a:p>
            <a:endParaRPr lang="en-IN" dirty="0"/>
          </a:p>
        </p:txBody>
      </p:sp>
      <p:pic>
        <p:nvPicPr>
          <p:cNvPr id="5" name="Picture 4"/>
          <p:cNvPicPr>
            <a:picLocks noChangeAspect="1"/>
          </p:cNvPicPr>
          <p:nvPr/>
        </p:nvPicPr>
        <p:blipFill>
          <a:blip r:embed="rId2"/>
          <a:stretch>
            <a:fillRect/>
          </a:stretch>
        </p:blipFill>
        <p:spPr>
          <a:xfrm>
            <a:off x="6721028" y="395288"/>
            <a:ext cx="5086350" cy="5781675"/>
          </a:xfrm>
          <a:prstGeom prst="rect">
            <a:avLst/>
          </a:prstGeom>
        </p:spPr>
      </p:pic>
    </p:spTree>
    <p:extLst>
      <p:ext uri="{BB962C8B-B14F-4D97-AF65-F5344CB8AC3E}">
        <p14:creationId xmlns:p14="http://schemas.microsoft.com/office/powerpoint/2010/main" val="151289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a:bodyPr>
          <a:lstStyle/>
          <a:p>
            <a:r>
              <a:rPr lang="en-IN" dirty="0" smtClean="0"/>
              <a:t>Master Node</a:t>
            </a:r>
          </a:p>
          <a:p>
            <a:r>
              <a:rPr lang="en-IN" sz="2000" dirty="0" smtClean="0"/>
              <a:t>Master Node - is the entry point for all administrative tasks which is responsible for managing the </a:t>
            </a:r>
            <a:r>
              <a:rPr lang="en-IN" sz="2000" dirty="0" err="1" smtClean="0"/>
              <a:t>Kubernetes</a:t>
            </a:r>
            <a:r>
              <a:rPr lang="en-IN" sz="2000" dirty="0" smtClean="0"/>
              <a:t> cluster. </a:t>
            </a:r>
          </a:p>
          <a:p>
            <a:r>
              <a:rPr lang="en-IN" sz="2000" dirty="0" smtClean="0"/>
              <a:t>There can be more than one master node in the cluster to check for fault tolerance. </a:t>
            </a:r>
          </a:p>
          <a:p>
            <a:endParaRPr lang="en-IN" sz="2000" dirty="0" smtClean="0"/>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1026" name="Picture 2" descr="Master Node - Kubernetes Architecture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585" y="2095902"/>
            <a:ext cx="29051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213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a:bodyPr>
          <a:lstStyle/>
          <a:p>
            <a:r>
              <a:rPr lang="en-IN" b="1" dirty="0"/>
              <a:t>API server:</a:t>
            </a:r>
            <a:r>
              <a:rPr lang="en-IN" dirty="0"/>
              <a:t> </a:t>
            </a:r>
            <a:endParaRPr lang="en-IN" dirty="0" smtClean="0"/>
          </a:p>
          <a:p>
            <a:r>
              <a:rPr lang="en-IN" sz="2000" dirty="0"/>
              <a:t>Performs all the administrative tasks through the API server within the master node.</a:t>
            </a:r>
          </a:p>
          <a:p>
            <a:r>
              <a:rPr lang="en-IN" sz="2000" dirty="0"/>
              <a:t>In this REST commands are sent to the API server which validates and processes the requests.</a:t>
            </a:r>
          </a:p>
          <a:p>
            <a:r>
              <a:rPr lang="en-IN" sz="2000" dirty="0"/>
              <a:t>After requesting, the resulting state of the cluster is stored in the distributed key-value store.</a:t>
            </a:r>
          </a:p>
          <a:p>
            <a:r>
              <a:rPr lang="en-IN" sz="2000" b="1" dirty="0"/>
              <a:t>Scheduler: </a:t>
            </a:r>
            <a:endParaRPr lang="en-IN" sz="2000" dirty="0"/>
          </a:p>
          <a:p>
            <a:r>
              <a:rPr lang="en-IN" sz="2000" dirty="0"/>
              <a:t>The scheduler schedules the tasks to slave nodes. It stores the resource usage information for each slave node.</a:t>
            </a:r>
          </a:p>
          <a:p>
            <a:r>
              <a:rPr lang="en-IN" sz="2000" dirty="0"/>
              <a:t>It schedules the work in the form of Pods and Services.</a:t>
            </a:r>
          </a:p>
          <a:p>
            <a:endParaRPr lang="en-IN" sz="2000" dirty="0"/>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1026" name="Picture 2" descr="Master Node - Kubernetes Architecture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585" y="2095902"/>
            <a:ext cx="29051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72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a:bodyPr>
          <a:lstStyle/>
          <a:p>
            <a:r>
              <a:rPr lang="en-IN" b="1" dirty="0"/>
              <a:t>Controller manager: </a:t>
            </a:r>
            <a:endParaRPr lang="en-IN" dirty="0"/>
          </a:p>
          <a:p>
            <a:r>
              <a:rPr lang="en-IN" dirty="0"/>
              <a:t>Also known as </a:t>
            </a:r>
            <a:r>
              <a:rPr lang="en-IN" b="1" dirty="0"/>
              <a:t>controllers</a:t>
            </a:r>
            <a:r>
              <a:rPr lang="en-IN" dirty="0"/>
              <a:t>.</a:t>
            </a:r>
          </a:p>
          <a:p>
            <a:r>
              <a:rPr lang="en-IN" sz="2000" dirty="0"/>
              <a:t>It is a daemon which regulates the </a:t>
            </a:r>
            <a:r>
              <a:rPr lang="en-IN" sz="2000" dirty="0" err="1"/>
              <a:t>Kubernetes</a:t>
            </a:r>
            <a:r>
              <a:rPr lang="en-IN" sz="2000" dirty="0"/>
              <a:t> cluster which manages the different non-terminating control loops.</a:t>
            </a:r>
          </a:p>
          <a:p>
            <a:r>
              <a:rPr lang="en-IN" sz="2000" dirty="0"/>
              <a:t>It also performs lifecycle functions such </a:t>
            </a:r>
            <a:r>
              <a:rPr lang="en-IN" sz="2000" dirty="0" smtClean="0"/>
              <a:t>as:</a:t>
            </a:r>
          </a:p>
          <a:p>
            <a:pPr lvl="1"/>
            <a:r>
              <a:rPr lang="en-IN" sz="1600" dirty="0" smtClean="0"/>
              <a:t>namespace </a:t>
            </a:r>
            <a:r>
              <a:rPr lang="en-IN" sz="1600" dirty="0"/>
              <a:t>creation and </a:t>
            </a:r>
            <a:r>
              <a:rPr lang="en-IN" sz="1600" dirty="0" smtClean="0"/>
              <a:t>lifecycle</a:t>
            </a:r>
          </a:p>
          <a:p>
            <a:pPr lvl="1"/>
            <a:r>
              <a:rPr lang="en-IN" sz="1600" dirty="0" smtClean="0"/>
              <a:t>event </a:t>
            </a:r>
            <a:r>
              <a:rPr lang="en-IN" sz="1600" dirty="0"/>
              <a:t>garbage </a:t>
            </a:r>
            <a:r>
              <a:rPr lang="en-IN" sz="1600" dirty="0" smtClean="0"/>
              <a:t>collection</a:t>
            </a:r>
          </a:p>
          <a:p>
            <a:pPr lvl="1"/>
            <a:r>
              <a:rPr lang="en-IN" sz="1600" dirty="0" smtClean="0"/>
              <a:t>terminated-pod </a:t>
            </a:r>
            <a:r>
              <a:rPr lang="en-IN" sz="1600" dirty="0"/>
              <a:t>garbage </a:t>
            </a:r>
            <a:r>
              <a:rPr lang="en-IN" sz="1600" dirty="0" smtClean="0"/>
              <a:t>collection</a:t>
            </a:r>
          </a:p>
          <a:p>
            <a:pPr lvl="1"/>
            <a:r>
              <a:rPr lang="en-IN" sz="1600" dirty="0" smtClean="0"/>
              <a:t>cascading-deletion </a:t>
            </a:r>
            <a:r>
              <a:rPr lang="en-IN" sz="1600" dirty="0"/>
              <a:t>garbage </a:t>
            </a:r>
            <a:r>
              <a:rPr lang="en-IN" sz="1600" dirty="0" smtClean="0"/>
              <a:t>collection</a:t>
            </a:r>
          </a:p>
          <a:p>
            <a:pPr lvl="1"/>
            <a:r>
              <a:rPr lang="en-IN" sz="1600" dirty="0" smtClean="0"/>
              <a:t>node </a:t>
            </a:r>
            <a:r>
              <a:rPr lang="en-IN" sz="1600" dirty="0"/>
              <a:t>garbage </a:t>
            </a:r>
            <a:r>
              <a:rPr lang="en-IN" sz="1600" dirty="0" smtClean="0"/>
              <a:t>collection </a:t>
            </a:r>
            <a:r>
              <a:rPr lang="en-IN" sz="1600" dirty="0"/>
              <a:t>etc.</a:t>
            </a:r>
          </a:p>
          <a:p>
            <a:r>
              <a:rPr lang="en-IN" sz="2000" dirty="0"/>
              <a:t>Basically, a controller watches the desired state of the objects it manages and watches their current state through the API server. </a:t>
            </a:r>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1026" name="Picture 2" descr="Master Node - Kubernetes Architecture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3585" y="2095902"/>
            <a:ext cx="290512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04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err="1"/>
              <a:t>Kubernetes</a:t>
            </a:r>
            <a:r>
              <a:rPr lang="en-IN" b="1" dirty="0"/>
              <a:t> Architecture</a:t>
            </a:r>
            <a:endParaRPr lang="en-IN" dirty="0"/>
          </a:p>
        </p:txBody>
      </p:sp>
      <p:sp>
        <p:nvSpPr>
          <p:cNvPr id="3" name="Content Placeholder 2"/>
          <p:cNvSpPr>
            <a:spLocks noGrp="1"/>
          </p:cNvSpPr>
          <p:nvPr>
            <p:ph idx="1"/>
          </p:nvPr>
        </p:nvSpPr>
        <p:spPr>
          <a:xfrm>
            <a:off x="613110" y="1616299"/>
            <a:ext cx="7610475" cy="5241701"/>
          </a:xfrm>
        </p:spPr>
        <p:txBody>
          <a:bodyPr>
            <a:normAutofit fontScale="92500"/>
          </a:bodyPr>
          <a:lstStyle/>
          <a:p>
            <a:r>
              <a:rPr lang="en-IN" b="1" dirty="0" smtClean="0"/>
              <a:t>Worker Node (formerly minions)</a:t>
            </a:r>
          </a:p>
          <a:p>
            <a:r>
              <a:rPr lang="en-IN" sz="2400" dirty="0" smtClean="0"/>
              <a:t>- is a physical server or you can say a VM which runs the applications using Pods (a pod scheduling unit) which is controlled by the master node. </a:t>
            </a:r>
          </a:p>
          <a:p>
            <a:r>
              <a:rPr lang="en-IN" sz="2400" dirty="0" smtClean="0"/>
              <a:t>On a physical server (worker/slave node), pods are scheduled. </a:t>
            </a:r>
          </a:p>
          <a:p>
            <a:r>
              <a:rPr lang="en-IN" sz="2400" dirty="0" smtClean="0"/>
              <a:t>For accessing the applications from the external world, we connect to nodes. </a:t>
            </a:r>
          </a:p>
          <a:p>
            <a:endParaRPr lang="en-IN" dirty="0" smtClean="0"/>
          </a:p>
          <a:p>
            <a:r>
              <a:rPr lang="en-IN" dirty="0" smtClean="0"/>
              <a:t>Container runtime: </a:t>
            </a:r>
          </a:p>
          <a:p>
            <a:r>
              <a:rPr lang="en-IN" sz="2200" dirty="0" smtClean="0"/>
              <a:t>To </a:t>
            </a:r>
            <a:r>
              <a:rPr lang="en-IN" sz="2200" dirty="0" smtClean="0"/>
              <a:t>run and manage a container’s lifecycle, we need a container runtime on the worker node. </a:t>
            </a:r>
          </a:p>
          <a:p>
            <a:r>
              <a:rPr lang="en-IN" sz="2200" dirty="0" smtClean="0"/>
              <a:t>Sometimes, </a:t>
            </a:r>
            <a:r>
              <a:rPr lang="en-IN" sz="2200" dirty="0" err="1" smtClean="0"/>
              <a:t>Docker</a:t>
            </a:r>
            <a:r>
              <a:rPr lang="en-IN" sz="2200" dirty="0" smtClean="0"/>
              <a:t> is also referred to as a container runtime, but to be precise, </a:t>
            </a:r>
            <a:r>
              <a:rPr lang="en-IN" sz="2200" dirty="0" err="1" smtClean="0"/>
              <a:t>Docker</a:t>
            </a:r>
            <a:r>
              <a:rPr lang="en-IN" sz="2200" dirty="0" smtClean="0"/>
              <a:t> is a platform which uses containers as a container runtime. </a:t>
            </a:r>
            <a:endParaRPr lang="en-IN" sz="2200" dirty="0"/>
          </a:p>
        </p:txBody>
      </p:sp>
      <p:pic>
        <p:nvPicPr>
          <p:cNvPr id="4" name="Picture 3"/>
          <p:cNvPicPr>
            <a:picLocks noChangeAspect="1"/>
          </p:cNvPicPr>
          <p:nvPr/>
        </p:nvPicPr>
        <p:blipFill>
          <a:blip r:embed="rId2"/>
          <a:stretch>
            <a:fillRect/>
          </a:stretch>
        </p:blipFill>
        <p:spPr>
          <a:xfrm>
            <a:off x="10971604" y="120012"/>
            <a:ext cx="1220396" cy="1387229"/>
          </a:xfrm>
          <a:prstGeom prst="rect">
            <a:avLst/>
          </a:prstGeom>
        </p:spPr>
      </p:pic>
      <p:pic>
        <p:nvPicPr>
          <p:cNvPr id="2050" name="Picture 2" descr="Worker Node - Kubernetes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0780" y="2453425"/>
            <a:ext cx="35623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86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34328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Setting Up </a:t>
            </a:r>
            <a:r>
              <a:rPr lang="en-IN" b="1" dirty="0" err="1"/>
              <a:t>Kubernetes</a:t>
            </a:r>
            <a:r>
              <a:rPr lang="en-IN" b="1" dirty="0"/>
              <a:t> </a:t>
            </a:r>
            <a:r>
              <a:rPr lang="en-IN" b="1" dirty="0" smtClean="0"/>
              <a:t>on </a:t>
            </a:r>
            <a:r>
              <a:rPr lang="en-IN" b="1" dirty="0" smtClean="0"/>
              <a:t>Windows</a:t>
            </a:r>
            <a:endParaRPr lang="en-IN" dirty="0"/>
          </a:p>
        </p:txBody>
      </p:sp>
      <p:sp>
        <p:nvSpPr>
          <p:cNvPr id="3" name="Content Placeholder 2"/>
          <p:cNvSpPr>
            <a:spLocks noGrp="1"/>
          </p:cNvSpPr>
          <p:nvPr>
            <p:ph idx="1"/>
          </p:nvPr>
        </p:nvSpPr>
        <p:spPr/>
        <p:txBody>
          <a:bodyPr/>
          <a:lstStyle/>
          <a:p>
            <a:r>
              <a:rPr lang="en-IN" dirty="0" smtClean="0"/>
              <a:t>Install Cygwin</a:t>
            </a:r>
          </a:p>
          <a:p>
            <a:r>
              <a:rPr lang="en-IN" dirty="0" smtClean="0"/>
              <a:t>Install </a:t>
            </a:r>
            <a:r>
              <a:rPr lang="en-IN" dirty="0" err="1" smtClean="0"/>
              <a:t>MiniKube</a:t>
            </a:r>
            <a:endParaRPr lang="en-IN" dirty="0" smtClean="0"/>
          </a:p>
          <a:p>
            <a:r>
              <a:rPr lang="en-IN" dirty="0" smtClean="0"/>
              <a:t>Install </a:t>
            </a:r>
            <a:r>
              <a:rPr lang="en-IN" dirty="0" err="1" smtClean="0"/>
              <a:t>Kubectl</a:t>
            </a:r>
            <a:endParaRPr lang="en-IN" dirty="0" smtClean="0"/>
          </a:p>
          <a:p>
            <a:r>
              <a:rPr lang="en-IN" dirty="0" smtClean="0"/>
              <a:t>Install Oracle Virtual box</a:t>
            </a:r>
          </a:p>
          <a:p>
            <a:endParaRPr lang="en-IN" dirty="0" smtClean="0"/>
          </a:p>
          <a:p>
            <a:endParaRPr lang="en-IN" dirty="0"/>
          </a:p>
        </p:txBody>
      </p:sp>
    </p:spTree>
    <p:extLst>
      <p:ext uri="{BB962C8B-B14F-4D97-AF65-F5344CB8AC3E}">
        <p14:creationId xmlns:p14="http://schemas.microsoft.com/office/powerpoint/2010/main" val="1502852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Orchestration?</a:t>
            </a:r>
          </a:p>
        </p:txBody>
      </p:sp>
      <p:sp>
        <p:nvSpPr>
          <p:cNvPr id="3" name="Content Placeholder 2"/>
          <p:cNvSpPr>
            <a:spLocks noGrp="1"/>
          </p:cNvSpPr>
          <p:nvPr>
            <p:ph idx="1"/>
          </p:nvPr>
        </p:nvSpPr>
        <p:spPr/>
        <p:txBody>
          <a:bodyPr/>
          <a:lstStyle/>
          <a:p>
            <a:r>
              <a:rPr lang="en-IN" dirty="0"/>
              <a:t>Orchestration is the automated configuration, management, and coordination of computer systems, applications, and services. </a:t>
            </a:r>
            <a:endParaRPr lang="en-IN" dirty="0" smtClean="0"/>
          </a:p>
          <a:p>
            <a:endParaRPr lang="en-IN" dirty="0"/>
          </a:p>
          <a:p>
            <a:r>
              <a:rPr lang="en-IN" dirty="0" smtClean="0"/>
              <a:t>A </a:t>
            </a:r>
            <a:r>
              <a:rPr lang="en-IN" dirty="0"/>
              <a:t>number of tools exist for automation of server configuration and management, including </a:t>
            </a:r>
            <a:r>
              <a:rPr lang="en-IN" dirty="0" err="1"/>
              <a:t>Ansible</a:t>
            </a:r>
            <a:r>
              <a:rPr lang="en-IN" dirty="0"/>
              <a:t>, Puppet, Salt, </a:t>
            </a:r>
            <a:r>
              <a:rPr lang="en-IN" dirty="0" err="1"/>
              <a:t>Terraform</a:t>
            </a:r>
            <a:r>
              <a:rPr lang="en-IN" dirty="0"/>
              <a:t>, and AWS </a:t>
            </a:r>
            <a:r>
              <a:rPr lang="en-IN" dirty="0" err="1"/>
              <a:t>CloudFormation</a:t>
            </a:r>
            <a:r>
              <a:rPr lang="en-IN" dirty="0" smtClean="0"/>
              <a:t>.</a:t>
            </a:r>
          </a:p>
          <a:p>
            <a:endParaRPr lang="en-IN" dirty="0" smtClean="0"/>
          </a:p>
          <a:p>
            <a:r>
              <a:rPr lang="en-IN" dirty="0" smtClean="0"/>
              <a:t>Orchestration </a:t>
            </a:r>
            <a:r>
              <a:rPr lang="en-IN" dirty="0"/>
              <a:t>helps IT to more easily manage complex tasks and workflows.</a:t>
            </a:r>
          </a:p>
        </p:txBody>
      </p:sp>
    </p:spTree>
    <p:extLst>
      <p:ext uri="{BB962C8B-B14F-4D97-AF65-F5344CB8AC3E}">
        <p14:creationId xmlns:p14="http://schemas.microsoft.com/office/powerpoint/2010/main" val="3349643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Setting Up </a:t>
            </a:r>
            <a:r>
              <a:rPr lang="en-IN" b="1" dirty="0" err="1"/>
              <a:t>Kubernetes</a:t>
            </a:r>
            <a:r>
              <a:rPr lang="en-IN" b="1" dirty="0"/>
              <a:t> (K8s) on </a:t>
            </a:r>
            <a:r>
              <a:rPr lang="en-IN" b="1" dirty="0" smtClean="0"/>
              <a:t>Windows</a:t>
            </a:r>
            <a:endParaRPr lang="en-IN" dirty="0"/>
          </a:p>
        </p:txBody>
      </p:sp>
      <p:sp>
        <p:nvSpPr>
          <p:cNvPr id="3" name="Content Placeholder 2"/>
          <p:cNvSpPr>
            <a:spLocks noGrp="1"/>
          </p:cNvSpPr>
          <p:nvPr>
            <p:ph idx="1"/>
          </p:nvPr>
        </p:nvSpPr>
        <p:spPr/>
        <p:txBody>
          <a:bodyPr/>
          <a:lstStyle/>
          <a:p>
            <a:r>
              <a:rPr lang="en-IN" b="1" dirty="0"/>
              <a:t>Install Cygwin</a:t>
            </a:r>
          </a:p>
          <a:p>
            <a:r>
              <a:rPr lang="en-IN" sz="2000" dirty="0"/>
              <a:t>The Windows command prompt really sucks when it comes to using K8s. </a:t>
            </a:r>
            <a:endParaRPr lang="en-IN" sz="2000" dirty="0" smtClean="0"/>
          </a:p>
          <a:p>
            <a:r>
              <a:rPr lang="en-IN" sz="2000" dirty="0" smtClean="0"/>
              <a:t>The </a:t>
            </a:r>
            <a:r>
              <a:rPr lang="en-IN" sz="2000" dirty="0"/>
              <a:t>Linux terminal provides a fantastic user experience while running </a:t>
            </a:r>
            <a:r>
              <a:rPr lang="en-IN" sz="2000" dirty="0" err="1"/>
              <a:t>Docker</a:t>
            </a:r>
            <a:r>
              <a:rPr lang="en-IN" sz="2000" dirty="0"/>
              <a:t> commands or K8s commands. </a:t>
            </a:r>
            <a:endParaRPr lang="en-IN" sz="2000" dirty="0" smtClean="0"/>
          </a:p>
          <a:p>
            <a:r>
              <a:rPr lang="en-IN" sz="2000" dirty="0" smtClean="0"/>
              <a:t>On </a:t>
            </a:r>
            <a:r>
              <a:rPr lang="en-IN" sz="2000" dirty="0"/>
              <a:t>windows, you can get similar kind of user experience with Cygwin. Install Cygwin by following the steps listed on </a:t>
            </a:r>
            <a:r>
              <a:rPr lang="en-IN" sz="2000" u="sng" dirty="0">
                <a:hlinkClick r:id="rId2"/>
              </a:rPr>
              <a:t>its website</a:t>
            </a:r>
            <a:r>
              <a:rPr lang="en-IN" sz="2000" dirty="0" smtClean="0"/>
              <a:t>.</a:t>
            </a:r>
          </a:p>
          <a:p>
            <a:r>
              <a:rPr lang="en-IN" sz="2000" dirty="0">
                <a:hlinkClick r:id="rId3"/>
              </a:rPr>
              <a:t>https://cygwin.com/install.html</a:t>
            </a:r>
            <a:endParaRPr lang="en-IN" sz="2000" dirty="0"/>
          </a:p>
        </p:txBody>
      </p:sp>
    </p:spTree>
    <p:extLst>
      <p:ext uri="{BB962C8B-B14F-4D97-AF65-F5344CB8AC3E}">
        <p14:creationId xmlns:p14="http://schemas.microsoft.com/office/powerpoint/2010/main" val="991553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Setting Up </a:t>
            </a:r>
            <a:r>
              <a:rPr lang="en-IN" b="1" dirty="0" err="1"/>
              <a:t>Kubernetes</a:t>
            </a:r>
            <a:r>
              <a:rPr lang="en-IN" b="1" dirty="0"/>
              <a:t> (K8s) on </a:t>
            </a:r>
            <a:r>
              <a:rPr lang="en-IN" b="1" dirty="0" smtClean="0"/>
              <a:t>Windows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Install </a:t>
            </a:r>
            <a:r>
              <a:rPr lang="en-IN" b="1" dirty="0" err="1"/>
              <a:t>kubectl</a:t>
            </a:r>
            <a:endParaRPr lang="en-IN" b="1" dirty="0"/>
          </a:p>
          <a:p>
            <a:r>
              <a:rPr lang="en-IN" dirty="0" err="1"/>
              <a:t>kubectl</a:t>
            </a:r>
            <a:r>
              <a:rPr lang="en-IN" dirty="0"/>
              <a:t> is a </a:t>
            </a:r>
            <a:r>
              <a:rPr lang="en-IN" dirty="0" err="1"/>
              <a:t>Kubernetes</a:t>
            </a:r>
            <a:r>
              <a:rPr lang="en-IN" dirty="0"/>
              <a:t> command-line tool, and it is used to deploy and manage applications on </a:t>
            </a:r>
            <a:r>
              <a:rPr lang="en-IN" dirty="0" err="1"/>
              <a:t>Kubernetes</a:t>
            </a:r>
            <a:r>
              <a:rPr lang="en-IN" dirty="0"/>
              <a:t>. </a:t>
            </a:r>
            <a:endParaRPr lang="en-IN" dirty="0" smtClean="0"/>
          </a:p>
          <a:p>
            <a:r>
              <a:rPr lang="en-IN" dirty="0" err="1" smtClean="0"/>
              <a:t>kubectl</a:t>
            </a:r>
            <a:r>
              <a:rPr lang="en-IN" dirty="0" smtClean="0"/>
              <a:t> </a:t>
            </a:r>
            <a:r>
              <a:rPr lang="en-IN" dirty="0"/>
              <a:t>provides features to inspect cluster resources, create, delete, and update components, get the status of K8s clusters, and deploy and run applications in K8s</a:t>
            </a:r>
            <a:r>
              <a:rPr lang="en-IN" dirty="0" smtClean="0"/>
              <a:t>.</a:t>
            </a:r>
          </a:p>
          <a:p>
            <a:r>
              <a:rPr lang="en-IN" dirty="0"/>
              <a:t>Here are the steps to set up a </a:t>
            </a:r>
            <a:r>
              <a:rPr lang="en-IN" dirty="0" err="1"/>
              <a:t>kubectl</a:t>
            </a:r>
            <a:r>
              <a:rPr lang="en-IN" dirty="0"/>
              <a:t> on Windows:</a:t>
            </a:r>
          </a:p>
          <a:p>
            <a:pPr lvl="0"/>
            <a:r>
              <a:rPr lang="en-IN" dirty="0"/>
              <a:t>Download the kubectl.exe using a </a:t>
            </a:r>
            <a:r>
              <a:rPr lang="en-IN" dirty="0">
                <a:hlinkClick r:id="rId2"/>
              </a:rPr>
              <a:t>link</a:t>
            </a:r>
            <a:r>
              <a:rPr lang="en-IN" dirty="0"/>
              <a:t> and save the file in any folder on windows file system</a:t>
            </a:r>
            <a:r>
              <a:rPr lang="en-IN" dirty="0" smtClean="0"/>
              <a:t>.</a:t>
            </a:r>
          </a:p>
          <a:p>
            <a:pPr lvl="0"/>
            <a:r>
              <a:rPr lang="en-IN" dirty="0">
                <a:hlinkClick r:id="rId2"/>
              </a:rPr>
              <a:t>https://kubernetes.io/docs/tasks/tools/install-kubectl/</a:t>
            </a:r>
            <a:endParaRPr lang="en-IN" dirty="0"/>
          </a:p>
          <a:p>
            <a:pPr lvl="0"/>
            <a:r>
              <a:rPr lang="en-IN" dirty="0"/>
              <a:t>Add the kubectl.exe folder location in path variable - “Advanced System Settings -&gt; Advanced -&gt; Environment Variables -&gt; Path</a:t>
            </a:r>
            <a:r>
              <a:rPr lang="en-IN" dirty="0" smtClean="0"/>
              <a:t>”.</a:t>
            </a:r>
          </a:p>
          <a:p>
            <a:pPr lvl="1"/>
            <a:r>
              <a:rPr lang="en-IN" dirty="0" smtClean="0"/>
              <a:t>For </a:t>
            </a:r>
            <a:r>
              <a:rPr lang="en-IN" dirty="0"/>
              <a:t>example, if you have saved file to C:/kube then add this folder path to the path variable.</a:t>
            </a:r>
          </a:p>
          <a:p>
            <a:pPr lvl="0"/>
            <a:r>
              <a:rPr lang="en-IN" dirty="0"/>
              <a:t>Open a command prompt and type </a:t>
            </a:r>
            <a:r>
              <a:rPr lang="en-IN" dirty="0" err="1"/>
              <a:t>kubectl</a:t>
            </a:r>
            <a:r>
              <a:rPr lang="en-IN" dirty="0"/>
              <a:t> and you should see all commands supported by </a:t>
            </a:r>
            <a:r>
              <a:rPr lang="en-IN" dirty="0" err="1" smtClean="0"/>
              <a:t>kubectl</a:t>
            </a:r>
            <a:endParaRPr lang="en-IN" dirty="0" smtClean="0"/>
          </a:p>
          <a:p>
            <a:r>
              <a:rPr lang="en-IN" dirty="0"/>
              <a:t>Command : </a:t>
            </a:r>
            <a:r>
              <a:rPr lang="en-IN" dirty="0" err="1"/>
              <a:t>kubectl</a:t>
            </a:r>
            <a:endParaRPr lang="en-IN" dirty="0"/>
          </a:p>
          <a:p>
            <a:pPr lvl="0"/>
            <a:endParaRPr lang="en-IN" dirty="0"/>
          </a:p>
          <a:p>
            <a:endParaRPr lang="en-IN" dirty="0"/>
          </a:p>
        </p:txBody>
      </p:sp>
    </p:spTree>
    <p:extLst>
      <p:ext uri="{BB962C8B-B14F-4D97-AF65-F5344CB8AC3E}">
        <p14:creationId xmlns:p14="http://schemas.microsoft.com/office/powerpoint/2010/main" val="1238580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0"/>
            <a:ext cx="10515600" cy="626548"/>
          </a:xfrm>
        </p:spPr>
        <p:txBody>
          <a:bodyPr>
            <a:normAutofit fontScale="90000"/>
          </a:bodyPr>
          <a:lstStyle/>
          <a:p>
            <a:r>
              <a:rPr lang="en-IN" b="1" dirty="0"/>
              <a:t>Setting Up </a:t>
            </a:r>
            <a:r>
              <a:rPr lang="en-IN" b="1" dirty="0" err="1"/>
              <a:t>Kubernetes</a:t>
            </a:r>
            <a:r>
              <a:rPr lang="en-IN" b="1" dirty="0"/>
              <a:t> (K8s) on </a:t>
            </a:r>
            <a:r>
              <a:rPr lang="en-IN" b="1" dirty="0" smtClean="0"/>
              <a:t>Windows</a:t>
            </a:r>
            <a:endParaRPr lang="en-IN" dirty="0"/>
          </a:p>
        </p:txBody>
      </p:sp>
      <p:sp>
        <p:nvSpPr>
          <p:cNvPr id="3" name="Content Placeholder 2"/>
          <p:cNvSpPr>
            <a:spLocks noGrp="1"/>
          </p:cNvSpPr>
          <p:nvPr>
            <p:ph idx="1"/>
          </p:nvPr>
        </p:nvSpPr>
        <p:spPr>
          <a:xfrm>
            <a:off x="323045" y="718042"/>
            <a:ext cx="10515600" cy="4351338"/>
          </a:xfrm>
        </p:spPr>
        <p:txBody>
          <a:bodyPr>
            <a:normAutofit fontScale="77500" lnSpcReduction="20000"/>
          </a:bodyPr>
          <a:lstStyle/>
          <a:p>
            <a:r>
              <a:rPr lang="en-IN" b="1" dirty="0"/>
              <a:t>Install </a:t>
            </a:r>
            <a:r>
              <a:rPr lang="en-IN" b="1" dirty="0" err="1"/>
              <a:t>minikube</a:t>
            </a:r>
            <a:endParaRPr lang="en-IN" b="1" dirty="0"/>
          </a:p>
          <a:p>
            <a:pPr lvl="0"/>
            <a:r>
              <a:rPr lang="en-IN" dirty="0"/>
              <a:t>VT-x or AMD-v virtualization must be enabled in your computer’s BIOS.</a:t>
            </a:r>
          </a:p>
          <a:p>
            <a:pPr lvl="0"/>
            <a:r>
              <a:rPr lang="en-IN" dirty="0"/>
              <a:t>Install the virtualization platform such as </a:t>
            </a:r>
            <a:r>
              <a:rPr lang="en-IN" dirty="0" err="1"/>
              <a:t>Virtualbox</a:t>
            </a:r>
            <a:r>
              <a:rPr lang="en-IN" dirty="0"/>
              <a:t> or KVM. You are not really required to configure the image.</a:t>
            </a:r>
          </a:p>
          <a:p>
            <a:pPr lvl="0"/>
            <a:r>
              <a:rPr lang="en-IN" dirty="0"/>
              <a:t>Download the minikube-windows-amd64 file from </a:t>
            </a:r>
            <a:r>
              <a:rPr lang="en-IN" u="sng" dirty="0">
                <a:hlinkClick r:id="rId2"/>
              </a:rPr>
              <a:t>here</a:t>
            </a:r>
            <a:r>
              <a:rPr lang="en-IN" dirty="0" smtClean="0"/>
              <a:t>.</a:t>
            </a:r>
          </a:p>
          <a:p>
            <a:pPr lvl="0"/>
            <a:r>
              <a:rPr lang="en-IN" dirty="0">
                <a:hlinkClick r:id="rId2"/>
              </a:rPr>
              <a:t>https://github.com/kubernetes/minikube/releases</a:t>
            </a:r>
            <a:endParaRPr lang="en-IN" dirty="0"/>
          </a:p>
          <a:p>
            <a:r>
              <a:rPr lang="en-IN" dirty="0"/>
              <a:t>  The current version of </a:t>
            </a:r>
            <a:r>
              <a:rPr lang="en-IN" dirty="0" err="1"/>
              <a:t>minikube</a:t>
            </a:r>
            <a:r>
              <a:rPr lang="en-IN" dirty="0"/>
              <a:t> is </a:t>
            </a:r>
            <a:r>
              <a:rPr lang="en-IN" dirty="0" smtClean="0"/>
              <a:t>v0.29.0.</a:t>
            </a:r>
          </a:p>
          <a:p>
            <a:pPr lvl="0"/>
            <a:r>
              <a:rPr lang="en-IN" dirty="0"/>
              <a:t>Rename the file to minikube.exe. Note the extension “exe” is added.</a:t>
            </a:r>
          </a:p>
          <a:p>
            <a:pPr lvl="0"/>
            <a:r>
              <a:rPr lang="en-IN" dirty="0"/>
              <a:t>Add this folder path location in path variable: “Advanced System Settings -&gt; Advanced -&gt; Environment Variables -&gt; Path.” For example, if you have saved the file to C:/kube then add this folder path to the path variable.</a:t>
            </a:r>
          </a:p>
          <a:p>
            <a:pPr lvl="0"/>
            <a:r>
              <a:rPr lang="en-IN" dirty="0"/>
              <a:t>Open the command prompt and fire a command </a:t>
            </a:r>
            <a:r>
              <a:rPr lang="en-IN" dirty="0" err="1"/>
              <a:t>minikube</a:t>
            </a:r>
            <a:r>
              <a:rPr lang="en-IN" dirty="0"/>
              <a:t> and you should see all the commands supported by </a:t>
            </a:r>
            <a:r>
              <a:rPr lang="en-IN" dirty="0" err="1"/>
              <a:t>minikube</a:t>
            </a:r>
            <a:r>
              <a:rPr lang="en-IN" dirty="0"/>
              <a:t>.</a:t>
            </a:r>
          </a:p>
          <a:p>
            <a:r>
              <a:rPr lang="en-IN" dirty="0"/>
              <a:t>Command: </a:t>
            </a:r>
            <a:r>
              <a:rPr lang="en-IN" dirty="0" err="1"/>
              <a:t>minikube</a:t>
            </a:r>
            <a:endParaRPr lang="en-IN" dirty="0"/>
          </a:p>
          <a:p>
            <a:endParaRPr lang="en-IN" dirty="0"/>
          </a:p>
        </p:txBody>
      </p:sp>
      <p:pic>
        <p:nvPicPr>
          <p:cNvPr id="6" name="Picture 5" descr="Image title"/>
          <p:cNvPicPr/>
          <p:nvPr/>
        </p:nvPicPr>
        <p:blipFill>
          <a:blip r:embed="rId3">
            <a:extLst>
              <a:ext uri="{28A0092B-C50C-407E-A947-70E740481C1C}">
                <a14:useLocalDpi xmlns:a14="http://schemas.microsoft.com/office/drawing/2010/main" val="0"/>
              </a:ext>
            </a:extLst>
          </a:blip>
          <a:srcRect/>
          <a:stretch>
            <a:fillRect/>
          </a:stretch>
        </p:blipFill>
        <p:spPr bwMode="auto">
          <a:xfrm>
            <a:off x="7920506" y="4314423"/>
            <a:ext cx="4271493" cy="2396609"/>
          </a:xfrm>
          <a:prstGeom prst="rect">
            <a:avLst/>
          </a:prstGeom>
          <a:noFill/>
          <a:ln>
            <a:noFill/>
          </a:ln>
        </p:spPr>
      </p:pic>
    </p:spTree>
    <p:extLst>
      <p:ext uri="{BB962C8B-B14F-4D97-AF65-F5344CB8AC3E}">
        <p14:creationId xmlns:p14="http://schemas.microsoft.com/office/powerpoint/2010/main" val="1749752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a:t>
            </a:r>
            <a:r>
              <a:rPr lang="en-IN" b="1" dirty="0" smtClean="0"/>
              <a:t>:</a:t>
            </a:r>
            <a:br>
              <a:rPr lang="en-IN" b="1" dirty="0" smtClean="0"/>
            </a:br>
            <a:r>
              <a:rPr lang="en-IN" b="1" dirty="0" smtClean="0"/>
              <a:t>to </a:t>
            </a:r>
            <a:r>
              <a:rPr lang="en-IN" b="1" dirty="0"/>
              <a:t>Create a </a:t>
            </a:r>
            <a:r>
              <a:rPr lang="en-IN" b="1" dirty="0" smtClean="0"/>
              <a:t>Cluster</a:t>
            </a:r>
            <a:endParaRPr lang="en-IN" dirty="0"/>
          </a:p>
        </p:txBody>
      </p:sp>
      <p:sp>
        <p:nvSpPr>
          <p:cNvPr id="3" name="Content Placeholder 2"/>
          <p:cNvSpPr>
            <a:spLocks noGrp="1"/>
          </p:cNvSpPr>
          <p:nvPr>
            <p:ph idx="1"/>
          </p:nvPr>
        </p:nvSpPr>
        <p:spPr/>
        <p:txBody>
          <a:bodyPr>
            <a:normAutofit/>
          </a:bodyPr>
          <a:lstStyle/>
          <a:p>
            <a:r>
              <a:rPr lang="en-IN" b="1" dirty="0" err="1" smtClean="0"/>
              <a:t>Minikube</a:t>
            </a:r>
            <a:r>
              <a:rPr lang="en-IN" b="1" dirty="0" smtClean="0"/>
              <a:t> </a:t>
            </a:r>
            <a:r>
              <a:rPr lang="en-IN" b="1" dirty="0"/>
              <a:t>is a lightweight </a:t>
            </a:r>
            <a:r>
              <a:rPr lang="en-IN" b="1" dirty="0" err="1"/>
              <a:t>Kubernetes</a:t>
            </a:r>
            <a:r>
              <a:rPr lang="en-IN" b="1" dirty="0"/>
              <a:t> implementation that creates a VM on your local machine and deploys a simple cluster containing only one node. </a:t>
            </a:r>
          </a:p>
          <a:p>
            <a:r>
              <a:rPr lang="en-IN" dirty="0" err="1"/>
              <a:t>Minikube</a:t>
            </a:r>
            <a:r>
              <a:rPr lang="en-IN" dirty="0"/>
              <a:t> is available for Linux, </a:t>
            </a:r>
            <a:r>
              <a:rPr lang="en-IN" dirty="0" err="1"/>
              <a:t>macOS</a:t>
            </a:r>
            <a:r>
              <a:rPr lang="en-IN" dirty="0"/>
              <a:t>, and Windows systems.</a:t>
            </a:r>
          </a:p>
          <a:p>
            <a:r>
              <a:rPr lang="en-IN" dirty="0"/>
              <a:t>The </a:t>
            </a:r>
            <a:r>
              <a:rPr lang="en-IN" dirty="0" err="1"/>
              <a:t>Minikube</a:t>
            </a:r>
            <a:r>
              <a:rPr lang="en-IN" dirty="0"/>
              <a:t> CLI provides basic bootstrapping operations for working with your cluster, including start, stop, status, and delete. </a:t>
            </a:r>
          </a:p>
        </p:txBody>
      </p:sp>
    </p:spTree>
    <p:extLst>
      <p:ext uri="{BB962C8B-B14F-4D97-AF65-F5344CB8AC3E}">
        <p14:creationId xmlns:p14="http://schemas.microsoft.com/office/powerpoint/2010/main" val="3473914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p:txBody>
          <a:bodyPr>
            <a:normAutofit/>
          </a:bodyPr>
          <a:lstStyle/>
          <a:p>
            <a:r>
              <a:rPr lang="en-IN" dirty="0" err="1" smtClean="0"/>
              <a:t>Kubernetes</a:t>
            </a:r>
            <a:r>
              <a:rPr lang="en-IN" dirty="0" smtClean="0"/>
              <a:t> </a:t>
            </a:r>
            <a:r>
              <a:rPr lang="en-IN" dirty="0"/>
              <a:t>Clusters</a:t>
            </a:r>
          </a:p>
          <a:p>
            <a:r>
              <a:rPr lang="en-IN" b="1" dirty="0" err="1"/>
              <a:t>Kubernetes</a:t>
            </a:r>
            <a:r>
              <a:rPr lang="en-IN" b="1" dirty="0"/>
              <a:t> coordinates a highly available cluster of computers that are connected to work as a single unit.</a:t>
            </a:r>
            <a:endParaRPr lang="en-IN" dirty="0"/>
          </a:p>
          <a:p>
            <a:r>
              <a:rPr lang="en-IN" dirty="0"/>
              <a:t>The abstractions in </a:t>
            </a:r>
            <a:r>
              <a:rPr lang="en-IN" dirty="0" err="1"/>
              <a:t>Kubernetes</a:t>
            </a:r>
            <a:r>
              <a:rPr lang="en-IN" dirty="0"/>
              <a:t> allow you to deploy containerized applications to a cluster without tying them specifically to individual machines. </a:t>
            </a:r>
            <a:endParaRPr lang="en-IN" dirty="0" smtClean="0"/>
          </a:p>
        </p:txBody>
      </p:sp>
    </p:spTree>
    <p:extLst>
      <p:ext uri="{BB962C8B-B14F-4D97-AF65-F5344CB8AC3E}">
        <p14:creationId xmlns:p14="http://schemas.microsoft.com/office/powerpoint/2010/main" val="3023952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a:bodyPr>
          <a:lstStyle/>
          <a:p>
            <a:r>
              <a:rPr lang="en-IN" dirty="0" err="1"/>
              <a:t>Kubernetes</a:t>
            </a:r>
            <a:r>
              <a:rPr lang="en-IN" dirty="0"/>
              <a:t> Clusters</a:t>
            </a:r>
          </a:p>
          <a:p>
            <a:r>
              <a:rPr lang="en-IN" dirty="0"/>
              <a:t>A </a:t>
            </a:r>
            <a:r>
              <a:rPr lang="en-IN" dirty="0" err="1"/>
              <a:t>Kubernetes</a:t>
            </a:r>
            <a:r>
              <a:rPr lang="en-IN" dirty="0"/>
              <a:t> cluster consists of two types of resources:</a:t>
            </a:r>
          </a:p>
          <a:p>
            <a:r>
              <a:rPr lang="en-IN" dirty="0"/>
              <a:t>The </a:t>
            </a:r>
            <a:r>
              <a:rPr lang="en-IN" b="1" dirty="0"/>
              <a:t>Master</a:t>
            </a:r>
            <a:r>
              <a:rPr lang="en-IN" dirty="0"/>
              <a:t> coordinates the cluster</a:t>
            </a:r>
          </a:p>
          <a:p>
            <a:r>
              <a:rPr lang="en-IN" b="1" dirty="0"/>
              <a:t>Nodes</a:t>
            </a:r>
            <a:r>
              <a:rPr lang="en-IN" dirty="0"/>
              <a:t> are the workers that run applications</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3305668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a:bodyPr>
          <a:lstStyle/>
          <a:p>
            <a:r>
              <a:rPr lang="en-IN" b="1" dirty="0"/>
              <a:t>The Master is responsible for managing the cluster.</a:t>
            </a:r>
            <a:r>
              <a:rPr lang="en-IN" dirty="0"/>
              <a:t> </a:t>
            </a:r>
            <a:endParaRPr lang="en-IN" dirty="0" smtClean="0"/>
          </a:p>
          <a:p>
            <a:r>
              <a:rPr lang="en-IN" dirty="0" smtClean="0"/>
              <a:t>The </a:t>
            </a:r>
            <a:r>
              <a:rPr lang="en-IN" dirty="0"/>
              <a:t>master coordinates all activities in your cluster, such </a:t>
            </a:r>
            <a:r>
              <a:rPr lang="en-IN" dirty="0" smtClean="0"/>
              <a:t>as:</a:t>
            </a:r>
          </a:p>
          <a:p>
            <a:pPr lvl="1"/>
            <a:r>
              <a:rPr lang="en-IN" dirty="0" smtClean="0"/>
              <a:t>scheduling applications</a:t>
            </a:r>
          </a:p>
          <a:p>
            <a:pPr lvl="1"/>
            <a:r>
              <a:rPr lang="en-IN" dirty="0" smtClean="0"/>
              <a:t>maintaining </a:t>
            </a:r>
            <a:r>
              <a:rPr lang="en-IN" dirty="0"/>
              <a:t>applications' desired </a:t>
            </a:r>
            <a:r>
              <a:rPr lang="en-IN" dirty="0" smtClean="0"/>
              <a:t>state</a:t>
            </a:r>
          </a:p>
          <a:p>
            <a:pPr lvl="1"/>
            <a:r>
              <a:rPr lang="en-IN" dirty="0" smtClean="0"/>
              <a:t>scaling applications</a:t>
            </a:r>
          </a:p>
          <a:p>
            <a:pPr lvl="1"/>
            <a:r>
              <a:rPr lang="en-IN" dirty="0" smtClean="0"/>
              <a:t>rolling </a:t>
            </a:r>
            <a:r>
              <a:rPr lang="en-IN" dirty="0"/>
              <a:t>out new updates.</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3177956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a:bodyPr>
          <a:lstStyle/>
          <a:p>
            <a:r>
              <a:rPr lang="en-IN" b="1" dirty="0"/>
              <a:t>A node is a VM or a physical computer that serves as a worker machine in a </a:t>
            </a:r>
            <a:r>
              <a:rPr lang="en-IN" b="1" dirty="0" err="1"/>
              <a:t>Kubernetes</a:t>
            </a:r>
            <a:r>
              <a:rPr lang="en-IN" b="1" dirty="0"/>
              <a:t> cluster.</a:t>
            </a:r>
            <a:r>
              <a:rPr lang="en-IN" dirty="0"/>
              <a:t> </a:t>
            </a:r>
            <a:endParaRPr lang="en-IN" dirty="0" smtClean="0"/>
          </a:p>
          <a:p>
            <a:r>
              <a:rPr lang="en-IN" dirty="0" smtClean="0"/>
              <a:t>Each </a:t>
            </a:r>
            <a:r>
              <a:rPr lang="en-IN" dirty="0"/>
              <a:t>node has a </a:t>
            </a:r>
            <a:r>
              <a:rPr lang="en-IN" dirty="0" err="1"/>
              <a:t>Kubelet</a:t>
            </a:r>
            <a:r>
              <a:rPr lang="en-IN" dirty="0"/>
              <a:t>, which is an agent for managing the node and communicating with the </a:t>
            </a:r>
            <a:r>
              <a:rPr lang="en-IN" dirty="0" err="1"/>
              <a:t>Kubernetes</a:t>
            </a:r>
            <a:r>
              <a:rPr lang="en-IN" dirty="0"/>
              <a:t> master. </a:t>
            </a:r>
            <a:endParaRPr lang="en-IN" dirty="0" smtClean="0"/>
          </a:p>
          <a:p>
            <a:r>
              <a:rPr lang="en-IN" dirty="0" smtClean="0"/>
              <a:t>The </a:t>
            </a:r>
            <a:r>
              <a:rPr lang="en-IN" dirty="0"/>
              <a:t>node should also have tools for handling container operations, such as </a:t>
            </a:r>
            <a:r>
              <a:rPr lang="en-IN" dirty="0" err="1"/>
              <a:t>Docker</a:t>
            </a:r>
            <a:r>
              <a:rPr lang="en-IN" dirty="0"/>
              <a:t> or </a:t>
            </a:r>
            <a:r>
              <a:rPr lang="en-IN" dirty="0" err="1"/>
              <a:t>rkt</a:t>
            </a:r>
            <a:r>
              <a:rPr lang="en-IN" dirty="0"/>
              <a:t>. </a:t>
            </a:r>
            <a:endParaRPr lang="en-IN" dirty="0" smtClean="0"/>
          </a:p>
          <a:p>
            <a:r>
              <a:rPr lang="en-IN" dirty="0" smtClean="0"/>
              <a:t>A </a:t>
            </a:r>
            <a:r>
              <a:rPr lang="en-IN" dirty="0" err="1"/>
              <a:t>Kubernetes</a:t>
            </a:r>
            <a:r>
              <a:rPr lang="en-IN" dirty="0"/>
              <a:t> cluster that handles production traffic should have a minimum of three nodes.</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1541063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6152211" cy="4351338"/>
          </a:xfrm>
        </p:spPr>
        <p:txBody>
          <a:bodyPr>
            <a:normAutofit lnSpcReduction="10000"/>
          </a:bodyPr>
          <a:lstStyle/>
          <a:p>
            <a:r>
              <a:rPr lang="en-IN" dirty="0"/>
              <a:t>A </a:t>
            </a:r>
            <a:r>
              <a:rPr lang="en-IN" dirty="0" err="1"/>
              <a:t>Kubernetes</a:t>
            </a:r>
            <a:r>
              <a:rPr lang="en-IN" dirty="0"/>
              <a:t> cluster can be deployed on either physical or virtual machines. </a:t>
            </a:r>
            <a:endParaRPr lang="en-IN" dirty="0" smtClean="0"/>
          </a:p>
          <a:p>
            <a:r>
              <a:rPr lang="en-IN" dirty="0" smtClean="0"/>
              <a:t>To </a:t>
            </a:r>
            <a:r>
              <a:rPr lang="en-IN" dirty="0"/>
              <a:t>get started with </a:t>
            </a:r>
            <a:r>
              <a:rPr lang="en-IN" dirty="0" err="1"/>
              <a:t>Kubernetes</a:t>
            </a:r>
            <a:r>
              <a:rPr lang="en-IN" dirty="0"/>
              <a:t> development, you can use </a:t>
            </a:r>
            <a:r>
              <a:rPr lang="en-IN" dirty="0" err="1"/>
              <a:t>Minikube</a:t>
            </a:r>
            <a:r>
              <a:rPr lang="en-IN" dirty="0"/>
              <a:t>. </a:t>
            </a:r>
            <a:endParaRPr lang="en-IN" dirty="0" smtClean="0"/>
          </a:p>
          <a:p>
            <a:r>
              <a:rPr lang="en-IN" b="1" dirty="0" err="1" smtClean="0"/>
              <a:t>Minikube</a:t>
            </a:r>
            <a:r>
              <a:rPr lang="en-IN" b="1" dirty="0" smtClean="0"/>
              <a:t> </a:t>
            </a:r>
            <a:r>
              <a:rPr lang="en-IN" b="1" dirty="0"/>
              <a:t>is a lightweight </a:t>
            </a:r>
            <a:r>
              <a:rPr lang="en-IN" b="1" dirty="0" err="1"/>
              <a:t>Kubernetes</a:t>
            </a:r>
            <a:r>
              <a:rPr lang="en-IN" b="1" dirty="0"/>
              <a:t> implementation that creates a VM on your local machine and deploys a simple cluster containing only one node. </a:t>
            </a:r>
            <a:endParaRPr lang="en-IN" b="1" dirty="0" smtClean="0"/>
          </a:p>
          <a:p>
            <a:r>
              <a:rPr lang="en-IN" dirty="0" err="1" smtClean="0"/>
              <a:t>Minikube</a:t>
            </a:r>
            <a:r>
              <a:rPr lang="en-IN" dirty="0" smtClean="0"/>
              <a:t> </a:t>
            </a:r>
            <a:r>
              <a:rPr lang="en-IN" dirty="0"/>
              <a:t>is available for Linux, </a:t>
            </a:r>
            <a:r>
              <a:rPr lang="en-IN" dirty="0" err="1"/>
              <a:t>macOS</a:t>
            </a:r>
            <a:r>
              <a:rPr lang="en-IN" dirty="0"/>
              <a:t>, and Windows systems</a:t>
            </a:r>
            <a:r>
              <a:rPr lang="en-IN" dirty="0" smtClean="0"/>
              <a:t>.</a:t>
            </a:r>
          </a:p>
          <a:p>
            <a:r>
              <a:rPr lang="en-IN" dirty="0" smtClean="0"/>
              <a:t>The </a:t>
            </a:r>
            <a:r>
              <a:rPr lang="en-IN" dirty="0" err="1"/>
              <a:t>Minikube</a:t>
            </a:r>
            <a:r>
              <a:rPr lang="en-IN" dirty="0"/>
              <a:t> CLI provides basic bootstrapping operations for working with your cluster, including start, stop, status, and delete. </a:t>
            </a:r>
          </a:p>
        </p:txBody>
      </p:sp>
      <p:pic>
        <p:nvPicPr>
          <p:cNvPr id="4" name="Picture 3"/>
          <p:cNvPicPr>
            <a:picLocks noChangeAspect="1"/>
          </p:cNvPicPr>
          <p:nvPr/>
        </p:nvPicPr>
        <p:blipFill>
          <a:blip r:embed="rId2"/>
          <a:stretch>
            <a:fillRect/>
          </a:stretch>
        </p:blipFill>
        <p:spPr>
          <a:xfrm>
            <a:off x="6990411" y="2607972"/>
            <a:ext cx="4933950" cy="4114800"/>
          </a:xfrm>
          <a:prstGeom prst="rect">
            <a:avLst/>
          </a:prstGeom>
        </p:spPr>
      </p:pic>
    </p:spTree>
    <p:extLst>
      <p:ext uri="{BB962C8B-B14F-4D97-AF65-F5344CB8AC3E}">
        <p14:creationId xmlns:p14="http://schemas.microsoft.com/office/powerpoint/2010/main" val="2008700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10791423" cy="4351338"/>
          </a:xfrm>
        </p:spPr>
        <p:txBody>
          <a:bodyPr>
            <a:normAutofit lnSpcReduction="10000"/>
          </a:bodyPr>
          <a:lstStyle/>
          <a:p>
            <a:r>
              <a:rPr lang="en-IN" b="1" dirty="0" smtClean="0"/>
              <a:t>Online URL</a:t>
            </a:r>
          </a:p>
          <a:p>
            <a:r>
              <a:rPr lang="en-IN" dirty="0">
                <a:hlinkClick r:id="rId2"/>
              </a:rPr>
              <a:t>https://kubernetes.io/docs/tutorials/kubernetes-basics/create-cluster/cluster-interactive</a:t>
            </a:r>
            <a:r>
              <a:rPr lang="en-IN" dirty="0" smtClean="0">
                <a:hlinkClick r:id="rId2"/>
              </a:rPr>
              <a:t>/</a:t>
            </a:r>
            <a:endParaRPr lang="en-IN" dirty="0" smtClean="0"/>
          </a:p>
          <a:p>
            <a:endParaRPr lang="en-IN" b="1" dirty="0" smtClean="0"/>
          </a:p>
          <a:p>
            <a:r>
              <a:rPr lang="en-IN" b="1" dirty="0" smtClean="0"/>
              <a:t>Cluster </a:t>
            </a:r>
            <a:r>
              <a:rPr lang="en-IN" b="1" dirty="0"/>
              <a:t>up and running</a:t>
            </a:r>
          </a:p>
          <a:p>
            <a:r>
              <a:rPr lang="en-IN" dirty="0" smtClean="0"/>
              <a:t>To check </a:t>
            </a:r>
            <a:r>
              <a:rPr lang="en-IN" dirty="0"/>
              <a:t>that installed </a:t>
            </a:r>
            <a:r>
              <a:rPr lang="en-IN" dirty="0" err="1"/>
              <a:t>minikube</a:t>
            </a:r>
            <a:r>
              <a:rPr lang="en-IN" dirty="0"/>
              <a:t> </a:t>
            </a:r>
            <a:r>
              <a:rPr lang="en-IN" dirty="0" smtClean="0"/>
              <a:t>is </a:t>
            </a:r>
            <a:r>
              <a:rPr lang="en-IN" dirty="0"/>
              <a:t>properly </a:t>
            </a:r>
            <a:r>
              <a:rPr lang="en-IN" dirty="0" smtClean="0"/>
              <a:t>or not :</a:t>
            </a:r>
            <a:endParaRPr lang="en-IN" dirty="0"/>
          </a:p>
          <a:p>
            <a:pPr lvl="1"/>
            <a:r>
              <a:rPr lang="en-IN" dirty="0" err="1"/>
              <a:t>minikube</a:t>
            </a:r>
            <a:r>
              <a:rPr lang="en-IN" dirty="0"/>
              <a:t> version</a:t>
            </a:r>
          </a:p>
          <a:p>
            <a:r>
              <a:rPr lang="en-IN" dirty="0" smtClean="0"/>
              <a:t>Start </a:t>
            </a:r>
            <a:r>
              <a:rPr lang="en-IN" dirty="0"/>
              <a:t>the cluster, by running </a:t>
            </a:r>
            <a:r>
              <a:rPr lang="en-IN" dirty="0" smtClean="0"/>
              <a:t>command</a:t>
            </a:r>
            <a:r>
              <a:rPr lang="en-IN" dirty="0"/>
              <a:t>:</a:t>
            </a:r>
          </a:p>
          <a:p>
            <a:pPr lvl="1"/>
            <a:r>
              <a:rPr lang="en-IN" dirty="0" err="1"/>
              <a:t>minikube</a:t>
            </a:r>
            <a:r>
              <a:rPr lang="en-IN" dirty="0"/>
              <a:t> start</a:t>
            </a:r>
          </a:p>
          <a:p>
            <a:r>
              <a:rPr lang="en-IN" dirty="0" smtClean="0"/>
              <a:t>Now </a:t>
            </a:r>
            <a:r>
              <a:rPr lang="en-IN" dirty="0"/>
              <a:t>have a running </a:t>
            </a:r>
            <a:r>
              <a:rPr lang="en-IN" dirty="0" err="1"/>
              <a:t>Kubernetes</a:t>
            </a:r>
            <a:r>
              <a:rPr lang="en-IN" dirty="0"/>
              <a:t> cluster in </a:t>
            </a:r>
            <a:r>
              <a:rPr lang="en-IN" dirty="0" smtClean="0"/>
              <a:t>terminal</a:t>
            </a:r>
            <a:r>
              <a:rPr lang="en-IN" dirty="0"/>
              <a:t>. </a:t>
            </a:r>
            <a:endParaRPr lang="en-IN" dirty="0" smtClean="0"/>
          </a:p>
          <a:p>
            <a:r>
              <a:rPr lang="en-IN" dirty="0" err="1" smtClean="0"/>
              <a:t>Minikube</a:t>
            </a:r>
            <a:r>
              <a:rPr lang="en-IN" dirty="0" smtClean="0"/>
              <a:t> </a:t>
            </a:r>
            <a:r>
              <a:rPr lang="en-IN" dirty="0"/>
              <a:t>started a virtual machine for </a:t>
            </a:r>
            <a:r>
              <a:rPr lang="en-IN" dirty="0" smtClean="0"/>
              <a:t>us, </a:t>
            </a:r>
            <a:r>
              <a:rPr lang="en-IN" dirty="0"/>
              <a:t>and a </a:t>
            </a:r>
            <a:r>
              <a:rPr lang="en-IN" dirty="0" err="1"/>
              <a:t>Kubernetes</a:t>
            </a:r>
            <a:r>
              <a:rPr lang="en-IN" dirty="0"/>
              <a:t> cluster is now running in that VM</a:t>
            </a:r>
            <a:r>
              <a:rPr lang="en-IN" dirty="0" smtClean="0"/>
              <a:t>.</a:t>
            </a:r>
          </a:p>
          <a:p>
            <a:endParaRPr lang="en-IN" dirty="0"/>
          </a:p>
        </p:txBody>
      </p:sp>
    </p:spTree>
    <p:extLst>
      <p:ext uri="{BB962C8B-B14F-4D97-AF65-F5344CB8AC3E}">
        <p14:creationId xmlns:p14="http://schemas.microsoft.com/office/powerpoint/2010/main" val="2928128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Orchestration</a:t>
            </a:r>
            <a:r>
              <a:rPr lang="en-IN" dirty="0"/>
              <a:t>?</a:t>
            </a:r>
          </a:p>
        </p:txBody>
      </p:sp>
      <p:sp>
        <p:nvSpPr>
          <p:cNvPr id="3" name="Content Placeholder 2"/>
          <p:cNvSpPr>
            <a:spLocks noGrp="1"/>
          </p:cNvSpPr>
          <p:nvPr>
            <p:ph idx="1"/>
          </p:nvPr>
        </p:nvSpPr>
        <p:spPr/>
        <p:txBody>
          <a:bodyPr/>
          <a:lstStyle/>
          <a:p>
            <a:r>
              <a:rPr lang="en-IN" dirty="0"/>
              <a:t>IT teams must manage many servers and applications, but doing so manually isn’t a scalable strategy. </a:t>
            </a:r>
            <a:endParaRPr lang="en-IN" dirty="0" smtClean="0"/>
          </a:p>
          <a:p>
            <a:r>
              <a:rPr lang="en-IN" dirty="0" smtClean="0"/>
              <a:t>The </a:t>
            </a:r>
            <a:r>
              <a:rPr lang="en-IN" dirty="0"/>
              <a:t>more complex an IT system, the more complex managing all the moving parts can become. </a:t>
            </a:r>
            <a:endParaRPr lang="en-IN" dirty="0" smtClean="0"/>
          </a:p>
          <a:p>
            <a:r>
              <a:rPr lang="en-IN" dirty="0" smtClean="0"/>
              <a:t>The </a:t>
            </a:r>
            <a:r>
              <a:rPr lang="en-IN" dirty="0"/>
              <a:t>need to combine multiple automated tasks and their configurations across groups of systems or machines increases. That’s where orchestration can help.</a:t>
            </a:r>
          </a:p>
        </p:txBody>
      </p:sp>
    </p:spTree>
    <p:extLst>
      <p:ext uri="{BB962C8B-B14F-4D97-AF65-F5344CB8AC3E}">
        <p14:creationId xmlns:p14="http://schemas.microsoft.com/office/powerpoint/2010/main" val="1312599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10791423" cy="4351338"/>
          </a:xfrm>
        </p:spPr>
        <p:txBody>
          <a:bodyPr>
            <a:normAutofit/>
          </a:bodyPr>
          <a:lstStyle/>
          <a:p>
            <a:r>
              <a:rPr lang="en-IN" b="1" dirty="0"/>
              <a:t>Cluster </a:t>
            </a:r>
            <a:r>
              <a:rPr lang="en-IN" b="1" dirty="0" smtClean="0"/>
              <a:t>version</a:t>
            </a:r>
          </a:p>
          <a:p>
            <a:r>
              <a:rPr lang="en-IN" dirty="0"/>
              <a:t>To interact with </a:t>
            </a:r>
            <a:r>
              <a:rPr lang="en-IN" dirty="0" err="1"/>
              <a:t>Kubernetes</a:t>
            </a:r>
            <a:r>
              <a:rPr lang="en-IN" dirty="0"/>
              <a:t> </a:t>
            </a:r>
            <a:r>
              <a:rPr lang="en-IN" dirty="0" smtClean="0"/>
              <a:t>,use </a:t>
            </a:r>
            <a:r>
              <a:rPr lang="en-IN" dirty="0"/>
              <a:t>the command line interface, </a:t>
            </a:r>
            <a:r>
              <a:rPr lang="en-IN" dirty="0" err="1"/>
              <a:t>kubectl</a:t>
            </a:r>
            <a:r>
              <a:rPr lang="en-IN" dirty="0"/>
              <a:t>. </a:t>
            </a:r>
            <a:endParaRPr lang="en-IN" dirty="0" smtClean="0"/>
          </a:p>
          <a:p>
            <a:r>
              <a:rPr lang="en-IN" dirty="0"/>
              <a:t>To check if </a:t>
            </a:r>
            <a:r>
              <a:rPr lang="en-IN" dirty="0" err="1"/>
              <a:t>kubectl</a:t>
            </a:r>
            <a:r>
              <a:rPr lang="en-IN" dirty="0"/>
              <a:t> is installed you can run the </a:t>
            </a:r>
            <a:r>
              <a:rPr lang="en-IN" i="1" dirty="0" err="1"/>
              <a:t>kubectl</a:t>
            </a:r>
            <a:r>
              <a:rPr lang="en-IN" i="1" dirty="0"/>
              <a:t> version</a:t>
            </a:r>
            <a:r>
              <a:rPr lang="en-IN" dirty="0"/>
              <a:t> command:</a:t>
            </a:r>
          </a:p>
          <a:p>
            <a:r>
              <a:rPr lang="en-IN" b="1" dirty="0" err="1"/>
              <a:t>kubectl</a:t>
            </a:r>
            <a:r>
              <a:rPr lang="en-IN" b="1" dirty="0"/>
              <a:t> version</a:t>
            </a:r>
          </a:p>
          <a:p>
            <a:endParaRPr lang="en-IN" b="1" dirty="0"/>
          </a:p>
        </p:txBody>
      </p:sp>
    </p:spTree>
    <p:extLst>
      <p:ext uri="{BB962C8B-B14F-4D97-AF65-F5344CB8AC3E}">
        <p14:creationId xmlns:p14="http://schemas.microsoft.com/office/powerpoint/2010/main" val="3460903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Minikube</a:t>
            </a:r>
            <a:r>
              <a:rPr lang="en-IN" b="1" dirty="0"/>
              <a:t> to Create a </a:t>
            </a:r>
            <a:r>
              <a:rPr lang="en-IN" b="1" dirty="0" smtClean="0"/>
              <a:t>Cluster</a:t>
            </a:r>
            <a:endParaRPr lang="en-IN" dirty="0"/>
          </a:p>
        </p:txBody>
      </p:sp>
      <p:sp>
        <p:nvSpPr>
          <p:cNvPr id="3" name="Content Placeholder 2"/>
          <p:cNvSpPr>
            <a:spLocks noGrp="1"/>
          </p:cNvSpPr>
          <p:nvPr>
            <p:ph idx="1"/>
          </p:nvPr>
        </p:nvSpPr>
        <p:spPr>
          <a:xfrm>
            <a:off x="838200" y="1825625"/>
            <a:ext cx="10791423" cy="4351338"/>
          </a:xfrm>
        </p:spPr>
        <p:txBody>
          <a:bodyPr>
            <a:normAutofit/>
          </a:bodyPr>
          <a:lstStyle/>
          <a:p>
            <a:r>
              <a:rPr lang="en-IN" b="1" i="1" dirty="0"/>
              <a:t>Cluster details</a:t>
            </a:r>
          </a:p>
          <a:p>
            <a:r>
              <a:rPr lang="en-IN" dirty="0" smtClean="0"/>
              <a:t>To get </a:t>
            </a:r>
            <a:r>
              <a:rPr lang="en-IN" dirty="0" err="1" smtClean="0"/>
              <a:t>kubectl</a:t>
            </a:r>
            <a:r>
              <a:rPr lang="en-IN" dirty="0" smtClean="0"/>
              <a:t> </a:t>
            </a:r>
            <a:r>
              <a:rPr lang="en-IN" dirty="0"/>
              <a:t>cluster-info:</a:t>
            </a:r>
          </a:p>
          <a:p>
            <a:pPr lvl="1"/>
            <a:r>
              <a:rPr lang="en-IN" b="1" dirty="0" err="1"/>
              <a:t>kubectl</a:t>
            </a:r>
            <a:r>
              <a:rPr lang="en-IN" b="1" dirty="0"/>
              <a:t> </a:t>
            </a:r>
            <a:r>
              <a:rPr lang="en-IN" b="1" dirty="0" smtClean="0"/>
              <a:t>cluster-info</a:t>
            </a:r>
          </a:p>
          <a:p>
            <a:r>
              <a:rPr lang="en-IN" dirty="0"/>
              <a:t>To view the nodes in the cluster, run the </a:t>
            </a:r>
            <a:r>
              <a:rPr lang="en-IN" dirty="0" err="1"/>
              <a:t>kubectl</a:t>
            </a:r>
            <a:r>
              <a:rPr lang="en-IN" dirty="0"/>
              <a:t> get nodes command:</a:t>
            </a:r>
          </a:p>
          <a:p>
            <a:pPr lvl="1"/>
            <a:r>
              <a:rPr lang="en-IN" b="1" dirty="0" err="1"/>
              <a:t>kubectl</a:t>
            </a:r>
            <a:r>
              <a:rPr lang="en-IN" b="1" dirty="0"/>
              <a:t> get </a:t>
            </a:r>
            <a:r>
              <a:rPr lang="en-IN" b="1" dirty="0" smtClean="0"/>
              <a:t>nodes</a:t>
            </a:r>
          </a:p>
          <a:p>
            <a:r>
              <a:rPr lang="en-IN" dirty="0"/>
              <a:t>This command shows all nodes that can be used to host our applications. </a:t>
            </a:r>
            <a:endParaRPr lang="en-IN" dirty="0" smtClean="0"/>
          </a:p>
          <a:p>
            <a:r>
              <a:rPr lang="en-IN" dirty="0" smtClean="0"/>
              <a:t>Now may be there is </a:t>
            </a:r>
            <a:r>
              <a:rPr lang="en-IN" dirty="0"/>
              <a:t>only one node, and </a:t>
            </a:r>
            <a:r>
              <a:rPr lang="en-IN" dirty="0" smtClean="0"/>
              <a:t>its </a:t>
            </a:r>
            <a:r>
              <a:rPr lang="en-IN" dirty="0"/>
              <a:t>status is ready (it is ready to accept applications for deployment).</a:t>
            </a:r>
          </a:p>
        </p:txBody>
      </p:sp>
    </p:spTree>
    <p:extLst>
      <p:ext uri="{BB962C8B-B14F-4D97-AF65-F5344CB8AC3E}">
        <p14:creationId xmlns:p14="http://schemas.microsoft.com/office/powerpoint/2010/main" val="400503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760041" cy="1499616"/>
          </a:xfrm>
        </p:spPr>
        <p:txBody>
          <a:bodyPr/>
          <a:lstStyle/>
          <a:p>
            <a:r>
              <a:rPr lang="en-IN" b="1" dirty="0"/>
              <a:t>Using </a:t>
            </a:r>
            <a:r>
              <a:rPr lang="en-IN" b="1" dirty="0" err="1"/>
              <a:t>kubectl</a:t>
            </a:r>
            <a:r>
              <a:rPr lang="en-IN" b="1" dirty="0"/>
              <a:t> to Create a Deployment</a:t>
            </a:r>
          </a:p>
        </p:txBody>
      </p:sp>
      <p:sp>
        <p:nvSpPr>
          <p:cNvPr id="3" name="Content Placeholder 2"/>
          <p:cNvSpPr>
            <a:spLocks noGrp="1"/>
          </p:cNvSpPr>
          <p:nvPr>
            <p:ph idx="1"/>
          </p:nvPr>
        </p:nvSpPr>
        <p:spPr>
          <a:xfrm>
            <a:off x="838200" y="1825625"/>
            <a:ext cx="10791423" cy="4351338"/>
          </a:xfrm>
        </p:spPr>
        <p:txBody>
          <a:bodyPr>
            <a:normAutofit/>
          </a:bodyPr>
          <a:lstStyle/>
          <a:p>
            <a:endParaRPr lang="en-IN" b="1" dirty="0" smtClean="0"/>
          </a:p>
          <a:p>
            <a:r>
              <a:rPr lang="en-IN" b="1" dirty="0" err="1" smtClean="0"/>
              <a:t>Kubernetes</a:t>
            </a:r>
            <a:r>
              <a:rPr lang="en-IN" b="1" dirty="0" smtClean="0"/>
              <a:t> </a:t>
            </a:r>
            <a:r>
              <a:rPr lang="en-IN" b="1" dirty="0"/>
              <a:t>Deployments</a:t>
            </a:r>
          </a:p>
          <a:p>
            <a:r>
              <a:rPr lang="en-IN" sz="2000" dirty="0"/>
              <a:t>Once you have a running </a:t>
            </a:r>
            <a:r>
              <a:rPr lang="en-IN" sz="2000" dirty="0" err="1"/>
              <a:t>Kubernetes</a:t>
            </a:r>
            <a:r>
              <a:rPr lang="en-IN" sz="2000" dirty="0"/>
              <a:t> cluster, you can deploy your containerized applications on top of it. </a:t>
            </a:r>
            <a:endParaRPr lang="en-IN" sz="2000" dirty="0" smtClean="0"/>
          </a:p>
          <a:p>
            <a:r>
              <a:rPr lang="en-IN" sz="2000" dirty="0" smtClean="0"/>
              <a:t>To </a:t>
            </a:r>
            <a:r>
              <a:rPr lang="en-IN" sz="2000" dirty="0"/>
              <a:t>do so, you create a </a:t>
            </a:r>
            <a:r>
              <a:rPr lang="en-IN" sz="2000" dirty="0" err="1"/>
              <a:t>Kubernetes</a:t>
            </a:r>
            <a:r>
              <a:rPr lang="en-IN" sz="2000" dirty="0"/>
              <a:t> </a:t>
            </a:r>
            <a:r>
              <a:rPr lang="en-IN" sz="2000" b="1" dirty="0"/>
              <a:t>Deployment</a:t>
            </a:r>
            <a:r>
              <a:rPr lang="en-IN" sz="2000" dirty="0"/>
              <a:t> configuration. </a:t>
            </a:r>
            <a:endParaRPr lang="en-IN" sz="2000" dirty="0" smtClean="0"/>
          </a:p>
          <a:p>
            <a:r>
              <a:rPr lang="en-IN" sz="2000" dirty="0" smtClean="0"/>
              <a:t>The </a:t>
            </a:r>
            <a:r>
              <a:rPr lang="en-IN" sz="2000" dirty="0"/>
              <a:t>Deployment instructs </a:t>
            </a:r>
            <a:r>
              <a:rPr lang="en-IN" sz="2000" dirty="0" err="1"/>
              <a:t>Kubernetes</a:t>
            </a:r>
            <a:r>
              <a:rPr lang="en-IN" sz="2000" dirty="0"/>
              <a:t> how to create and update instances of your application. </a:t>
            </a:r>
            <a:endParaRPr lang="en-IN" sz="2000" dirty="0" smtClean="0"/>
          </a:p>
          <a:p>
            <a:r>
              <a:rPr lang="en-IN" sz="2000" dirty="0" smtClean="0"/>
              <a:t>Once </a:t>
            </a:r>
            <a:r>
              <a:rPr lang="en-IN" sz="2000" dirty="0"/>
              <a:t>you've created a Deployment, the </a:t>
            </a:r>
            <a:r>
              <a:rPr lang="en-IN" sz="2000" dirty="0" err="1"/>
              <a:t>Kubernetes</a:t>
            </a:r>
            <a:r>
              <a:rPr lang="en-IN" sz="2000" dirty="0"/>
              <a:t> master schedules the application instances included in that Deployment to run on individual Nodes in the cluster.</a:t>
            </a:r>
          </a:p>
        </p:txBody>
      </p:sp>
    </p:spTree>
    <p:extLst>
      <p:ext uri="{BB962C8B-B14F-4D97-AF65-F5344CB8AC3E}">
        <p14:creationId xmlns:p14="http://schemas.microsoft.com/office/powerpoint/2010/main" val="3410530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a:bodyPr>
          <a:lstStyle/>
          <a:p>
            <a:r>
              <a:rPr lang="en-IN" dirty="0"/>
              <a:t>A Pod is the basic execution unit of a </a:t>
            </a:r>
            <a:r>
              <a:rPr lang="en-IN" dirty="0" err="1"/>
              <a:t>Kubernetes</a:t>
            </a:r>
            <a:r>
              <a:rPr lang="en-IN" dirty="0"/>
              <a:t> application. </a:t>
            </a:r>
            <a:endParaRPr lang="en-IN" dirty="0" smtClean="0"/>
          </a:p>
          <a:p>
            <a:r>
              <a:rPr lang="en-IN" sz="2000" dirty="0" smtClean="0"/>
              <a:t>Each </a:t>
            </a:r>
            <a:r>
              <a:rPr lang="en-IN" sz="2000" dirty="0"/>
              <a:t>Pod represents a part of a workload that is running on your cluster. </a:t>
            </a:r>
            <a:endParaRPr lang="en-IN" sz="2000" dirty="0" smtClean="0"/>
          </a:p>
          <a:p>
            <a:r>
              <a:rPr lang="en-IN" sz="2000" dirty="0" smtClean="0"/>
              <a:t>To </a:t>
            </a:r>
            <a:r>
              <a:rPr lang="en-IN" sz="2000" dirty="0"/>
              <a:t>deploy our first app on </a:t>
            </a:r>
            <a:r>
              <a:rPr lang="en-IN" sz="2000" dirty="0" err="1"/>
              <a:t>Kubernetes</a:t>
            </a:r>
            <a:r>
              <a:rPr lang="en-IN" sz="2000" dirty="0"/>
              <a:t> with the </a:t>
            </a:r>
            <a:r>
              <a:rPr lang="en-IN" sz="2000" dirty="0" err="1"/>
              <a:t>kubectl</a:t>
            </a:r>
            <a:r>
              <a:rPr lang="en-IN" sz="2000" dirty="0"/>
              <a:t> create deployment command. </a:t>
            </a:r>
            <a:endParaRPr lang="en-IN" sz="2000" dirty="0" smtClean="0"/>
          </a:p>
          <a:p>
            <a:r>
              <a:rPr lang="en-IN" sz="2000" dirty="0" smtClean="0"/>
              <a:t>We </a:t>
            </a:r>
            <a:r>
              <a:rPr lang="en-IN" sz="2000" dirty="0"/>
              <a:t>need to provide the deployment name and app image location (include the full repository </a:t>
            </a:r>
            <a:r>
              <a:rPr lang="en-IN" sz="2000" dirty="0" err="1"/>
              <a:t>url</a:t>
            </a:r>
            <a:r>
              <a:rPr lang="en-IN" sz="2000" dirty="0"/>
              <a:t> for images hosted outside </a:t>
            </a:r>
            <a:r>
              <a:rPr lang="en-IN" sz="2000" dirty="0" err="1"/>
              <a:t>Docker</a:t>
            </a:r>
            <a:r>
              <a:rPr lang="en-IN" sz="2000" dirty="0"/>
              <a:t> hub).</a:t>
            </a:r>
          </a:p>
          <a:p>
            <a:endParaRPr lang="en-IN" dirty="0"/>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Tree>
    <p:extLst>
      <p:ext uri="{BB962C8B-B14F-4D97-AF65-F5344CB8AC3E}">
        <p14:creationId xmlns:p14="http://schemas.microsoft.com/office/powerpoint/2010/main" val="3437739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53540" cy="4351338"/>
          </a:xfrm>
        </p:spPr>
        <p:txBody>
          <a:bodyPr>
            <a:normAutofit/>
          </a:bodyPr>
          <a:lstStyle/>
          <a:p>
            <a:r>
              <a:rPr lang="en-IN" b="1" dirty="0" err="1"/>
              <a:t>Kubernetes</a:t>
            </a:r>
            <a:r>
              <a:rPr lang="en-IN" b="1" dirty="0"/>
              <a:t> Pods</a:t>
            </a:r>
          </a:p>
          <a:p>
            <a:r>
              <a:rPr lang="en-IN" sz="2000" dirty="0"/>
              <a:t>When you created a Deployment, </a:t>
            </a:r>
            <a:r>
              <a:rPr lang="en-IN" sz="2000" dirty="0" err="1"/>
              <a:t>Kubernetes</a:t>
            </a:r>
            <a:r>
              <a:rPr lang="en-IN" sz="2000" dirty="0"/>
              <a:t> created a </a:t>
            </a:r>
            <a:r>
              <a:rPr lang="en-IN" sz="2000" b="1" dirty="0"/>
              <a:t>Pod</a:t>
            </a:r>
            <a:r>
              <a:rPr lang="en-IN" sz="2000" dirty="0"/>
              <a:t> to host your application instance. </a:t>
            </a:r>
          </a:p>
          <a:p>
            <a:r>
              <a:rPr lang="en-IN" sz="2000" b="1" dirty="0"/>
              <a:t>A Pod is a </a:t>
            </a:r>
            <a:r>
              <a:rPr lang="en-IN" sz="2000" b="1" dirty="0" err="1"/>
              <a:t>Kubernetes</a:t>
            </a:r>
            <a:r>
              <a:rPr lang="en-IN" sz="2000" b="1" dirty="0"/>
              <a:t> abstraction that represents a group of one or more application containers (such as </a:t>
            </a:r>
            <a:r>
              <a:rPr lang="en-IN" sz="2000" b="1" dirty="0" err="1"/>
              <a:t>Docker</a:t>
            </a:r>
            <a:r>
              <a:rPr lang="en-IN" sz="2000" b="1" dirty="0"/>
              <a:t> or </a:t>
            </a:r>
            <a:r>
              <a:rPr lang="en-IN" sz="2000" b="1" dirty="0" err="1"/>
              <a:t>rkt</a:t>
            </a:r>
            <a:r>
              <a:rPr lang="en-IN" sz="2000" b="1" dirty="0"/>
              <a:t>), and some shared resources for those containers.</a:t>
            </a:r>
            <a:r>
              <a:rPr lang="en-IN" sz="2000" dirty="0"/>
              <a:t> </a:t>
            </a:r>
            <a:endParaRPr lang="en-IN" sz="2000" dirty="0" smtClean="0"/>
          </a:p>
          <a:p>
            <a:r>
              <a:rPr lang="en-IN" sz="2000" dirty="0" smtClean="0"/>
              <a:t>Those </a:t>
            </a:r>
            <a:r>
              <a:rPr lang="en-IN" sz="2000" dirty="0"/>
              <a:t>resources include:</a:t>
            </a:r>
          </a:p>
          <a:p>
            <a:pPr lvl="1"/>
            <a:r>
              <a:rPr lang="en-IN" sz="1600" dirty="0"/>
              <a:t>Shared </a:t>
            </a:r>
            <a:r>
              <a:rPr lang="en-IN" sz="1600" dirty="0" smtClean="0"/>
              <a:t>storage </a:t>
            </a:r>
            <a:r>
              <a:rPr lang="en-IN" sz="1600" dirty="0"/>
              <a:t>as Volumes</a:t>
            </a:r>
          </a:p>
          <a:p>
            <a:pPr lvl="1"/>
            <a:r>
              <a:rPr lang="en-IN" sz="1600" dirty="0" smtClean="0"/>
              <a:t>Networking </a:t>
            </a:r>
            <a:r>
              <a:rPr lang="en-IN" sz="1600" dirty="0"/>
              <a:t>as a unique cluster IP address</a:t>
            </a:r>
          </a:p>
          <a:p>
            <a:pPr lvl="1"/>
            <a:r>
              <a:rPr lang="en-IN" sz="1600" dirty="0"/>
              <a:t>Information about how to run each container, such as the container image version or specific ports to use</a:t>
            </a:r>
          </a:p>
        </p:txBody>
      </p:sp>
    </p:spTree>
    <p:extLst>
      <p:ext uri="{BB962C8B-B14F-4D97-AF65-F5344CB8AC3E}">
        <p14:creationId xmlns:p14="http://schemas.microsoft.com/office/powerpoint/2010/main" val="18308529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Deploying an App</a:t>
            </a:r>
          </a:p>
        </p:txBody>
      </p:sp>
      <p:sp>
        <p:nvSpPr>
          <p:cNvPr id="3" name="Content Placeholder 2"/>
          <p:cNvSpPr>
            <a:spLocks noGrp="1"/>
          </p:cNvSpPr>
          <p:nvPr>
            <p:ph idx="1"/>
          </p:nvPr>
        </p:nvSpPr>
        <p:spPr>
          <a:xfrm>
            <a:off x="838201" y="1825625"/>
            <a:ext cx="5974724" cy="4351338"/>
          </a:xfrm>
        </p:spPr>
        <p:txBody>
          <a:bodyPr>
            <a:normAutofit/>
          </a:bodyPr>
          <a:lstStyle/>
          <a:p>
            <a:r>
              <a:rPr lang="en-IN" sz="2000" dirty="0" smtClean="0"/>
              <a:t>To </a:t>
            </a:r>
            <a:r>
              <a:rPr lang="en-IN" sz="2000" dirty="0"/>
              <a:t>list </a:t>
            </a:r>
            <a:r>
              <a:rPr lang="en-IN" sz="2000" dirty="0" smtClean="0"/>
              <a:t>deployments </a:t>
            </a:r>
            <a:r>
              <a:rPr lang="en-IN" sz="2000" dirty="0"/>
              <a:t>use the get deployments command:</a:t>
            </a:r>
          </a:p>
          <a:p>
            <a:r>
              <a:rPr lang="en-IN" sz="2000" b="1" dirty="0" err="1"/>
              <a:t>kubectl</a:t>
            </a:r>
            <a:r>
              <a:rPr lang="en-IN" sz="2000" b="1" dirty="0"/>
              <a:t> get </a:t>
            </a:r>
            <a:r>
              <a:rPr lang="en-IN" sz="2000" b="1" dirty="0" smtClean="0"/>
              <a:t>deployments</a:t>
            </a:r>
          </a:p>
          <a:p>
            <a:r>
              <a:rPr lang="en-IN" sz="2000" dirty="0" smtClean="0"/>
              <a:t>To remove any existing deployments , use</a:t>
            </a:r>
          </a:p>
          <a:p>
            <a:r>
              <a:rPr lang="en-IN" sz="2000" b="1" dirty="0" err="1"/>
              <a:t>kubectl</a:t>
            </a:r>
            <a:r>
              <a:rPr lang="en-IN" sz="2000" b="1" dirty="0"/>
              <a:t> </a:t>
            </a:r>
            <a:r>
              <a:rPr lang="en-IN" sz="2000" b="1" dirty="0" smtClean="0"/>
              <a:t>delete deployments &lt;</a:t>
            </a:r>
            <a:r>
              <a:rPr lang="en-IN" sz="2000" b="1" dirty="0" err="1" smtClean="0"/>
              <a:t>deploymentname</a:t>
            </a:r>
            <a:r>
              <a:rPr lang="en-IN" sz="2000" b="1" dirty="0" smtClean="0"/>
              <a:t>&gt;</a:t>
            </a:r>
            <a:endParaRPr lang="en-IN" sz="2000" b="1" dirty="0"/>
          </a:p>
          <a:p>
            <a:endParaRPr lang="en-IN" sz="2000" b="1" dirty="0"/>
          </a:p>
          <a:p>
            <a:r>
              <a:rPr lang="en-IN" sz="2000" dirty="0"/>
              <a:t>We see that there is 1 deployment running a single instance of your app. </a:t>
            </a:r>
            <a:endParaRPr lang="en-IN" sz="2000" dirty="0" smtClean="0"/>
          </a:p>
          <a:p>
            <a:r>
              <a:rPr lang="en-IN" sz="2000" dirty="0" smtClean="0"/>
              <a:t>The </a:t>
            </a:r>
            <a:r>
              <a:rPr lang="en-IN" sz="2000" dirty="0"/>
              <a:t>instance is running inside a </a:t>
            </a:r>
            <a:r>
              <a:rPr lang="en-IN" sz="2000" dirty="0" err="1"/>
              <a:t>Docker</a:t>
            </a:r>
            <a:r>
              <a:rPr lang="en-IN" sz="2000" dirty="0"/>
              <a:t> container on your node.</a:t>
            </a:r>
          </a:p>
        </p:txBody>
      </p:sp>
      <p:pic>
        <p:nvPicPr>
          <p:cNvPr id="4" name="Picture 3"/>
          <p:cNvPicPr>
            <a:picLocks noChangeAspect="1"/>
          </p:cNvPicPr>
          <p:nvPr/>
        </p:nvPicPr>
        <p:blipFill>
          <a:blip r:embed="rId2"/>
          <a:stretch>
            <a:fillRect/>
          </a:stretch>
        </p:blipFill>
        <p:spPr>
          <a:xfrm>
            <a:off x="6812925" y="1143044"/>
            <a:ext cx="5029200" cy="4486275"/>
          </a:xfrm>
          <a:prstGeom prst="rect">
            <a:avLst/>
          </a:prstGeom>
        </p:spPr>
      </p:pic>
    </p:spTree>
    <p:extLst>
      <p:ext uri="{BB962C8B-B14F-4D97-AF65-F5344CB8AC3E}">
        <p14:creationId xmlns:p14="http://schemas.microsoft.com/office/powerpoint/2010/main" val="2419176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Viewing Pods and Nodes</a:t>
            </a:r>
          </a:p>
        </p:txBody>
      </p:sp>
      <p:sp>
        <p:nvSpPr>
          <p:cNvPr id="3" name="Content Placeholder 2"/>
          <p:cNvSpPr>
            <a:spLocks noGrp="1"/>
          </p:cNvSpPr>
          <p:nvPr>
            <p:ph idx="1"/>
          </p:nvPr>
        </p:nvSpPr>
        <p:spPr>
          <a:xfrm>
            <a:off x="838201" y="1825625"/>
            <a:ext cx="10353540" cy="4351338"/>
          </a:xfrm>
        </p:spPr>
        <p:txBody>
          <a:bodyPr>
            <a:normAutofit/>
          </a:bodyPr>
          <a:lstStyle/>
          <a:p>
            <a:r>
              <a:rPr lang="en-IN" b="1" dirty="0"/>
              <a:t>Nodes</a:t>
            </a:r>
          </a:p>
          <a:p>
            <a:r>
              <a:rPr lang="en-IN" sz="2000" dirty="0"/>
              <a:t>A Pod always runs on a </a:t>
            </a:r>
            <a:r>
              <a:rPr lang="en-IN" sz="2000" b="1" dirty="0"/>
              <a:t>Node</a:t>
            </a:r>
            <a:r>
              <a:rPr lang="en-IN" sz="2000" dirty="0"/>
              <a:t>. </a:t>
            </a:r>
          </a:p>
          <a:p>
            <a:r>
              <a:rPr lang="en-IN" sz="2000" b="1" dirty="0"/>
              <a:t>A Node is a worker machine in </a:t>
            </a:r>
            <a:r>
              <a:rPr lang="en-IN" sz="2000" b="1" dirty="0" err="1"/>
              <a:t>Kubernetes</a:t>
            </a:r>
            <a:r>
              <a:rPr lang="en-IN" sz="2000" b="1" dirty="0"/>
              <a:t> and may be either a virtual or a physical machine, depending on the cluster. </a:t>
            </a:r>
          </a:p>
          <a:p>
            <a:r>
              <a:rPr lang="en-IN" sz="2000" dirty="0"/>
              <a:t>Each Node is managed by the Master. </a:t>
            </a:r>
            <a:endParaRPr lang="en-IN" sz="2000" dirty="0" smtClean="0"/>
          </a:p>
          <a:p>
            <a:r>
              <a:rPr lang="en-IN" sz="2000" dirty="0" smtClean="0"/>
              <a:t>A </a:t>
            </a:r>
            <a:r>
              <a:rPr lang="en-IN" sz="2000" dirty="0"/>
              <a:t>Node can have multiple </a:t>
            </a:r>
            <a:r>
              <a:rPr lang="en-IN" sz="2000" dirty="0" smtClean="0"/>
              <a:t>pods </a:t>
            </a:r>
            <a:r>
              <a:rPr lang="en-IN" sz="2000" dirty="0"/>
              <a:t>and the </a:t>
            </a:r>
            <a:r>
              <a:rPr lang="en-IN" sz="2000" dirty="0" err="1"/>
              <a:t>Kubernetes</a:t>
            </a:r>
            <a:r>
              <a:rPr lang="en-IN" sz="2000" dirty="0"/>
              <a:t> master automatically handles scheduling the pods across the Nodes in the cluster. </a:t>
            </a:r>
          </a:p>
        </p:txBody>
      </p:sp>
    </p:spTree>
    <p:extLst>
      <p:ext uri="{BB962C8B-B14F-4D97-AF65-F5344CB8AC3E}">
        <p14:creationId xmlns:p14="http://schemas.microsoft.com/office/powerpoint/2010/main" val="1221273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838201" y="1825625"/>
            <a:ext cx="10302024" cy="4351338"/>
          </a:xfrm>
        </p:spPr>
        <p:txBody>
          <a:bodyPr>
            <a:normAutofit/>
          </a:bodyPr>
          <a:lstStyle/>
          <a:p>
            <a:r>
              <a:rPr lang="en-IN" sz="2000" b="1" dirty="0"/>
              <a:t>A Service in </a:t>
            </a:r>
            <a:r>
              <a:rPr lang="en-IN" sz="2000" b="1" dirty="0" err="1"/>
              <a:t>Kubernetes</a:t>
            </a:r>
            <a:r>
              <a:rPr lang="en-IN" sz="2000" b="1" dirty="0"/>
              <a:t> is an abstraction which defines a logical set of Pods and a policy by which to access them. </a:t>
            </a:r>
            <a:endParaRPr lang="en-IN" sz="2000" b="1" dirty="0" smtClean="0"/>
          </a:p>
          <a:p>
            <a:r>
              <a:rPr lang="en-IN" sz="2000" dirty="0" smtClean="0"/>
              <a:t>Services </a:t>
            </a:r>
            <a:r>
              <a:rPr lang="en-IN" sz="2000" dirty="0"/>
              <a:t>enable a loose coupling between dependent Pods. </a:t>
            </a:r>
          </a:p>
          <a:p>
            <a:r>
              <a:rPr lang="en-IN" sz="2000" dirty="0"/>
              <a:t>A Service is defined using YAML or  JSON, like all </a:t>
            </a:r>
            <a:r>
              <a:rPr lang="en-IN" sz="2000" dirty="0" err="1"/>
              <a:t>Kubernetes</a:t>
            </a:r>
            <a:r>
              <a:rPr lang="en-IN" sz="2000" dirty="0"/>
              <a:t> objects. </a:t>
            </a:r>
          </a:p>
          <a:p>
            <a:r>
              <a:rPr lang="en-IN" sz="2000" dirty="0"/>
              <a:t>The set of Pods targeted by a Service is usually determined by a </a:t>
            </a:r>
            <a:r>
              <a:rPr lang="en-IN" sz="2000" i="1" dirty="0" err="1"/>
              <a:t>LabelSelector</a:t>
            </a:r>
            <a:r>
              <a:rPr lang="en-IN" sz="2000" dirty="0"/>
              <a:t>.</a:t>
            </a:r>
          </a:p>
        </p:txBody>
      </p:sp>
    </p:spTree>
    <p:extLst>
      <p:ext uri="{BB962C8B-B14F-4D97-AF65-F5344CB8AC3E}">
        <p14:creationId xmlns:p14="http://schemas.microsoft.com/office/powerpoint/2010/main" val="3634565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Kubernetes</a:t>
            </a:r>
            <a:r>
              <a:rPr lang="en-IN" dirty="0"/>
              <a:t> Services</a:t>
            </a:r>
          </a:p>
        </p:txBody>
      </p:sp>
      <p:sp>
        <p:nvSpPr>
          <p:cNvPr id="3" name="Content Placeholder 2"/>
          <p:cNvSpPr>
            <a:spLocks noGrp="1"/>
          </p:cNvSpPr>
          <p:nvPr>
            <p:ph idx="1"/>
          </p:nvPr>
        </p:nvSpPr>
        <p:spPr>
          <a:xfrm>
            <a:off x="838201" y="1825625"/>
            <a:ext cx="10302024" cy="4351338"/>
          </a:xfrm>
        </p:spPr>
        <p:txBody>
          <a:bodyPr>
            <a:normAutofit/>
          </a:bodyPr>
          <a:lstStyle/>
          <a:p>
            <a:r>
              <a:rPr lang="en-IN" sz="2000" dirty="0"/>
              <a:t>Although each Pod has a unique IP address, those IPs are not exposed outside the cluster without a Service. </a:t>
            </a:r>
          </a:p>
          <a:p>
            <a:r>
              <a:rPr lang="en-IN" sz="2000" dirty="0"/>
              <a:t>Services allow your applications to receive traffic. </a:t>
            </a:r>
          </a:p>
          <a:p>
            <a:r>
              <a:rPr lang="en-IN" sz="2000" dirty="0"/>
              <a:t>Services can be exposed in different ways by specifying a type in the </a:t>
            </a:r>
            <a:r>
              <a:rPr lang="en-IN" sz="2000" dirty="0" err="1"/>
              <a:t>ServiceSpec</a:t>
            </a:r>
            <a:r>
              <a:rPr lang="en-IN" sz="2000" dirty="0"/>
              <a:t>:</a:t>
            </a:r>
          </a:p>
          <a:p>
            <a:pPr lvl="1"/>
            <a:r>
              <a:rPr lang="en-IN" sz="1600" i="1" dirty="0" err="1"/>
              <a:t>ClusterIP</a:t>
            </a:r>
            <a:r>
              <a:rPr lang="en-IN" sz="1600" dirty="0"/>
              <a:t> (default) - Exposes the Service on an internal IP in the cluster. This type makes the Service only reachable from within the cluster.</a:t>
            </a:r>
          </a:p>
          <a:p>
            <a:pPr lvl="1"/>
            <a:r>
              <a:rPr lang="en-IN" sz="1600" i="1" dirty="0" err="1"/>
              <a:t>NodePort</a:t>
            </a:r>
            <a:r>
              <a:rPr lang="en-IN" sz="1600" dirty="0"/>
              <a:t> - Exposes the Service on the same port of each selected Node in the cluster using NAT. Makes a Service accessible from outside the cluster using &lt;</a:t>
            </a:r>
            <a:r>
              <a:rPr lang="en-IN" sz="1600" dirty="0" err="1"/>
              <a:t>NodeIP</a:t>
            </a:r>
            <a:r>
              <a:rPr lang="en-IN" sz="1600" dirty="0"/>
              <a:t>&gt;:&lt;</a:t>
            </a:r>
            <a:r>
              <a:rPr lang="en-IN" sz="1600" dirty="0" err="1"/>
              <a:t>NodePort</a:t>
            </a:r>
            <a:r>
              <a:rPr lang="en-IN" sz="1600" dirty="0"/>
              <a:t>&gt;. Superset of </a:t>
            </a:r>
            <a:r>
              <a:rPr lang="en-IN" sz="1600" dirty="0" err="1"/>
              <a:t>ClusterIP</a:t>
            </a:r>
            <a:r>
              <a:rPr lang="en-IN" sz="1600" dirty="0"/>
              <a:t>.</a:t>
            </a:r>
          </a:p>
          <a:p>
            <a:pPr lvl="1"/>
            <a:r>
              <a:rPr lang="en-IN" sz="1600" i="1" dirty="0" err="1"/>
              <a:t>LoadBalancer</a:t>
            </a:r>
            <a:r>
              <a:rPr lang="en-IN" sz="1600" dirty="0"/>
              <a:t> - Creates an external load balancer in the current cloud (if supported) and assigns a fixed, external IP to the Service. Superset of </a:t>
            </a:r>
            <a:r>
              <a:rPr lang="en-IN" sz="1600" dirty="0" err="1"/>
              <a:t>NodePort</a:t>
            </a:r>
            <a:r>
              <a:rPr lang="en-IN" sz="1600" dirty="0"/>
              <a:t>.</a:t>
            </a:r>
          </a:p>
          <a:p>
            <a:pPr lvl="1"/>
            <a:r>
              <a:rPr lang="en-IN" sz="1600" i="1" dirty="0" err="1"/>
              <a:t>ExternalName</a:t>
            </a:r>
            <a:r>
              <a:rPr lang="en-IN" sz="1600" dirty="0"/>
              <a:t> - Exposes the Service using an arbitrary name (specified by </a:t>
            </a:r>
            <a:r>
              <a:rPr lang="en-IN" sz="1600" dirty="0" err="1"/>
              <a:t>externalName</a:t>
            </a:r>
            <a:r>
              <a:rPr lang="en-IN" sz="1600" dirty="0"/>
              <a:t> in the spec) by returning a CNAME record with the name. No proxy is used. This type requires v1.7 or higher of </a:t>
            </a:r>
            <a:r>
              <a:rPr lang="en-IN" sz="1600" dirty="0" err="1"/>
              <a:t>kube-dns</a:t>
            </a:r>
            <a:r>
              <a:rPr lang="en-IN" sz="1600" dirty="0"/>
              <a:t>.</a:t>
            </a:r>
          </a:p>
        </p:txBody>
      </p:sp>
    </p:spTree>
    <p:extLst>
      <p:ext uri="{BB962C8B-B14F-4D97-AF65-F5344CB8AC3E}">
        <p14:creationId xmlns:p14="http://schemas.microsoft.com/office/powerpoint/2010/main" val="2377286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err="1"/>
              <a:t>kubectl</a:t>
            </a:r>
            <a:r>
              <a:rPr lang="en-IN" sz="5400" b="1" dirty="0"/>
              <a:t> </a:t>
            </a:r>
            <a:r>
              <a:rPr lang="en-IN" sz="5400" b="1" dirty="0" smtClean="0"/>
              <a:t>commands</a:t>
            </a:r>
            <a:endParaRPr lang="en-IN" sz="5400" b="1" dirty="0"/>
          </a:p>
        </p:txBody>
      </p:sp>
      <p:sp>
        <p:nvSpPr>
          <p:cNvPr id="3" name="Content Placeholder 2"/>
          <p:cNvSpPr>
            <a:spLocks noGrp="1"/>
          </p:cNvSpPr>
          <p:nvPr>
            <p:ph idx="1"/>
          </p:nvPr>
        </p:nvSpPr>
        <p:spPr>
          <a:xfrm>
            <a:off x="838201" y="1825625"/>
            <a:ext cx="10302024" cy="4351338"/>
          </a:xfrm>
        </p:spPr>
        <p:txBody>
          <a:bodyPr>
            <a:normAutofit/>
          </a:bodyPr>
          <a:lstStyle/>
          <a:p>
            <a:r>
              <a:rPr lang="en-IN" sz="2400" b="1" dirty="0" err="1" smtClean="0"/>
              <a:t>kubectl</a:t>
            </a:r>
            <a:r>
              <a:rPr lang="en-IN" sz="2400" b="1" dirty="0" smtClean="0"/>
              <a:t> </a:t>
            </a:r>
            <a:r>
              <a:rPr lang="en-IN" sz="2400" b="1" dirty="0"/>
              <a:t>get</a:t>
            </a:r>
            <a:r>
              <a:rPr lang="en-IN" sz="2400" dirty="0"/>
              <a:t> - list resources</a:t>
            </a:r>
          </a:p>
          <a:p>
            <a:r>
              <a:rPr lang="en-IN" sz="2400" b="1" dirty="0" err="1"/>
              <a:t>kubectl</a:t>
            </a:r>
            <a:r>
              <a:rPr lang="en-IN" sz="2400" b="1" dirty="0"/>
              <a:t> describe</a:t>
            </a:r>
            <a:r>
              <a:rPr lang="en-IN" sz="2400" dirty="0"/>
              <a:t> - show detailed information about a resource</a:t>
            </a:r>
          </a:p>
          <a:p>
            <a:r>
              <a:rPr lang="en-IN" sz="2400" b="1" dirty="0" err="1"/>
              <a:t>kubectl</a:t>
            </a:r>
            <a:r>
              <a:rPr lang="en-IN" sz="2400" b="1" dirty="0"/>
              <a:t> logs</a:t>
            </a:r>
            <a:r>
              <a:rPr lang="en-IN" sz="2400" dirty="0"/>
              <a:t> - print the logs from a container in a pod</a:t>
            </a:r>
          </a:p>
          <a:p>
            <a:r>
              <a:rPr lang="en-IN" sz="2400" b="1" dirty="0" err="1"/>
              <a:t>kubectl</a:t>
            </a:r>
            <a:r>
              <a:rPr lang="en-IN" sz="2400" b="1" dirty="0"/>
              <a:t> exec</a:t>
            </a:r>
            <a:r>
              <a:rPr lang="en-IN" sz="2400" dirty="0"/>
              <a:t> - execute a command on a container in a </a:t>
            </a:r>
            <a:r>
              <a:rPr lang="en-IN" sz="2400" dirty="0" smtClean="0"/>
              <a:t>pod</a:t>
            </a:r>
          </a:p>
          <a:p>
            <a:r>
              <a:rPr lang="en-IN" sz="2400" dirty="0"/>
              <a:t>To delete the pod you have </a:t>
            </a:r>
            <a:r>
              <a:rPr lang="en-IN" sz="2400" dirty="0" smtClean="0"/>
              <a:t>created:</a:t>
            </a:r>
          </a:p>
          <a:p>
            <a:r>
              <a:rPr lang="en-IN" sz="2400" b="1" dirty="0" err="1" smtClean="0"/>
              <a:t>kubectl</a:t>
            </a:r>
            <a:r>
              <a:rPr lang="en-IN" sz="2400" b="1" dirty="0" smtClean="0"/>
              <a:t> get pod</a:t>
            </a:r>
          </a:p>
          <a:p>
            <a:r>
              <a:rPr lang="en-IN" sz="2400" b="1" dirty="0" err="1" smtClean="0"/>
              <a:t>kubectl</a:t>
            </a:r>
            <a:r>
              <a:rPr lang="en-IN" sz="2400" b="1" dirty="0" smtClean="0"/>
              <a:t>   delete pod &lt;</a:t>
            </a:r>
            <a:r>
              <a:rPr lang="en-IN" sz="2400" b="1" dirty="0" err="1" smtClean="0"/>
              <a:t>podname</a:t>
            </a:r>
            <a:r>
              <a:rPr lang="en-IN" sz="2400" b="1" dirty="0" smtClean="0"/>
              <a:t>&gt;</a:t>
            </a:r>
            <a:endParaRPr lang="en-IN" sz="2400" b="1" dirty="0"/>
          </a:p>
          <a:p>
            <a:r>
              <a:rPr lang="en-IN" sz="2400" dirty="0"/>
              <a:t>You can use these commands to see when applications were deployed, what their current statuses are, where they are running and what their configurations are.</a:t>
            </a:r>
          </a:p>
        </p:txBody>
      </p:sp>
    </p:spTree>
    <p:extLst>
      <p:ext uri="{BB962C8B-B14F-4D97-AF65-F5344CB8AC3E}">
        <p14:creationId xmlns:p14="http://schemas.microsoft.com/office/powerpoint/2010/main" val="3142332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a:t>
            </a:r>
            <a:r>
              <a:rPr lang="en-IN" dirty="0" smtClean="0"/>
              <a:t> </a:t>
            </a:r>
            <a:r>
              <a:rPr lang="en-IN" dirty="0" err="1" smtClean="0"/>
              <a:t>vs</a:t>
            </a:r>
            <a:r>
              <a:rPr lang="en-IN" dirty="0" smtClean="0"/>
              <a:t> Orchestration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Automation and </a:t>
            </a:r>
            <a:r>
              <a:rPr lang="en-IN" dirty="0"/>
              <a:t>orchestration are different, but related concepts</a:t>
            </a:r>
            <a:r>
              <a:rPr lang="en-IN" dirty="0" smtClean="0"/>
              <a:t>.</a:t>
            </a:r>
          </a:p>
          <a:p>
            <a:r>
              <a:rPr lang="en-IN" dirty="0" smtClean="0"/>
              <a:t>Automation </a:t>
            </a:r>
            <a:r>
              <a:rPr lang="en-IN" dirty="0"/>
              <a:t>helps make your business more efficient by reducing or replacing human interaction with IT systems and instead using software to perform tasks in order to reduce cost, complexity, and </a:t>
            </a:r>
            <a:r>
              <a:rPr lang="en-IN" dirty="0" smtClean="0"/>
              <a:t>errors.</a:t>
            </a:r>
          </a:p>
          <a:p>
            <a:r>
              <a:rPr lang="en-IN" dirty="0" smtClean="0"/>
              <a:t>In </a:t>
            </a:r>
            <a:r>
              <a:rPr lang="en-IN" dirty="0"/>
              <a:t>general, automation refers to automating a single task. </a:t>
            </a:r>
            <a:endParaRPr lang="en-IN" dirty="0" smtClean="0"/>
          </a:p>
          <a:p>
            <a:endParaRPr lang="en-IN" dirty="0"/>
          </a:p>
          <a:p>
            <a:endParaRPr lang="en-IN" dirty="0" smtClean="0"/>
          </a:p>
          <a:p>
            <a:r>
              <a:rPr lang="en-IN" dirty="0" smtClean="0"/>
              <a:t>This </a:t>
            </a:r>
            <a:r>
              <a:rPr lang="en-IN" dirty="0"/>
              <a:t>is different from orchestration, which is how you can automate a process or workflow that involves many steps across multiple disparate systems. </a:t>
            </a:r>
            <a:endParaRPr lang="en-IN" dirty="0" smtClean="0"/>
          </a:p>
          <a:p>
            <a:r>
              <a:rPr lang="en-IN" dirty="0" smtClean="0"/>
              <a:t>When </a:t>
            </a:r>
            <a:r>
              <a:rPr lang="en-IN" dirty="0"/>
              <a:t>you start by building automation into your processes, you can then orchestrate them to run automatically. </a:t>
            </a:r>
            <a:endParaRPr lang="en-IN" dirty="0" smtClean="0"/>
          </a:p>
          <a:p>
            <a:r>
              <a:rPr lang="en-IN" dirty="0"/>
              <a:t>IT orchestration also helps you to streamline and optimize frequently occurring processes and workflows, which can support a </a:t>
            </a:r>
            <a:r>
              <a:rPr lang="en-IN" dirty="0" smtClean="0"/>
              <a:t> </a:t>
            </a:r>
            <a:r>
              <a:rPr lang="en-IN" dirty="0" err="1" smtClean="0"/>
              <a:t>DevOps</a:t>
            </a:r>
            <a:r>
              <a:rPr lang="en-IN" dirty="0" smtClean="0"/>
              <a:t> approach and </a:t>
            </a:r>
            <a:r>
              <a:rPr lang="en-IN" dirty="0"/>
              <a:t>help your team deploy applications more quickly. </a:t>
            </a:r>
          </a:p>
        </p:txBody>
      </p:sp>
    </p:spTree>
    <p:extLst>
      <p:ext uri="{BB962C8B-B14F-4D97-AF65-F5344CB8AC3E}">
        <p14:creationId xmlns:p14="http://schemas.microsoft.com/office/powerpoint/2010/main" val="15969200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Tutorial to </a:t>
            </a:r>
            <a:r>
              <a:rPr lang="en-IN" b="1" dirty="0"/>
              <a:t>run a sample app on </a:t>
            </a:r>
            <a:r>
              <a:rPr lang="en-IN" b="1" dirty="0" err="1"/>
              <a:t>Kubernetes</a:t>
            </a:r>
            <a:r>
              <a:rPr lang="en-IN" b="1" dirty="0"/>
              <a:t> using </a:t>
            </a:r>
            <a:r>
              <a:rPr lang="en-IN" b="1" dirty="0" err="1"/>
              <a:t>Minikube</a:t>
            </a:r>
            <a:endParaRPr lang="en-IN" b="1" dirty="0"/>
          </a:p>
        </p:txBody>
      </p:sp>
      <p:sp>
        <p:nvSpPr>
          <p:cNvPr id="3" name="Content Placeholder 2"/>
          <p:cNvSpPr>
            <a:spLocks noGrp="1"/>
          </p:cNvSpPr>
          <p:nvPr>
            <p:ph idx="1"/>
          </p:nvPr>
        </p:nvSpPr>
        <p:spPr>
          <a:xfrm>
            <a:off x="838201" y="1825625"/>
            <a:ext cx="10302024" cy="4351338"/>
          </a:xfrm>
        </p:spPr>
        <p:txBody>
          <a:bodyPr>
            <a:normAutofit/>
          </a:bodyPr>
          <a:lstStyle/>
          <a:p>
            <a:endParaRPr lang="en-IN" sz="2400" dirty="0" smtClean="0"/>
          </a:p>
          <a:p>
            <a:r>
              <a:rPr lang="en-IN" sz="2400" dirty="0" smtClean="0"/>
              <a:t>If </a:t>
            </a:r>
            <a:r>
              <a:rPr lang="en-IN" sz="2400" dirty="0"/>
              <a:t>you installed </a:t>
            </a:r>
            <a:r>
              <a:rPr lang="en-IN" sz="2400" dirty="0" err="1"/>
              <a:t>Minikube</a:t>
            </a:r>
            <a:r>
              <a:rPr lang="en-IN" sz="2400" dirty="0"/>
              <a:t> locally, run :</a:t>
            </a:r>
          </a:p>
          <a:p>
            <a:pPr lvl="1"/>
            <a:r>
              <a:rPr lang="en-IN" sz="2000" b="1" dirty="0" err="1"/>
              <a:t>minikube</a:t>
            </a:r>
            <a:r>
              <a:rPr lang="en-IN" sz="2000" b="1" dirty="0"/>
              <a:t> start</a:t>
            </a:r>
          </a:p>
          <a:p>
            <a:r>
              <a:rPr lang="en-IN" sz="2400" dirty="0"/>
              <a:t>check :</a:t>
            </a:r>
          </a:p>
          <a:p>
            <a:pPr lvl="1"/>
            <a:r>
              <a:rPr lang="en-IN" sz="2000" b="1" dirty="0" err="1"/>
              <a:t>minikube</a:t>
            </a:r>
            <a:r>
              <a:rPr lang="en-IN" sz="2000" b="1" dirty="0"/>
              <a:t> status</a:t>
            </a:r>
          </a:p>
          <a:p>
            <a:endParaRPr lang="en-IN" sz="2400" dirty="0"/>
          </a:p>
          <a:p>
            <a:r>
              <a:rPr lang="en-IN" sz="2400" dirty="0"/>
              <a:t>Open the </a:t>
            </a:r>
            <a:r>
              <a:rPr lang="en-IN" sz="2400" dirty="0" err="1"/>
              <a:t>Kubernetes</a:t>
            </a:r>
            <a:r>
              <a:rPr lang="en-IN" sz="2400" dirty="0"/>
              <a:t> dashboard in a browser:</a:t>
            </a:r>
          </a:p>
          <a:p>
            <a:pPr lvl="1"/>
            <a:r>
              <a:rPr lang="en-IN" sz="2000" b="1" dirty="0" err="1" smtClean="0"/>
              <a:t>minikube</a:t>
            </a:r>
            <a:r>
              <a:rPr lang="en-IN" sz="2000" b="1" dirty="0" smtClean="0"/>
              <a:t> </a:t>
            </a:r>
            <a:r>
              <a:rPr lang="en-IN" sz="2000" b="1" dirty="0" smtClean="0"/>
              <a:t>dashboard</a:t>
            </a:r>
            <a:endParaRPr lang="en-IN" sz="2000" b="1" dirty="0"/>
          </a:p>
        </p:txBody>
      </p:sp>
    </p:spTree>
    <p:extLst>
      <p:ext uri="{BB962C8B-B14F-4D97-AF65-F5344CB8AC3E}">
        <p14:creationId xmlns:p14="http://schemas.microsoft.com/office/powerpoint/2010/main" val="3921992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Tutorial to </a:t>
            </a:r>
            <a:r>
              <a:rPr lang="en-IN" b="1" dirty="0"/>
              <a:t>run a sample app on </a:t>
            </a:r>
            <a:r>
              <a:rPr lang="en-IN" b="1" dirty="0" err="1"/>
              <a:t>Kubernetes</a:t>
            </a:r>
            <a:r>
              <a:rPr lang="en-IN" b="1" dirty="0"/>
              <a:t> using </a:t>
            </a:r>
            <a:r>
              <a:rPr lang="en-IN" b="1" dirty="0" err="1"/>
              <a:t>Minikube</a:t>
            </a:r>
            <a:endParaRPr lang="en-IN" b="1" dirty="0"/>
          </a:p>
        </p:txBody>
      </p:sp>
      <p:sp>
        <p:nvSpPr>
          <p:cNvPr id="3" name="Content Placeholder 2"/>
          <p:cNvSpPr>
            <a:spLocks noGrp="1"/>
          </p:cNvSpPr>
          <p:nvPr>
            <p:ph idx="1"/>
          </p:nvPr>
        </p:nvSpPr>
        <p:spPr>
          <a:xfrm>
            <a:off x="838201" y="1825625"/>
            <a:ext cx="10302024" cy="4351338"/>
          </a:xfrm>
        </p:spPr>
        <p:txBody>
          <a:bodyPr>
            <a:normAutofit fontScale="77500" lnSpcReduction="20000"/>
          </a:bodyPr>
          <a:lstStyle/>
          <a:p>
            <a:endParaRPr lang="en-IN" sz="2400" dirty="0" smtClean="0"/>
          </a:p>
          <a:p>
            <a:r>
              <a:rPr lang="en-IN" sz="2400" dirty="0" smtClean="0"/>
              <a:t>Create </a:t>
            </a:r>
            <a:r>
              <a:rPr lang="en-IN" sz="2400" dirty="0"/>
              <a:t>a Deployment </a:t>
            </a:r>
          </a:p>
          <a:p>
            <a:r>
              <a:rPr lang="en-IN" sz="2400" dirty="0"/>
              <a:t>--------------------------------</a:t>
            </a:r>
          </a:p>
          <a:p>
            <a:r>
              <a:rPr lang="en-IN" sz="2400" dirty="0" smtClean="0"/>
              <a:t>A </a:t>
            </a:r>
            <a:r>
              <a:rPr lang="en-IN" sz="2400" dirty="0" err="1"/>
              <a:t>Kubernetes</a:t>
            </a:r>
            <a:r>
              <a:rPr lang="en-IN" sz="2400" dirty="0"/>
              <a:t> Pod is a group of one or more Containers, tied together for the purposes of administration and networking. </a:t>
            </a:r>
          </a:p>
          <a:p>
            <a:r>
              <a:rPr lang="en-IN" sz="2400" dirty="0"/>
              <a:t>The Pod here has only one Container. </a:t>
            </a:r>
          </a:p>
          <a:p>
            <a:r>
              <a:rPr lang="en-IN" sz="2400" dirty="0"/>
              <a:t>A </a:t>
            </a:r>
            <a:r>
              <a:rPr lang="en-IN" sz="2400" dirty="0" err="1"/>
              <a:t>Kubernetes</a:t>
            </a:r>
            <a:r>
              <a:rPr lang="en-IN" sz="2400" dirty="0"/>
              <a:t> Deployment checks on the health of your Pod and restarts the Pod's Container if it terminates. </a:t>
            </a:r>
          </a:p>
          <a:p>
            <a:endParaRPr lang="en-IN" sz="2400" dirty="0"/>
          </a:p>
          <a:p>
            <a:r>
              <a:rPr lang="en-IN" sz="2400" dirty="0"/>
              <a:t>Use the </a:t>
            </a:r>
            <a:r>
              <a:rPr lang="en-IN" sz="2400" dirty="0" err="1"/>
              <a:t>kubectl</a:t>
            </a:r>
            <a:r>
              <a:rPr lang="en-IN" sz="2400" dirty="0"/>
              <a:t> create command to create a Deployment that manages a Pod. </a:t>
            </a:r>
          </a:p>
          <a:p>
            <a:r>
              <a:rPr lang="en-IN" sz="2400" dirty="0"/>
              <a:t>The Pod runs a Container based on the provided </a:t>
            </a:r>
            <a:r>
              <a:rPr lang="en-IN" sz="2400" dirty="0" err="1"/>
              <a:t>Docker</a:t>
            </a:r>
            <a:r>
              <a:rPr lang="en-IN" sz="2400" dirty="0"/>
              <a:t> image.</a:t>
            </a:r>
          </a:p>
          <a:p>
            <a:r>
              <a:rPr lang="en-IN" sz="2400" dirty="0" smtClean="0"/>
              <a:t>Command</a:t>
            </a:r>
            <a:r>
              <a:rPr lang="en-IN" sz="2400" dirty="0"/>
              <a:t>:  </a:t>
            </a:r>
            <a:endParaRPr lang="en-IN" sz="2400" dirty="0" smtClean="0"/>
          </a:p>
          <a:p>
            <a:pPr lvl="1"/>
            <a:r>
              <a:rPr lang="en-IN" sz="2000" b="1" dirty="0" err="1" smtClean="0"/>
              <a:t>kubectl</a:t>
            </a:r>
            <a:r>
              <a:rPr lang="en-IN" sz="2000" b="1" dirty="0" smtClean="0"/>
              <a:t> </a:t>
            </a:r>
            <a:r>
              <a:rPr lang="en-IN" sz="2000" b="1" dirty="0"/>
              <a:t>create deployment hello-node --image=k8s.gcr.io/echoserver:1.4</a:t>
            </a:r>
          </a:p>
        </p:txBody>
      </p:sp>
    </p:spTree>
    <p:extLst>
      <p:ext uri="{BB962C8B-B14F-4D97-AF65-F5344CB8AC3E}">
        <p14:creationId xmlns:p14="http://schemas.microsoft.com/office/powerpoint/2010/main" val="13538570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Tutorial to </a:t>
            </a:r>
            <a:r>
              <a:rPr lang="en-IN" b="1" dirty="0"/>
              <a:t>run a sample app on </a:t>
            </a:r>
            <a:r>
              <a:rPr lang="en-IN" b="1" dirty="0" err="1"/>
              <a:t>Kubernetes</a:t>
            </a:r>
            <a:r>
              <a:rPr lang="en-IN" b="1" dirty="0"/>
              <a:t> using </a:t>
            </a:r>
            <a:r>
              <a:rPr lang="en-IN" b="1" dirty="0" err="1"/>
              <a:t>Minikube</a:t>
            </a:r>
            <a:endParaRPr lang="en-IN" b="1" dirty="0"/>
          </a:p>
        </p:txBody>
      </p:sp>
      <p:sp>
        <p:nvSpPr>
          <p:cNvPr id="3" name="Content Placeholder 2"/>
          <p:cNvSpPr>
            <a:spLocks noGrp="1"/>
          </p:cNvSpPr>
          <p:nvPr>
            <p:ph idx="1"/>
          </p:nvPr>
        </p:nvSpPr>
        <p:spPr>
          <a:xfrm>
            <a:off x="838201" y="1825625"/>
            <a:ext cx="10302024" cy="4819874"/>
          </a:xfrm>
        </p:spPr>
        <p:txBody>
          <a:bodyPr>
            <a:normAutofit fontScale="62500" lnSpcReduction="20000"/>
          </a:bodyPr>
          <a:lstStyle/>
          <a:p>
            <a:endParaRPr lang="en-IN" sz="2400" dirty="0" smtClean="0"/>
          </a:p>
          <a:p>
            <a:r>
              <a:rPr lang="en-IN" sz="2400" dirty="0" smtClean="0"/>
              <a:t>View </a:t>
            </a:r>
            <a:r>
              <a:rPr lang="en-IN" sz="2400" dirty="0"/>
              <a:t>the Deployment:   </a:t>
            </a:r>
            <a:r>
              <a:rPr lang="en-IN" sz="2400" b="1" dirty="0" err="1"/>
              <a:t>kubectl</a:t>
            </a:r>
            <a:r>
              <a:rPr lang="en-IN" sz="2400" b="1" dirty="0"/>
              <a:t> get deployments</a:t>
            </a:r>
          </a:p>
          <a:p>
            <a:r>
              <a:rPr lang="en-IN" sz="2400" dirty="0" smtClean="0"/>
              <a:t>The </a:t>
            </a:r>
            <a:r>
              <a:rPr lang="en-IN" sz="2400" dirty="0"/>
              <a:t>output is similar to:</a:t>
            </a:r>
          </a:p>
          <a:p>
            <a:r>
              <a:rPr lang="en-IN" sz="2400" dirty="0" smtClean="0"/>
              <a:t>NAME         </a:t>
            </a:r>
            <a:r>
              <a:rPr lang="en-IN" sz="2400" dirty="0"/>
              <a:t>READY   UP-TO-DATE   AVAILABLE   AGE</a:t>
            </a:r>
          </a:p>
          <a:p>
            <a:r>
              <a:rPr lang="en-IN" sz="2400" dirty="0"/>
              <a:t>hello-node   1/1     1            1           1m</a:t>
            </a:r>
          </a:p>
          <a:p>
            <a:endParaRPr lang="en-IN" sz="2400" dirty="0"/>
          </a:p>
          <a:p>
            <a:r>
              <a:rPr lang="en-IN" sz="2400" dirty="0"/>
              <a:t>View the Pod:   </a:t>
            </a:r>
            <a:r>
              <a:rPr lang="en-IN" sz="2400" b="1" dirty="0" err="1"/>
              <a:t>kubectl</a:t>
            </a:r>
            <a:r>
              <a:rPr lang="en-IN" sz="2400" b="1" dirty="0"/>
              <a:t> get pods</a:t>
            </a:r>
          </a:p>
          <a:p>
            <a:r>
              <a:rPr lang="en-IN" sz="2400" dirty="0"/>
              <a:t>The output is similar to:</a:t>
            </a:r>
          </a:p>
          <a:p>
            <a:r>
              <a:rPr lang="en-IN" sz="2400" dirty="0" smtClean="0"/>
              <a:t>NAME                          </a:t>
            </a:r>
            <a:r>
              <a:rPr lang="en-IN" sz="2400" dirty="0"/>
              <a:t>READY     STATUS    RESTARTS   AGE</a:t>
            </a:r>
          </a:p>
          <a:p>
            <a:r>
              <a:rPr lang="en-IN" sz="2400" dirty="0"/>
              <a:t>hello-node-5f76cf6ccf-br9b5   1/1       Running   0          1m</a:t>
            </a:r>
          </a:p>
          <a:p>
            <a:endParaRPr lang="en-IN" sz="2400" dirty="0"/>
          </a:p>
          <a:p>
            <a:r>
              <a:rPr lang="en-IN" sz="2400" dirty="0"/>
              <a:t>detail View the Pod:   </a:t>
            </a:r>
            <a:r>
              <a:rPr lang="en-IN" sz="2400" b="1" dirty="0" err="1"/>
              <a:t>kubectl</a:t>
            </a:r>
            <a:r>
              <a:rPr lang="en-IN" sz="2400" b="1" dirty="0"/>
              <a:t> get pods -o wide</a:t>
            </a:r>
          </a:p>
          <a:p>
            <a:r>
              <a:rPr lang="en-IN" sz="2400" dirty="0" smtClean="0"/>
              <a:t>View </a:t>
            </a:r>
            <a:r>
              <a:rPr lang="en-IN" sz="2400" dirty="0"/>
              <a:t>cluster events:  </a:t>
            </a:r>
            <a:r>
              <a:rPr lang="en-IN" sz="2400" b="1" dirty="0" err="1"/>
              <a:t>kubectl</a:t>
            </a:r>
            <a:r>
              <a:rPr lang="en-IN" sz="2400" b="1" dirty="0"/>
              <a:t> get events</a:t>
            </a:r>
          </a:p>
          <a:p>
            <a:r>
              <a:rPr lang="en-IN" sz="2400" dirty="0" smtClean="0"/>
              <a:t>View </a:t>
            </a:r>
            <a:r>
              <a:rPr lang="en-IN" sz="2400" dirty="0"/>
              <a:t>the </a:t>
            </a:r>
            <a:r>
              <a:rPr lang="en-IN" sz="2400" dirty="0" err="1"/>
              <a:t>kubectl</a:t>
            </a:r>
            <a:r>
              <a:rPr lang="en-IN" sz="2400" dirty="0"/>
              <a:t> configuration:   </a:t>
            </a:r>
            <a:r>
              <a:rPr lang="en-IN" sz="2400" b="1" dirty="0" err="1"/>
              <a:t>kubectl</a:t>
            </a:r>
            <a:r>
              <a:rPr lang="en-IN" sz="2400" b="1" dirty="0"/>
              <a:t> </a:t>
            </a:r>
            <a:r>
              <a:rPr lang="en-IN" sz="2400" b="1" dirty="0" err="1"/>
              <a:t>config</a:t>
            </a:r>
            <a:r>
              <a:rPr lang="en-IN" sz="2400" b="1" dirty="0"/>
              <a:t> view</a:t>
            </a:r>
          </a:p>
        </p:txBody>
      </p:sp>
    </p:spTree>
    <p:extLst>
      <p:ext uri="{BB962C8B-B14F-4D97-AF65-F5344CB8AC3E}">
        <p14:creationId xmlns:p14="http://schemas.microsoft.com/office/powerpoint/2010/main" val="1917002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Tutorial to </a:t>
            </a:r>
            <a:r>
              <a:rPr lang="en-IN" b="1" dirty="0"/>
              <a:t>run a sample app on </a:t>
            </a:r>
            <a:r>
              <a:rPr lang="en-IN" b="1" dirty="0" err="1"/>
              <a:t>Kubernetes</a:t>
            </a:r>
            <a:r>
              <a:rPr lang="en-IN" b="1" dirty="0"/>
              <a:t> using </a:t>
            </a:r>
            <a:r>
              <a:rPr lang="en-IN" b="1" dirty="0" err="1"/>
              <a:t>Minikube</a:t>
            </a:r>
            <a:endParaRPr lang="en-IN" b="1" dirty="0"/>
          </a:p>
        </p:txBody>
      </p:sp>
      <p:sp>
        <p:nvSpPr>
          <p:cNvPr id="3" name="Content Placeholder 2"/>
          <p:cNvSpPr>
            <a:spLocks noGrp="1"/>
          </p:cNvSpPr>
          <p:nvPr>
            <p:ph idx="1"/>
          </p:nvPr>
        </p:nvSpPr>
        <p:spPr>
          <a:xfrm>
            <a:off x="838201" y="1825625"/>
            <a:ext cx="10302024" cy="4819874"/>
          </a:xfrm>
        </p:spPr>
        <p:txBody>
          <a:bodyPr>
            <a:normAutofit/>
          </a:bodyPr>
          <a:lstStyle/>
          <a:p>
            <a:r>
              <a:rPr lang="en-IN" sz="2400" dirty="0"/>
              <a:t>Create a Service</a:t>
            </a:r>
          </a:p>
          <a:p>
            <a:r>
              <a:rPr lang="en-IN" sz="2400" dirty="0"/>
              <a:t>----------------------</a:t>
            </a:r>
          </a:p>
          <a:p>
            <a:r>
              <a:rPr lang="en-IN" sz="2400" dirty="0"/>
              <a:t>By default, the Pod is only accessible by its internal IP address within the </a:t>
            </a:r>
            <a:r>
              <a:rPr lang="en-IN" sz="2400" dirty="0" err="1"/>
              <a:t>Kubernetes</a:t>
            </a:r>
            <a:r>
              <a:rPr lang="en-IN" sz="2400" dirty="0"/>
              <a:t> cluster. </a:t>
            </a:r>
          </a:p>
          <a:p>
            <a:r>
              <a:rPr lang="en-IN" sz="2400" dirty="0"/>
              <a:t>To make the hello-node Container accessible from outside the </a:t>
            </a:r>
            <a:r>
              <a:rPr lang="en-IN" sz="2400" dirty="0" err="1"/>
              <a:t>Kubernetes</a:t>
            </a:r>
            <a:r>
              <a:rPr lang="en-IN" sz="2400" dirty="0"/>
              <a:t> virtual network, you have to expose the Pod as a </a:t>
            </a:r>
            <a:r>
              <a:rPr lang="en-IN" sz="2400" dirty="0" err="1"/>
              <a:t>Kubernetes</a:t>
            </a:r>
            <a:r>
              <a:rPr lang="en-IN" sz="2400" dirty="0"/>
              <a:t> Service.</a:t>
            </a:r>
          </a:p>
          <a:p>
            <a:r>
              <a:rPr lang="en-IN" sz="2400" dirty="0" smtClean="0"/>
              <a:t>Expose </a:t>
            </a:r>
            <a:r>
              <a:rPr lang="en-IN" sz="2400" dirty="0"/>
              <a:t>the Pod to the public internet using the </a:t>
            </a:r>
            <a:r>
              <a:rPr lang="en-IN" sz="2400" dirty="0" err="1"/>
              <a:t>kubectl</a:t>
            </a:r>
            <a:r>
              <a:rPr lang="en-IN" sz="2400" dirty="0"/>
              <a:t> expose command:</a:t>
            </a:r>
          </a:p>
          <a:p>
            <a:pPr lvl="1"/>
            <a:r>
              <a:rPr lang="en-IN" sz="2000" b="1" dirty="0" err="1" smtClean="0"/>
              <a:t>kubectl</a:t>
            </a:r>
            <a:r>
              <a:rPr lang="en-IN" sz="2000" b="1" dirty="0" smtClean="0"/>
              <a:t> </a:t>
            </a:r>
            <a:r>
              <a:rPr lang="en-IN" sz="2000" b="1" dirty="0"/>
              <a:t>expose deployment hello-node --type=</a:t>
            </a:r>
            <a:r>
              <a:rPr lang="en-IN" sz="2000" b="1" dirty="0" err="1"/>
              <a:t>LoadBalancer</a:t>
            </a:r>
            <a:r>
              <a:rPr lang="en-IN" sz="2000" b="1" dirty="0"/>
              <a:t> --port=8080</a:t>
            </a:r>
          </a:p>
          <a:p>
            <a:endParaRPr lang="en-IN" sz="2400" dirty="0"/>
          </a:p>
          <a:p>
            <a:pPr lvl="1"/>
            <a:r>
              <a:rPr lang="en-IN" sz="2000" dirty="0" smtClean="0"/>
              <a:t>**</a:t>
            </a:r>
            <a:r>
              <a:rPr lang="en-IN" sz="2000" dirty="0"/>
              <a:t>The </a:t>
            </a:r>
            <a:r>
              <a:rPr lang="en-IN" sz="2000" b="1" dirty="0"/>
              <a:t>--type=</a:t>
            </a:r>
            <a:r>
              <a:rPr lang="en-IN" sz="2000" b="1" dirty="0" err="1"/>
              <a:t>LoadBalancer</a:t>
            </a:r>
            <a:r>
              <a:rPr lang="en-IN" sz="2000" b="1" dirty="0"/>
              <a:t> </a:t>
            </a:r>
            <a:r>
              <a:rPr lang="en-IN" sz="2000" dirty="0"/>
              <a:t>flag indicates that you want to expose your Service outside of the cluster.</a:t>
            </a:r>
          </a:p>
        </p:txBody>
      </p:sp>
    </p:spTree>
    <p:extLst>
      <p:ext uri="{BB962C8B-B14F-4D97-AF65-F5344CB8AC3E}">
        <p14:creationId xmlns:p14="http://schemas.microsoft.com/office/powerpoint/2010/main" val="3443658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Tutorial to </a:t>
            </a:r>
            <a:r>
              <a:rPr lang="en-IN" b="1" dirty="0"/>
              <a:t>run a sample app on </a:t>
            </a:r>
            <a:r>
              <a:rPr lang="en-IN" b="1" dirty="0" err="1"/>
              <a:t>Kubernetes</a:t>
            </a:r>
            <a:r>
              <a:rPr lang="en-IN" b="1" dirty="0"/>
              <a:t> using </a:t>
            </a:r>
            <a:r>
              <a:rPr lang="en-IN" b="1" dirty="0" err="1"/>
              <a:t>Minikube</a:t>
            </a:r>
            <a:endParaRPr lang="en-IN" b="1" dirty="0"/>
          </a:p>
        </p:txBody>
      </p:sp>
      <p:sp>
        <p:nvSpPr>
          <p:cNvPr id="3" name="Content Placeholder 2"/>
          <p:cNvSpPr>
            <a:spLocks noGrp="1"/>
          </p:cNvSpPr>
          <p:nvPr>
            <p:ph idx="1"/>
          </p:nvPr>
        </p:nvSpPr>
        <p:spPr>
          <a:xfrm>
            <a:off x="838201" y="1825625"/>
            <a:ext cx="10302024" cy="4819874"/>
          </a:xfrm>
        </p:spPr>
        <p:txBody>
          <a:bodyPr>
            <a:normAutofit fontScale="70000" lnSpcReduction="20000"/>
          </a:bodyPr>
          <a:lstStyle/>
          <a:p>
            <a:endParaRPr lang="en-IN" sz="2400" dirty="0" smtClean="0"/>
          </a:p>
          <a:p>
            <a:r>
              <a:rPr lang="en-IN" sz="2400" dirty="0" smtClean="0"/>
              <a:t>View </a:t>
            </a:r>
            <a:r>
              <a:rPr lang="en-IN" sz="2400" dirty="0"/>
              <a:t>the Service you just created:  </a:t>
            </a:r>
            <a:r>
              <a:rPr lang="en-IN" sz="2400" b="1" dirty="0" err="1"/>
              <a:t>kubectl</a:t>
            </a:r>
            <a:r>
              <a:rPr lang="en-IN" sz="2400" b="1" dirty="0"/>
              <a:t> get services</a:t>
            </a:r>
          </a:p>
          <a:p>
            <a:r>
              <a:rPr lang="en-IN" sz="2400" dirty="0" smtClean="0"/>
              <a:t>On </a:t>
            </a:r>
            <a:r>
              <a:rPr lang="en-IN" sz="2400" dirty="0"/>
              <a:t>cloud providers that support load balancers, an external IP address would be provisioned to access the Service. </a:t>
            </a:r>
          </a:p>
          <a:p>
            <a:r>
              <a:rPr lang="en-IN" sz="2400" dirty="0"/>
              <a:t>On </a:t>
            </a:r>
            <a:r>
              <a:rPr lang="en-IN" sz="2400" dirty="0" err="1"/>
              <a:t>Minikube</a:t>
            </a:r>
            <a:r>
              <a:rPr lang="en-IN" sz="2400" dirty="0"/>
              <a:t>, the </a:t>
            </a:r>
            <a:r>
              <a:rPr lang="en-IN" sz="2400" dirty="0" err="1"/>
              <a:t>LoadBalancer</a:t>
            </a:r>
            <a:r>
              <a:rPr lang="en-IN" sz="2400" dirty="0"/>
              <a:t> type makes the Service accessible through the </a:t>
            </a:r>
            <a:r>
              <a:rPr lang="en-IN" sz="2400" dirty="0" err="1"/>
              <a:t>minikube</a:t>
            </a:r>
            <a:r>
              <a:rPr lang="en-IN" sz="2400" dirty="0"/>
              <a:t> service command.</a:t>
            </a:r>
          </a:p>
          <a:p>
            <a:r>
              <a:rPr lang="en-IN" sz="2400" dirty="0" smtClean="0"/>
              <a:t>Run </a:t>
            </a:r>
            <a:r>
              <a:rPr lang="en-IN" sz="2400" dirty="0"/>
              <a:t>the following command: </a:t>
            </a:r>
            <a:r>
              <a:rPr lang="en-IN" sz="2400" dirty="0" err="1"/>
              <a:t>minikube</a:t>
            </a:r>
            <a:r>
              <a:rPr lang="en-IN" sz="2400" dirty="0"/>
              <a:t> service hello-node</a:t>
            </a:r>
          </a:p>
          <a:p>
            <a:pPr lvl="1"/>
            <a:r>
              <a:rPr lang="en-IN" sz="2000" b="1" dirty="0" err="1" smtClean="0"/>
              <a:t>minikube</a:t>
            </a:r>
            <a:r>
              <a:rPr lang="en-IN" sz="2000" b="1" dirty="0" smtClean="0"/>
              <a:t> </a:t>
            </a:r>
            <a:r>
              <a:rPr lang="en-IN" sz="2000" b="1" dirty="0"/>
              <a:t>service hello-node</a:t>
            </a:r>
          </a:p>
          <a:p>
            <a:r>
              <a:rPr lang="en-IN" sz="2400" dirty="0" smtClean="0"/>
              <a:t>| </a:t>
            </a:r>
            <a:r>
              <a:rPr lang="en-IN" sz="2400" dirty="0"/>
              <a:t>NAMESPACE |    NAME    | TARGET PORT |             URL             |</a:t>
            </a:r>
          </a:p>
          <a:p>
            <a:r>
              <a:rPr lang="en-IN" sz="2400" dirty="0" smtClean="0"/>
              <a:t>| </a:t>
            </a:r>
            <a:r>
              <a:rPr lang="en-IN" sz="2400" dirty="0"/>
              <a:t>default   | hello-node |        8080 | http://192.168.99.102:31905 |</a:t>
            </a:r>
          </a:p>
          <a:p>
            <a:endParaRPr lang="en-IN" sz="2400" dirty="0"/>
          </a:p>
          <a:p>
            <a:r>
              <a:rPr lang="en-IN" sz="2400" dirty="0"/>
              <a:t>* Opening service default/hello-node in default browser</a:t>
            </a:r>
            <a:r>
              <a:rPr lang="en-IN" sz="2400" dirty="0" smtClean="0"/>
              <a:t>...:      http</a:t>
            </a:r>
            <a:r>
              <a:rPr lang="en-IN" sz="2400" dirty="0"/>
              <a:t>://192.168.99.102:31905/</a:t>
            </a:r>
          </a:p>
          <a:p>
            <a:endParaRPr lang="en-IN" sz="2400" dirty="0"/>
          </a:p>
          <a:p>
            <a:r>
              <a:rPr lang="en-IN" sz="2400" dirty="0"/>
              <a:t>To get the </a:t>
            </a:r>
            <a:r>
              <a:rPr lang="en-IN" sz="2400" dirty="0" err="1"/>
              <a:t>url</a:t>
            </a:r>
            <a:r>
              <a:rPr lang="en-IN" sz="2400" dirty="0"/>
              <a:t> only </a:t>
            </a:r>
            <a:r>
              <a:rPr lang="en-IN" sz="2400" dirty="0" smtClean="0"/>
              <a:t>, command :  </a:t>
            </a:r>
          </a:p>
          <a:p>
            <a:pPr lvl="1"/>
            <a:r>
              <a:rPr lang="en-IN" sz="2000" b="1" dirty="0" err="1" smtClean="0"/>
              <a:t>minikube</a:t>
            </a:r>
            <a:r>
              <a:rPr lang="en-IN" sz="2000" b="1" dirty="0" smtClean="0"/>
              <a:t> </a:t>
            </a:r>
            <a:r>
              <a:rPr lang="en-IN" sz="2000" b="1" dirty="0"/>
              <a:t>service hello-node --</a:t>
            </a:r>
            <a:r>
              <a:rPr lang="en-IN" sz="2000" b="1" dirty="0" err="1"/>
              <a:t>url</a:t>
            </a:r>
            <a:r>
              <a:rPr lang="en-IN" sz="2000" b="1" dirty="0"/>
              <a:t> </a:t>
            </a:r>
          </a:p>
        </p:txBody>
      </p:sp>
    </p:spTree>
    <p:extLst>
      <p:ext uri="{BB962C8B-B14F-4D97-AF65-F5344CB8AC3E}">
        <p14:creationId xmlns:p14="http://schemas.microsoft.com/office/powerpoint/2010/main" val="2064954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Tutorial to </a:t>
            </a:r>
            <a:r>
              <a:rPr lang="en-IN" b="1" dirty="0"/>
              <a:t>run a sample app on </a:t>
            </a:r>
            <a:r>
              <a:rPr lang="en-IN" b="1" dirty="0" err="1"/>
              <a:t>Kubernetes</a:t>
            </a:r>
            <a:r>
              <a:rPr lang="en-IN" b="1" dirty="0"/>
              <a:t> using </a:t>
            </a:r>
            <a:r>
              <a:rPr lang="en-IN" b="1" dirty="0" err="1"/>
              <a:t>Minikube</a:t>
            </a:r>
            <a:endParaRPr lang="en-IN" b="1" dirty="0"/>
          </a:p>
        </p:txBody>
      </p:sp>
      <p:sp>
        <p:nvSpPr>
          <p:cNvPr id="3" name="Content Placeholder 2"/>
          <p:cNvSpPr>
            <a:spLocks noGrp="1"/>
          </p:cNvSpPr>
          <p:nvPr>
            <p:ph idx="1"/>
          </p:nvPr>
        </p:nvSpPr>
        <p:spPr>
          <a:xfrm>
            <a:off x="838201" y="1825625"/>
            <a:ext cx="10302024" cy="4819874"/>
          </a:xfrm>
        </p:spPr>
        <p:txBody>
          <a:bodyPr>
            <a:normAutofit lnSpcReduction="10000"/>
          </a:bodyPr>
          <a:lstStyle/>
          <a:p>
            <a:endParaRPr lang="en-IN" sz="2400" dirty="0" smtClean="0"/>
          </a:p>
          <a:p>
            <a:r>
              <a:rPr lang="en-IN" sz="2400" dirty="0" smtClean="0"/>
              <a:t>Clean </a:t>
            </a:r>
            <a:r>
              <a:rPr lang="en-IN" sz="2400" dirty="0"/>
              <a:t>up</a:t>
            </a:r>
          </a:p>
          <a:p>
            <a:r>
              <a:rPr lang="en-IN" sz="2400" dirty="0"/>
              <a:t>Now you can clean up the resources you created in your cluster:</a:t>
            </a:r>
          </a:p>
          <a:p>
            <a:pPr lvl="1"/>
            <a:r>
              <a:rPr lang="en-IN" sz="2000" b="1" dirty="0" err="1" smtClean="0"/>
              <a:t>kubectl</a:t>
            </a:r>
            <a:r>
              <a:rPr lang="en-IN" sz="2000" b="1" dirty="0" smtClean="0"/>
              <a:t> </a:t>
            </a:r>
            <a:r>
              <a:rPr lang="en-IN" sz="2000" b="1" dirty="0"/>
              <a:t>delete service hello-node</a:t>
            </a:r>
          </a:p>
          <a:p>
            <a:pPr lvl="1"/>
            <a:r>
              <a:rPr lang="en-IN" sz="2000" b="1" dirty="0" err="1"/>
              <a:t>kubectl</a:t>
            </a:r>
            <a:r>
              <a:rPr lang="en-IN" sz="2000" b="1" dirty="0"/>
              <a:t> delete deployment hello-node</a:t>
            </a:r>
          </a:p>
          <a:p>
            <a:endParaRPr lang="en-IN" sz="2400" dirty="0" smtClean="0"/>
          </a:p>
          <a:p>
            <a:r>
              <a:rPr lang="en-IN" sz="2400" dirty="0" smtClean="0"/>
              <a:t>Optionally</a:t>
            </a:r>
            <a:r>
              <a:rPr lang="en-IN" sz="2400" dirty="0"/>
              <a:t>, stop the </a:t>
            </a:r>
            <a:r>
              <a:rPr lang="en-IN" sz="2400" dirty="0" err="1"/>
              <a:t>Minikube</a:t>
            </a:r>
            <a:r>
              <a:rPr lang="en-IN" sz="2400" dirty="0"/>
              <a:t> virtual machine (VM):</a:t>
            </a:r>
          </a:p>
          <a:p>
            <a:pPr lvl="1"/>
            <a:r>
              <a:rPr lang="en-IN" sz="2000" b="1" dirty="0" err="1" smtClean="0"/>
              <a:t>minikube</a:t>
            </a:r>
            <a:r>
              <a:rPr lang="en-IN" sz="2000" b="1" dirty="0" smtClean="0"/>
              <a:t> </a:t>
            </a:r>
            <a:r>
              <a:rPr lang="en-IN" sz="2000" b="1" dirty="0"/>
              <a:t>stop</a:t>
            </a:r>
          </a:p>
          <a:p>
            <a:endParaRPr lang="en-IN" sz="2400" dirty="0" smtClean="0"/>
          </a:p>
          <a:p>
            <a:r>
              <a:rPr lang="en-IN" sz="2400" dirty="0" smtClean="0"/>
              <a:t>Optionally</a:t>
            </a:r>
            <a:r>
              <a:rPr lang="en-IN" sz="2400" dirty="0"/>
              <a:t>, delete the </a:t>
            </a:r>
            <a:r>
              <a:rPr lang="en-IN" sz="2400" dirty="0" err="1"/>
              <a:t>Minikube</a:t>
            </a:r>
            <a:r>
              <a:rPr lang="en-IN" sz="2400" dirty="0"/>
              <a:t> VM:</a:t>
            </a:r>
          </a:p>
          <a:p>
            <a:pPr lvl="1"/>
            <a:r>
              <a:rPr lang="en-IN" sz="2000" b="1" dirty="0" err="1" smtClean="0"/>
              <a:t>minikube</a:t>
            </a:r>
            <a:r>
              <a:rPr lang="en-IN" sz="2000" b="1" dirty="0" smtClean="0"/>
              <a:t> </a:t>
            </a:r>
            <a:r>
              <a:rPr lang="en-IN" sz="2000" b="1" dirty="0"/>
              <a:t>delete</a:t>
            </a:r>
          </a:p>
        </p:txBody>
      </p:sp>
    </p:spTree>
    <p:extLst>
      <p:ext uri="{BB962C8B-B14F-4D97-AF65-F5344CB8AC3E}">
        <p14:creationId xmlns:p14="http://schemas.microsoft.com/office/powerpoint/2010/main" val="2390902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t>
            </a:r>
            <a:r>
              <a:rPr lang="en-IN" b="1" dirty="0" err="1"/>
              <a:t>Kubernetes</a:t>
            </a:r>
            <a:r>
              <a:rPr lang="en-IN" b="1" dirty="0" smtClean="0"/>
              <a:t>?</a:t>
            </a:r>
            <a:endParaRPr lang="en-IN" dirty="0"/>
          </a:p>
        </p:txBody>
      </p:sp>
      <p:sp>
        <p:nvSpPr>
          <p:cNvPr id="3" name="Content Placeholder 2"/>
          <p:cNvSpPr>
            <a:spLocks noGrp="1"/>
          </p:cNvSpPr>
          <p:nvPr>
            <p:ph idx="1"/>
          </p:nvPr>
        </p:nvSpPr>
        <p:spPr/>
        <p:txBody>
          <a:bodyPr/>
          <a:lstStyle/>
          <a:p>
            <a:r>
              <a:rPr lang="en-IN" dirty="0" err="1"/>
              <a:t>Kubernetes</a:t>
            </a:r>
            <a:r>
              <a:rPr lang="en-IN" dirty="0"/>
              <a:t> is an open-source container management (orchestration) tool. </a:t>
            </a:r>
            <a:endParaRPr lang="en-IN" dirty="0" smtClean="0"/>
          </a:p>
          <a:p>
            <a:r>
              <a:rPr lang="en-IN" dirty="0" smtClean="0"/>
              <a:t>It’s </a:t>
            </a:r>
            <a:r>
              <a:rPr lang="en-IN" dirty="0"/>
              <a:t>container management responsibilities include container deployment, scaling &amp; descaling of containers &amp; container load balancing</a:t>
            </a:r>
            <a:r>
              <a:rPr lang="en-IN" dirty="0" smtClean="0"/>
              <a:t>.</a:t>
            </a:r>
            <a:endParaRPr lang="en-IN" dirty="0"/>
          </a:p>
        </p:txBody>
      </p:sp>
    </p:spTree>
    <p:extLst>
      <p:ext uri="{BB962C8B-B14F-4D97-AF65-F5344CB8AC3E}">
        <p14:creationId xmlns:p14="http://schemas.microsoft.com/office/powerpoint/2010/main" val="22820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Use </a:t>
            </a:r>
            <a:r>
              <a:rPr lang="en-IN" b="1" dirty="0" err="1"/>
              <a:t>Kubernetes</a:t>
            </a:r>
            <a:r>
              <a:rPr lang="en-IN" b="1" dirty="0" smtClean="0"/>
              <a:t>?</a:t>
            </a:r>
            <a:endParaRPr lang="en-IN" dirty="0"/>
          </a:p>
        </p:txBody>
      </p:sp>
      <p:sp>
        <p:nvSpPr>
          <p:cNvPr id="3" name="Content Placeholder 2"/>
          <p:cNvSpPr>
            <a:spLocks noGrp="1"/>
          </p:cNvSpPr>
          <p:nvPr>
            <p:ph idx="1"/>
          </p:nvPr>
        </p:nvSpPr>
        <p:spPr/>
        <p:txBody>
          <a:bodyPr>
            <a:normAutofit lnSpcReduction="10000"/>
          </a:bodyPr>
          <a:lstStyle/>
          <a:p>
            <a:r>
              <a:rPr lang="en-IN" dirty="0"/>
              <a:t>Companies out there maybe using </a:t>
            </a:r>
            <a:r>
              <a:rPr lang="en-IN" dirty="0" err="1"/>
              <a:t>Docker</a:t>
            </a:r>
            <a:r>
              <a:rPr lang="en-IN" dirty="0"/>
              <a:t> or Rocket or maybe simply Linux containers for containerizing their applications. </a:t>
            </a:r>
            <a:endParaRPr lang="en-IN" dirty="0" smtClean="0"/>
          </a:p>
          <a:p>
            <a:r>
              <a:rPr lang="en-IN" dirty="0" smtClean="0"/>
              <a:t>But</a:t>
            </a:r>
            <a:r>
              <a:rPr lang="en-IN" dirty="0"/>
              <a:t>, whatever it is, they use it on a massive </a:t>
            </a:r>
            <a:r>
              <a:rPr lang="en-IN" dirty="0" smtClean="0"/>
              <a:t>scale</a:t>
            </a:r>
            <a:r>
              <a:rPr lang="en-IN" dirty="0"/>
              <a:t> </a:t>
            </a:r>
            <a:r>
              <a:rPr lang="en-IN" dirty="0" smtClean="0"/>
              <a:t>?</a:t>
            </a:r>
          </a:p>
          <a:p>
            <a:r>
              <a:rPr lang="en-IN" dirty="0" smtClean="0"/>
              <a:t>They </a:t>
            </a:r>
            <a:r>
              <a:rPr lang="en-IN" dirty="0"/>
              <a:t>don’t stop at using 1 or 2 containers in Prod. But rather, </a:t>
            </a:r>
            <a:r>
              <a:rPr lang="en-IN" b="1" dirty="0"/>
              <a:t>10’s or 100’s</a:t>
            </a:r>
            <a:r>
              <a:rPr lang="en-IN" dirty="0"/>
              <a:t> of containers for load balancing the traffic and ensuring high availability</a:t>
            </a:r>
            <a:r>
              <a:rPr lang="en-IN" dirty="0" smtClean="0"/>
              <a:t>.</a:t>
            </a:r>
          </a:p>
          <a:p>
            <a:r>
              <a:rPr lang="en-IN" dirty="0"/>
              <a:t>Keep in mind that, as the traffic increases, they even have to scale up the number of containers to service the ‘n’ no of requests that come in every second. And, they have to also scale down the containers when the demand is less</a:t>
            </a:r>
            <a:r>
              <a:rPr lang="en-IN" dirty="0" smtClean="0"/>
              <a:t>.</a:t>
            </a:r>
          </a:p>
          <a:p>
            <a:r>
              <a:rPr lang="en-IN" dirty="0"/>
              <a:t>That is why, the need for container management tools is imminent. </a:t>
            </a:r>
            <a:endParaRPr lang="en-IN" dirty="0" smtClean="0"/>
          </a:p>
          <a:p>
            <a:pPr lvl="1"/>
            <a:r>
              <a:rPr lang="en-IN" dirty="0" smtClean="0"/>
              <a:t>Both</a:t>
            </a:r>
            <a:r>
              <a:rPr lang="en-IN" dirty="0"/>
              <a:t> </a:t>
            </a:r>
            <a:r>
              <a:rPr lang="en-IN" b="1" dirty="0" err="1"/>
              <a:t>Docker</a:t>
            </a:r>
            <a:r>
              <a:rPr lang="en-IN" b="1" dirty="0"/>
              <a:t> Swarm</a:t>
            </a:r>
            <a:r>
              <a:rPr lang="en-IN" dirty="0"/>
              <a:t> and </a:t>
            </a:r>
            <a:r>
              <a:rPr lang="en-IN" b="1" dirty="0" err="1"/>
              <a:t>Kubernetes</a:t>
            </a:r>
            <a:r>
              <a:rPr lang="en-IN" dirty="0"/>
              <a:t> are popular tools for Container management and orchestration</a:t>
            </a:r>
            <a:r>
              <a:rPr lang="en-IN" dirty="0" smtClean="0"/>
              <a:t>.</a:t>
            </a:r>
          </a:p>
          <a:p>
            <a:pPr lvl="1"/>
            <a:r>
              <a:rPr lang="en-IN" dirty="0" err="1" smtClean="0"/>
              <a:t>Kubernetes</a:t>
            </a:r>
            <a:r>
              <a:rPr lang="en-IN" dirty="0" smtClean="0"/>
              <a:t> for the </a:t>
            </a:r>
            <a:r>
              <a:rPr lang="en-IN" dirty="0"/>
              <a:t>reason simply being: Auto-scaling of containers based on traffic needs. </a:t>
            </a:r>
          </a:p>
        </p:txBody>
      </p:sp>
    </p:spTree>
    <p:extLst>
      <p:ext uri="{BB962C8B-B14F-4D97-AF65-F5344CB8AC3E}">
        <p14:creationId xmlns:p14="http://schemas.microsoft.com/office/powerpoint/2010/main" val="553283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sp>
        <p:nvSpPr>
          <p:cNvPr id="4" name="Content Placeholder 3"/>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838200" y="1825625"/>
            <a:ext cx="9667427" cy="4188809"/>
          </a:xfrm>
          <a:prstGeom prst="rect">
            <a:avLst/>
          </a:prstGeom>
        </p:spPr>
      </p:pic>
    </p:spTree>
    <p:extLst>
      <p:ext uri="{BB962C8B-B14F-4D97-AF65-F5344CB8AC3E}">
        <p14:creationId xmlns:p14="http://schemas.microsoft.com/office/powerpoint/2010/main" val="1265689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pic>
        <p:nvPicPr>
          <p:cNvPr id="5" name="Picture 4"/>
          <p:cNvPicPr>
            <a:picLocks noChangeAspect="1"/>
          </p:cNvPicPr>
          <p:nvPr/>
        </p:nvPicPr>
        <p:blipFill>
          <a:blip r:embed="rId2"/>
          <a:stretch>
            <a:fillRect/>
          </a:stretch>
        </p:blipFill>
        <p:spPr>
          <a:xfrm>
            <a:off x="838200" y="1058073"/>
            <a:ext cx="10743515" cy="2013529"/>
          </a:xfrm>
          <a:prstGeom prst="rect">
            <a:avLst/>
          </a:prstGeom>
        </p:spPr>
      </p:pic>
      <p:pic>
        <p:nvPicPr>
          <p:cNvPr id="6" name="Picture 5"/>
          <p:cNvPicPr>
            <a:picLocks noChangeAspect="1"/>
          </p:cNvPicPr>
          <p:nvPr/>
        </p:nvPicPr>
        <p:blipFill>
          <a:blip r:embed="rId3"/>
          <a:stretch>
            <a:fillRect/>
          </a:stretch>
        </p:blipFill>
        <p:spPr>
          <a:xfrm>
            <a:off x="981142" y="3275659"/>
            <a:ext cx="10799838" cy="1717836"/>
          </a:xfrm>
          <a:prstGeom prst="rect">
            <a:avLst/>
          </a:prstGeom>
        </p:spPr>
      </p:pic>
      <p:pic>
        <p:nvPicPr>
          <p:cNvPr id="7" name="Picture 6"/>
          <p:cNvPicPr>
            <a:picLocks noChangeAspect="1"/>
          </p:cNvPicPr>
          <p:nvPr/>
        </p:nvPicPr>
        <p:blipFill>
          <a:blip r:embed="rId4"/>
          <a:stretch>
            <a:fillRect/>
          </a:stretch>
        </p:blipFill>
        <p:spPr>
          <a:xfrm>
            <a:off x="896659" y="4881074"/>
            <a:ext cx="10884321" cy="1675594"/>
          </a:xfrm>
          <a:prstGeom prst="rect">
            <a:avLst/>
          </a:prstGeom>
        </p:spPr>
      </p:pic>
    </p:spTree>
    <p:extLst>
      <p:ext uri="{BB962C8B-B14F-4D97-AF65-F5344CB8AC3E}">
        <p14:creationId xmlns:p14="http://schemas.microsoft.com/office/powerpoint/2010/main" val="3028226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b="1" dirty="0"/>
              <a:t>Features Of </a:t>
            </a:r>
            <a:r>
              <a:rPr lang="en-IN" b="1" dirty="0" err="1"/>
              <a:t>Kubernetes</a:t>
            </a:r>
            <a:endParaRPr lang="en-IN" dirty="0"/>
          </a:p>
        </p:txBody>
      </p:sp>
      <p:pic>
        <p:nvPicPr>
          <p:cNvPr id="3" name="Picture 2"/>
          <p:cNvPicPr>
            <a:picLocks noChangeAspect="1"/>
          </p:cNvPicPr>
          <p:nvPr/>
        </p:nvPicPr>
        <p:blipFill>
          <a:blip r:embed="rId2"/>
          <a:stretch>
            <a:fillRect/>
          </a:stretch>
        </p:blipFill>
        <p:spPr>
          <a:xfrm>
            <a:off x="838200" y="1262130"/>
            <a:ext cx="10188468" cy="2283167"/>
          </a:xfrm>
          <a:prstGeom prst="rect">
            <a:avLst/>
          </a:prstGeom>
        </p:spPr>
      </p:pic>
      <p:pic>
        <p:nvPicPr>
          <p:cNvPr id="4" name="Picture 3"/>
          <p:cNvPicPr>
            <a:picLocks noChangeAspect="1"/>
          </p:cNvPicPr>
          <p:nvPr/>
        </p:nvPicPr>
        <p:blipFill>
          <a:blip r:embed="rId3"/>
          <a:stretch>
            <a:fillRect/>
          </a:stretch>
        </p:blipFill>
        <p:spPr>
          <a:xfrm>
            <a:off x="838200" y="3647939"/>
            <a:ext cx="10228058" cy="2533919"/>
          </a:xfrm>
          <a:prstGeom prst="rect">
            <a:avLst/>
          </a:prstGeom>
        </p:spPr>
      </p:pic>
    </p:spTree>
    <p:extLst>
      <p:ext uri="{BB962C8B-B14F-4D97-AF65-F5344CB8AC3E}">
        <p14:creationId xmlns:p14="http://schemas.microsoft.com/office/powerpoint/2010/main" val="4158208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TotalTime>
  <Words>1754</Words>
  <Application>Microsoft Office PowerPoint</Application>
  <PresentationFormat>Widescreen</PresentationFormat>
  <Paragraphs>299</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Tw Cen MT</vt:lpstr>
      <vt:lpstr>Tw Cen MT Condensed</vt:lpstr>
      <vt:lpstr>Wingdings 3</vt:lpstr>
      <vt:lpstr>Integral</vt:lpstr>
      <vt:lpstr>Kubernetes</vt:lpstr>
      <vt:lpstr>What is Orchestration?</vt:lpstr>
      <vt:lpstr>Why Orchestration?</vt:lpstr>
      <vt:lpstr>Automation  vs Orchestration</vt:lpstr>
      <vt:lpstr>What Is Kubernetes?</vt:lpstr>
      <vt:lpstr>Why Use Kubernetes?</vt:lpstr>
      <vt:lpstr>Features Of Kubernetes</vt:lpstr>
      <vt:lpstr>Features Of Kubernetes</vt:lpstr>
      <vt:lpstr>Features Of Kubernetes</vt:lpstr>
      <vt:lpstr>Features Of Kubernetes</vt:lpstr>
      <vt:lpstr>Kubernetes Architecture</vt:lpstr>
      <vt:lpstr>Kubernetes Architecture</vt:lpstr>
      <vt:lpstr>Kubernetes Architecture</vt:lpstr>
      <vt:lpstr>Kubernetes Architecture</vt:lpstr>
      <vt:lpstr>Kubernetes Architecture</vt:lpstr>
      <vt:lpstr>Kubernetes Architecture</vt:lpstr>
      <vt:lpstr>Kubernetes Architecture</vt:lpstr>
      <vt:lpstr>PowerPoint Presentation</vt:lpstr>
      <vt:lpstr>Setting Up Kubernetes on Windows</vt:lpstr>
      <vt:lpstr>Setting Up Kubernetes (K8s) on Windows</vt:lpstr>
      <vt:lpstr>Setting Up Kubernetes (K8s) on Windows</vt:lpstr>
      <vt:lpstr>Setting Up Kubernetes (K8s) on Windows</vt:lpstr>
      <vt:lpstr>Minikube : to Create a Cluster</vt:lpstr>
      <vt:lpstr>Minikube to Create a Cluster</vt:lpstr>
      <vt:lpstr>Minikube to Create a Cluster</vt:lpstr>
      <vt:lpstr>Minikube to Create a Cluster</vt:lpstr>
      <vt:lpstr>Minikube to Create a Cluster</vt:lpstr>
      <vt:lpstr>Minikube to Create a Cluster</vt:lpstr>
      <vt:lpstr>Minikube to Create a Cluster</vt:lpstr>
      <vt:lpstr>Minikube to Create a Cluster</vt:lpstr>
      <vt:lpstr>Minikube to Create a Cluster</vt:lpstr>
      <vt:lpstr>Using kubectl to Create a Deployment</vt:lpstr>
      <vt:lpstr>Deploying an App</vt:lpstr>
      <vt:lpstr>Viewing Pods and Nodes</vt:lpstr>
      <vt:lpstr>Deploying an App</vt:lpstr>
      <vt:lpstr>Viewing Pods and Nodes</vt:lpstr>
      <vt:lpstr>Kubernetes Services</vt:lpstr>
      <vt:lpstr>Kubernetes Services</vt:lpstr>
      <vt:lpstr>kubectl commands</vt:lpstr>
      <vt:lpstr>Tutorial to run a sample app on Kubernetes using Minikube</vt:lpstr>
      <vt:lpstr>Tutorial to run a sample app on Kubernetes using Minikube</vt:lpstr>
      <vt:lpstr>Tutorial to run a sample app on Kubernetes using Minikube</vt:lpstr>
      <vt:lpstr>Tutorial to run a sample app on Kubernetes using Minikube</vt:lpstr>
      <vt:lpstr>Tutorial to run a sample app on Kubernetes using Minikube</vt:lpstr>
      <vt:lpstr>Tutorial to run a sample app on Kubernetes using Minikube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Dibakar</dc:creator>
  <cp:lastModifiedBy>Dibakar</cp:lastModifiedBy>
  <cp:revision>7</cp:revision>
  <dcterms:created xsi:type="dcterms:W3CDTF">2020-12-03T03:58:19Z</dcterms:created>
  <dcterms:modified xsi:type="dcterms:W3CDTF">2020-12-03T04:41:43Z</dcterms:modified>
</cp:coreProperties>
</file>