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7B9CA9-C00E-42BD-97AB-C705F0B43D92}"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329360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7B9CA9-C00E-42BD-97AB-C705F0B43D92}"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125572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7B9CA9-C00E-42BD-97AB-C705F0B43D92}"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320083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7B9CA9-C00E-42BD-97AB-C705F0B43D92}"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52375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7B9CA9-C00E-42BD-97AB-C705F0B43D92}"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291161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7B9CA9-C00E-42BD-97AB-C705F0B43D92}"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244036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7B9CA9-C00E-42BD-97AB-C705F0B43D92}" type="datetimeFigureOut">
              <a:rPr lang="en-IN" smtClean="0"/>
              <a:t>13-07-2020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187571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7B9CA9-C00E-42BD-97AB-C705F0B43D92}" type="datetimeFigureOut">
              <a:rPr lang="en-IN" smtClean="0"/>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351365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B9CA9-C00E-42BD-97AB-C705F0B43D92}" type="datetimeFigureOut">
              <a:rPr lang="en-IN" smtClean="0"/>
              <a:t>13-07-2020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206345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B9CA9-C00E-42BD-97AB-C705F0B43D92}"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126515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B9CA9-C00E-42BD-97AB-C705F0B43D92}"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9F316-FCBD-46EB-93F0-1A64D8FD9D8C}" type="slidenum">
              <a:rPr lang="en-IN" smtClean="0"/>
              <a:t>‹#›</a:t>
            </a:fld>
            <a:endParaRPr lang="en-IN"/>
          </a:p>
        </p:txBody>
      </p:sp>
    </p:spTree>
    <p:extLst>
      <p:ext uri="{BB962C8B-B14F-4D97-AF65-F5344CB8AC3E}">
        <p14:creationId xmlns:p14="http://schemas.microsoft.com/office/powerpoint/2010/main" val="65676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B9CA9-C00E-42BD-97AB-C705F0B43D92}" type="datetimeFigureOut">
              <a:rPr lang="en-IN" smtClean="0"/>
              <a:t>13-07-2020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9F316-FCBD-46EB-93F0-1A64D8FD9D8C}" type="slidenum">
              <a:rPr lang="en-IN" smtClean="0"/>
              <a:t>‹#›</a:t>
            </a:fld>
            <a:endParaRPr lang="en-IN"/>
          </a:p>
        </p:txBody>
      </p:sp>
    </p:spTree>
    <p:extLst>
      <p:ext uri="{BB962C8B-B14F-4D97-AF65-F5344CB8AC3E}">
        <p14:creationId xmlns:p14="http://schemas.microsoft.com/office/powerpoint/2010/main" val="2434596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kubernetes.io/docs/tutorials/kubernetes-basics/create-cluster/cluster-interactiv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kubernetes.io/docs/concepts/services-networking/service/" TargetMode="External"/><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kubernetes.io/docs/user-guide/horizontal-pod-autoscaling/"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err="1" smtClean="0"/>
              <a:t>Kubernetes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1208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4" name="Content Placeholder 3"/>
          <p:cNvSpPr>
            <a:spLocks noGrp="1"/>
          </p:cNvSpPr>
          <p:nvPr>
            <p:ph idx="1"/>
          </p:nvPr>
        </p:nvSpPr>
        <p:spPr/>
        <p:txBody>
          <a:bodyPr/>
          <a:lstStyle/>
          <a:p>
            <a:r>
              <a:rPr lang="en-IN" dirty="0" err="1"/>
              <a:t>Kubernetes</a:t>
            </a:r>
            <a:r>
              <a:rPr lang="en-IN" dirty="0"/>
              <a:t> Architecture </a:t>
            </a:r>
            <a:endParaRPr lang="en-IN" dirty="0" smtClean="0"/>
          </a:p>
          <a:p>
            <a:r>
              <a:rPr lang="en-IN" dirty="0" smtClean="0"/>
              <a:t>has </a:t>
            </a:r>
            <a:r>
              <a:rPr lang="en-IN" dirty="0"/>
              <a:t>the following main components:</a:t>
            </a:r>
          </a:p>
          <a:p>
            <a:pPr lvl="1"/>
            <a:r>
              <a:rPr lang="en-IN" dirty="0"/>
              <a:t>Master nodes</a:t>
            </a:r>
          </a:p>
          <a:p>
            <a:pPr lvl="1"/>
            <a:r>
              <a:rPr lang="en-IN" dirty="0"/>
              <a:t>Worker/Slave nodes</a:t>
            </a:r>
          </a:p>
          <a:p>
            <a:pPr lvl="1"/>
            <a:r>
              <a:rPr lang="en-IN" dirty="0"/>
              <a:t>Distributed key-value store(</a:t>
            </a:r>
            <a:r>
              <a:rPr lang="en-IN" dirty="0" err="1"/>
              <a:t>etcd</a:t>
            </a:r>
            <a:r>
              <a:rPr lang="en-IN" dirty="0"/>
              <a:t>.)</a:t>
            </a:r>
          </a:p>
          <a:p>
            <a:endParaRPr lang="en-IN" dirty="0"/>
          </a:p>
        </p:txBody>
      </p:sp>
      <p:pic>
        <p:nvPicPr>
          <p:cNvPr id="5" name="Picture 4"/>
          <p:cNvPicPr>
            <a:picLocks noChangeAspect="1"/>
          </p:cNvPicPr>
          <p:nvPr/>
        </p:nvPicPr>
        <p:blipFill>
          <a:blip r:embed="rId2"/>
          <a:stretch>
            <a:fillRect/>
          </a:stretch>
        </p:blipFill>
        <p:spPr>
          <a:xfrm>
            <a:off x="6721028" y="395288"/>
            <a:ext cx="5086350" cy="5781675"/>
          </a:xfrm>
          <a:prstGeom prst="rect">
            <a:avLst/>
          </a:prstGeom>
        </p:spPr>
      </p:pic>
    </p:spTree>
    <p:extLst>
      <p:ext uri="{BB962C8B-B14F-4D97-AF65-F5344CB8AC3E}">
        <p14:creationId xmlns:p14="http://schemas.microsoft.com/office/powerpoint/2010/main" val="76326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613110" y="1616299"/>
            <a:ext cx="7610475" cy="5241701"/>
          </a:xfrm>
        </p:spPr>
        <p:txBody>
          <a:bodyPr>
            <a:normAutofit/>
          </a:bodyPr>
          <a:lstStyle/>
          <a:p>
            <a:r>
              <a:rPr lang="en-IN" dirty="0" smtClean="0"/>
              <a:t>Master Node</a:t>
            </a:r>
          </a:p>
          <a:p>
            <a:r>
              <a:rPr lang="en-IN" sz="2000" dirty="0" smtClean="0"/>
              <a:t>Master Node - </a:t>
            </a:r>
            <a:r>
              <a:rPr lang="en-IN" sz="2000" dirty="0" err="1" smtClean="0"/>
              <a:t>Kubernetes</a:t>
            </a:r>
            <a:r>
              <a:rPr lang="en-IN" sz="2000" dirty="0" smtClean="0"/>
              <a:t> Architecture - </a:t>
            </a:r>
            <a:r>
              <a:rPr lang="en-IN" sz="2000" dirty="0" err="1" smtClean="0"/>
              <a:t>EdurekaIt</a:t>
            </a:r>
            <a:r>
              <a:rPr lang="en-IN" sz="2000" dirty="0" smtClean="0"/>
              <a:t> is the entry point for all administrative tasks which is responsible for managing the </a:t>
            </a:r>
            <a:r>
              <a:rPr lang="en-IN" sz="2000" dirty="0" err="1" smtClean="0"/>
              <a:t>Kubernetes</a:t>
            </a:r>
            <a:r>
              <a:rPr lang="en-IN" sz="2000" dirty="0" smtClean="0"/>
              <a:t> cluster. </a:t>
            </a:r>
          </a:p>
          <a:p>
            <a:r>
              <a:rPr lang="en-IN" sz="2000" dirty="0" smtClean="0"/>
              <a:t>There can be more than one master node in the cluster to check for fault tolerance. </a:t>
            </a:r>
          </a:p>
          <a:p>
            <a:r>
              <a:rPr lang="en-IN" sz="2000" dirty="0" smtClean="0"/>
              <a:t>More than one master node puts the system in a High Availability mode, in which one of them will be the main node which we perform all the tasks.</a:t>
            </a:r>
          </a:p>
          <a:p>
            <a:endParaRPr lang="en-IN" sz="2000" dirty="0" smtClean="0"/>
          </a:p>
          <a:p>
            <a:r>
              <a:rPr lang="en-IN" sz="2000" dirty="0" smtClean="0"/>
              <a:t>For managing the cluster state, it uses </a:t>
            </a:r>
            <a:r>
              <a:rPr lang="en-IN" sz="2000" dirty="0" err="1" smtClean="0"/>
              <a:t>etcd</a:t>
            </a:r>
            <a:r>
              <a:rPr lang="en-IN" sz="2000" dirty="0" smtClean="0"/>
              <a:t> in which all the master nodes connect to it.</a:t>
            </a:r>
            <a:endParaRPr lang="en-IN" sz="2000" dirty="0"/>
          </a:p>
        </p:txBody>
      </p:sp>
      <p:pic>
        <p:nvPicPr>
          <p:cNvPr id="4" name="Picture 3"/>
          <p:cNvPicPr>
            <a:picLocks noChangeAspect="1"/>
          </p:cNvPicPr>
          <p:nvPr/>
        </p:nvPicPr>
        <p:blipFill>
          <a:blip r:embed="rId2"/>
          <a:stretch>
            <a:fillRect/>
          </a:stretch>
        </p:blipFill>
        <p:spPr>
          <a:xfrm>
            <a:off x="10971604" y="120012"/>
            <a:ext cx="1220396" cy="1387229"/>
          </a:xfrm>
          <a:prstGeom prst="rect">
            <a:avLst/>
          </a:prstGeom>
        </p:spPr>
      </p:pic>
      <p:pic>
        <p:nvPicPr>
          <p:cNvPr id="1026" name="Picture 2" descr="Master Node - Kubernetes Architecture - Edurek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3585" y="2095902"/>
            <a:ext cx="290512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5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613110" y="1616299"/>
            <a:ext cx="7610475" cy="5241701"/>
          </a:xfrm>
        </p:spPr>
        <p:txBody>
          <a:bodyPr>
            <a:normAutofit/>
          </a:bodyPr>
          <a:lstStyle/>
          <a:p>
            <a:r>
              <a:rPr lang="en-IN" b="1" dirty="0"/>
              <a:t>API server:</a:t>
            </a:r>
            <a:r>
              <a:rPr lang="en-IN" dirty="0"/>
              <a:t> </a:t>
            </a:r>
            <a:endParaRPr lang="en-IN" dirty="0" smtClean="0"/>
          </a:p>
          <a:p>
            <a:r>
              <a:rPr lang="en-IN" sz="2000" dirty="0"/>
              <a:t>Performs all the administrative tasks through the API server within the master node.</a:t>
            </a:r>
          </a:p>
          <a:p>
            <a:r>
              <a:rPr lang="en-IN" sz="2000" dirty="0"/>
              <a:t>In this REST commands are sent to the API server which validates and processes the requests.</a:t>
            </a:r>
          </a:p>
          <a:p>
            <a:r>
              <a:rPr lang="en-IN" sz="2000" dirty="0"/>
              <a:t>After requesting, the resulting state of the cluster is stored in the distributed key-value store.</a:t>
            </a:r>
          </a:p>
          <a:p>
            <a:r>
              <a:rPr lang="en-IN" sz="2000" b="1" dirty="0"/>
              <a:t>Scheduler: </a:t>
            </a:r>
            <a:endParaRPr lang="en-IN" sz="2000" dirty="0"/>
          </a:p>
          <a:p>
            <a:r>
              <a:rPr lang="en-IN" sz="2000" dirty="0"/>
              <a:t>The scheduler schedules the tasks to slave nodes. It stores the resource usage information for each slave node.</a:t>
            </a:r>
          </a:p>
          <a:p>
            <a:r>
              <a:rPr lang="en-IN" sz="2000" dirty="0"/>
              <a:t>It schedules the work in the form of Pods and Services.</a:t>
            </a:r>
          </a:p>
          <a:p>
            <a:r>
              <a:rPr lang="en-IN" sz="2000" dirty="0"/>
              <a:t>Before scheduling the task, the scheduler also takes into account the quality of the service requirements, data locality, affinity, anti-affinity, etc. </a:t>
            </a:r>
          </a:p>
          <a:p>
            <a:endParaRPr lang="en-IN" sz="2000" dirty="0"/>
          </a:p>
        </p:txBody>
      </p:sp>
      <p:pic>
        <p:nvPicPr>
          <p:cNvPr id="4" name="Picture 3"/>
          <p:cNvPicPr>
            <a:picLocks noChangeAspect="1"/>
          </p:cNvPicPr>
          <p:nvPr/>
        </p:nvPicPr>
        <p:blipFill>
          <a:blip r:embed="rId2"/>
          <a:stretch>
            <a:fillRect/>
          </a:stretch>
        </p:blipFill>
        <p:spPr>
          <a:xfrm>
            <a:off x="10971604" y="120012"/>
            <a:ext cx="1220396" cy="1387229"/>
          </a:xfrm>
          <a:prstGeom prst="rect">
            <a:avLst/>
          </a:prstGeom>
        </p:spPr>
      </p:pic>
      <p:pic>
        <p:nvPicPr>
          <p:cNvPr id="1026" name="Picture 2" descr="Master Node - Kubernetes Architecture - Edurek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3585" y="2095902"/>
            <a:ext cx="290512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76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613110" y="1616299"/>
            <a:ext cx="7610475" cy="5241701"/>
          </a:xfrm>
        </p:spPr>
        <p:txBody>
          <a:bodyPr>
            <a:normAutofit fontScale="85000" lnSpcReduction="20000"/>
          </a:bodyPr>
          <a:lstStyle/>
          <a:p>
            <a:r>
              <a:rPr lang="en-IN" b="1" dirty="0"/>
              <a:t>Controller manager: </a:t>
            </a:r>
            <a:endParaRPr lang="en-IN" dirty="0"/>
          </a:p>
          <a:p>
            <a:r>
              <a:rPr lang="en-IN" dirty="0"/>
              <a:t>Also known as </a:t>
            </a:r>
            <a:r>
              <a:rPr lang="en-IN" b="1" dirty="0"/>
              <a:t>controllers</a:t>
            </a:r>
            <a:r>
              <a:rPr lang="en-IN" dirty="0"/>
              <a:t>.</a:t>
            </a:r>
          </a:p>
          <a:p>
            <a:r>
              <a:rPr lang="en-IN" dirty="0"/>
              <a:t>It is a daemon which regulates the </a:t>
            </a:r>
            <a:r>
              <a:rPr lang="en-IN" dirty="0" err="1"/>
              <a:t>Kubernetes</a:t>
            </a:r>
            <a:r>
              <a:rPr lang="en-IN" dirty="0"/>
              <a:t> cluster which manages the different non-terminating control loops.</a:t>
            </a:r>
          </a:p>
          <a:p>
            <a:r>
              <a:rPr lang="en-IN" dirty="0"/>
              <a:t>It also performs lifecycle functions such as namespace creation and lifecycle, event garbage collection, terminated-pod garbage collection, cascading-deletion garbage collection, node garbage collection, etc.</a:t>
            </a:r>
          </a:p>
          <a:p>
            <a:r>
              <a:rPr lang="en-IN" dirty="0"/>
              <a:t>Basically, a controller watches the desired state of the objects it manages and watches their current state through the API server. </a:t>
            </a:r>
            <a:endParaRPr lang="en-IN" dirty="0" smtClean="0"/>
          </a:p>
          <a:p>
            <a:r>
              <a:rPr lang="en-IN" dirty="0" smtClean="0"/>
              <a:t>If </a:t>
            </a:r>
            <a:r>
              <a:rPr lang="en-IN" dirty="0"/>
              <a:t>the current state of the objects it manages does not meet the desired state, then the control loop takes corrective steps to make sure that the current state is the same as the desired state.</a:t>
            </a:r>
          </a:p>
        </p:txBody>
      </p:sp>
      <p:pic>
        <p:nvPicPr>
          <p:cNvPr id="4" name="Picture 3"/>
          <p:cNvPicPr>
            <a:picLocks noChangeAspect="1"/>
          </p:cNvPicPr>
          <p:nvPr/>
        </p:nvPicPr>
        <p:blipFill>
          <a:blip r:embed="rId2"/>
          <a:stretch>
            <a:fillRect/>
          </a:stretch>
        </p:blipFill>
        <p:spPr>
          <a:xfrm>
            <a:off x="10971604" y="120012"/>
            <a:ext cx="1220396" cy="1387229"/>
          </a:xfrm>
          <a:prstGeom prst="rect">
            <a:avLst/>
          </a:prstGeom>
        </p:spPr>
      </p:pic>
      <p:pic>
        <p:nvPicPr>
          <p:cNvPr id="1026" name="Picture 2" descr="Master Node - Kubernetes Architecture - Edurek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3585" y="2095902"/>
            <a:ext cx="290512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24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613110" y="1616299"/>
            <a:ext cx="7610475" cy="5241701"/>
          </a:xfrm>
        </p:spPr>
        <p:txBody>
          <a:bodyPr>
            <a:normAutofit fontScale="77500" lnSpcReduction="20000"/>
          </a:bodyPr>
          <a:lstStyle/>
          <a:p>
            <a:r>
              <a:rPr lang="en-IN" b="1" dirty="0" smtClean="0"/>
              <a:t>Worker Node (formerly minions)</a:t>
            </a:r>
          </a:p>
          <a:p>
            <a:r>
              <a:rPr lang="en-IN" dirty="0" smtClean="0"/>
              <a:t>Worker Node - </a:t>
            </a:r>
            <a:r>
              <a:rPr lang="en-IN" dirty="0" err="1" smtClean="0"/>
              <a:t>Kubernetes</a:t>
            </a:r>
            <a:r>
              <a:rPr lang="en-IN" dirty="0" smtClean="0"/>
              <a:t> Architecture - </a:t>
            </a:r>
            <a:r>
              <a:rPr lang="en-IN" dirty="0" err="1" smtClean="0"/>
              <a:t>EdurekaIt</a:t>
            </a:r>
            <a:r>
              <a:rPr lang="en-IN" dirty="0" smtClean="0"/>
              <a:t> is a physical server or you can say a VM which runs the applications using Pods (a pod scheduling unit) which is controlled by the master node. </a:t>
            </a:r>
          </a:p>
          <a:p>
            <a:r>
              <a:rPr lang="en-IN" dirty="0" smtClean="0"/>
              <a:t>On a physical server (worker/slave node), pods are scheduled. </a:t>
            </a:r>
          </a:p>
          <a:p>
            <a:r>
              <a:rPr lang="en-IN" dirty="0" smtClean="0"/>
              <a:t>For accessing the applications from the external world, we connect to nodes. </a:t>
            </a:r>
          </a:p>
          <a:p>
            <a:endParaRPr lang="en-IN" dirty="0" smtClean="0"/>
          </a:p>
          <a:p>
            <a:r>
              <a:rPr lang="en-IN" dirty="0" smtClean="0"/>
              <a:t>Container runtime: </a:t>
            </a:r>
          </a:p>
          <a:p>
            <a:endParaRPr lang="en-IN" dirty="0" smtClean="0"/>
          </a:p>
          <a:p>
            <a:r>
              <a:rPr lang="en-IN" dirty="0" smtClean="0"/>
              <a:t>To run and manage a container’s lifecycle, we need a container runtime on the worker node. </a:t>
            </a:r>
          </a:p>
          <a:p>
            <a:r>
              <a:rPr lang="en-IN" dirty="0" smtClean="0"/>
              <a:t>Sometimes, </a:t>
            </a:r>
            <a:r>
              <a:rPr lang="en-IN" dirty="0" err="1" smtClean="0"/>
              <a:t>Docker</a:t>
            </a:r>
            <a:r>
              <a:rPr lang="en-IN" dirty="0" smtClean="0"/>
              <a:t> is also referred to as a container runtime, but to be precise, </a:t>
            </a:r>
            <a:r>
              <a:rPr lang="en-IN" dirty="0" err="1" smtClean="0"/>
              <a:t>Docker</a:t>
            </a:r>
            <a:r>
              <a:rPr lang="en-IN" dirty="0" smtClean="0"/>
              <a:t> is a platform which uses containers as a container runtime. </a:t>
            </a:r>
            <a:endParaRPr lang="en-IN" dirty="0"/>
          </a:p>
        </p:txBody>
      </p:sp>
      <p:pic>
        <p:nvPicPr>
          <p:cNvPr id="4" name="Picture 3"/>
          <p:cNvPicPr>
            <a:picLocks noChangeAspect="1"/>
          </p:cNvPicPr>
          <p:nvPr/>
        </p:nvPicPr>
        <p:blipFill>
          <a:blip r:embed="rId2"/>
          <a:stretch>
            <a:fillRect/>
          </a:stretch>
        </p:blipFill>
        <p:spPr>
          <a:xfrm>
            <a:off x="10971604" y="120012"/>
            <a:ext cx="1220396" cy="1387229"/>
          </a:xfrm>
          <a:prstGeom prst="rect">
            <a:avLst/>
          </a:prstGeom>
        </p:spPr>
      </p:pic>
      <p:pic>
        <p:nvPicPr>
          <p:cNvPr id="2050" name="Picture 2" descr="Worker Node - Kubernetes Architecture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0780" y="2453425"/>
            <a:ext cx="35623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4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Kubernetes</a:t>
            </a:r>
            <a:r>
              <a:rPr lang="en-IN" b="1" dirty="0"/>
              <a:t> </a:t>
            </a:r>
            <a:r>
              <a:rPr lang="en-IN" b="1" dirty="0" smtClean="0"/>
              <a:t>Case-Study</a:t>
            </a:r>
            <a:endParaRPr lang="en-IN" dirty="0"/>
          </a:p>
        </p:txBody>
      </p:sp>
      <p:sp>
        <p:nvSpPr>
          <p:cNvPr id="3" name="Content Placeholder 2"/>
          <p:cNvSpPr>
            <a:spLocks noGrp="1"/>
          </p:cNvSpPr>
          <p:nvPr>
            <p:ph idx="1"/>
          </p:nvPr>
        </p:nvSpPr>
        <p:spPr/>
        <p:txBody>
          <a:bodyPr>
            <a:normAutofit lnSpcReduction="10000"/>
          </a:bodyPr>
          <a:lstStyle/>
          <a:p>
            <a:r>
              <a:rPr lang="en-IN" b="1" dirty="0"/>
              <a:t>Yahoo! JAPAN</a:t>
            </a:r>
            <a:r>
              <a:rPr lang="en-IN" dirty="0"/>
              <a:t> is a web services provider headquartered in Sunnyvale, California. </a:t>
            </a:r>
            <a:endParaRPr lang="en-IN" dirty="0" smtClean="0"/>
          </a:p>
          <a:p>
            <a:r>
              <a:rPr lang="en-IN" dirty="0" smtClean="0"/>
              <a:t>As </a:t>
            </a:r>
            <a:r>
              <a:rPr lang="en-IN" dirty="0"/>
              <a:t>the company aimed to virtualize the hardware, company started using </a:t>
            </a:r>
            <a:r>
              <a:rPr lang="en-IN" b="1" dirty="0" err="1"/>
              <a:t>OpenStack</a:t>
            </a:r>
            <a:r>
              <a:rPr lang="en-IN" dirty="0"/>
              <a:t> in 2012. </a:t>
            </a:r>
            <a:endParaRPr lang="en-IN" dirty="0" smtClean="0"/>
          </a:p>
          <a:p>
            <a:r>
              <a:rPr lang="en-IN" dirty="0" smtClean="0"/>
              <a:t>Their </a:t>
            </a:r>
            <a:r>
              <a:rPr lang="en-IN" dirty="0"/>
              <a:t>internal environment changed very quickly. </a:t>
            </a:r>
            <a:endParaRPr lang="en-IN" dirty="0" smtClean="0"/>
          </a:p>
          <a:p>
            <a:r>
              <a:rPr lang="en-IN" dirty="0" smtClean="0"/>
              <a:t>However</a:t>
            </a:r>
            <a:r>
              <a:rPr lang="en-IN" dirty="0"/>
              <a:t>, due to the progress of cloud and container technology, the company wanted the capability to launch services on various platforms</a:t>
            </a:r>
            <a:r>
              <a:rPr lang="en-IN" dirty="0" smtClean="0"/>
              <a:t>.</a:t>
            </a:r>
          </a:p>
          <a:p>
            <a:r>
              <a:rPr lang="en-IN" b="1" dirty="0"/>
              <a:t>Problem:</a:t>
            </a:r>
            <a:r>
              <a:rPr lang="en-IN" dirty="0"/>
              <a:t> How to create images for all required platforms from one application code, and deploy those images onto each platform?</a:t>
            </a:r>
          </a:p>
        </p:txBody>
      </p:sp>
    </p:spTree>
    <p:extLst>
      <p:ext uri="{BB962C8B-B14F-4D97-AF65-F5344CB8AC3E}">
        <p14:creationId xmlns:p14="http://schemas.microsoft.com/office/powerpoint/2010/main" val="224497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Kubernetes</a:t>
            </a:r>
            <a:r>
              <a:rPr lang="en-IN" b="1" dirty="0"/>
              <a:t> </a:t>
            </a:r>
            <a:r>
              <a:rPr lang="en-IN" b="1" dirty="0" smtClean="0"/>
              <a:t>Case-Study</a:t>
            </a:r>
            <a:endParaRPr lang="en-IN" dirty="0"/>
          </a:p>
        </p:txBody>
      </p:sp>
      <p:sp>
        <p:nvSpPr>
          <p:cNvPr id="3" name="Content Placeholder 2"/>
          <p:cNvSpPr>
            <a:spLocks noGrp="1"/>
          </p:cNvSpPr>
          <p:nvPr>
            <p:ph idx="1"/>
          </p:nvPr>
        </p:nvSpPr>
        <p:spPr/>
        <p:txBody>
          <a:bodyPr>
            <a:normAutofit/>
          </a:bodyPr>
          <a:lstStyle/>
          <a:p>
            <a:r>
              <a:rPr lang="en-IN" b="1" dirty="0" smtClean="0"/>
              <a:t>Solution:</a:t>
            </a:r>
          </a:p>
          <a:p>
            <a:r>
              <a:rPr lang="en-IN" dirty="0"/>
              <a:t>When the code is changed at the code registry, then bare metal images, </a:t>
            </a:r>
            <a:r>
              <a:rPr lang="en-IN" dirty="0" err="1"/>
              <a:t>Docker</a:t>
            </a:r>
            <a:r>
              <a:rPr lang="en-IN" dirty="0"/>
              <a:t> containers, and VM images are created by continuous integration tools, pushed into the image registry, and then deployed to each infrastructure platform. </a:t>
            </a:r>
          </a:p>
        </p:txBody>
      </p:sp>
      <p:pic>
        <p:nvPicPr>
          <p:cNvPr id="4" name="Picture 3"/>
          <p:cNvPicPr>
            <a:picLocks noChangeAspect="1"/>
          </p:cNvPicPr>
          <p:nvPr/>
        </p:nvPicPr>
        <p:blipFill>
          <a:blip r:embed="rId2"/>
          <a:stretch>
            <a:fillRect/>
          </a:stretch>
        </p:blipFill>
        <p:spPr>
          <a:xfrm>
            <a:off x="5496260" y="4001294"/>
            <a:ext cx="6505575" cy="2828925"/>
          </a:xfrm>
          <a:prstGeom prst="rect">
            <a:avLst/>
          </a:prstGeom>
        </p:spPr>
      </p:pic>
    </p:spTree>
    <p:extLst>
      <p:ext uri="{BB962C8B-B14F-4D97-AF65-F5344CB8AC3E}">
        <p14:creationId xmlns:p14="http://schemas.microsoft.com/office/powerpoint/2010/main" val="251521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2"/>
            <a:ext cx="10515600" cy="587912"/>
          </a:xfrm>
        </p:spPr>
        <p:txBody>
          <a:bodyPr>
            <a:normAutofit fontScale="90000"/>
          </a:bodyPr>
          <a:lstStyle/>
          <a:p>
            <a:r>
              <a:rPr lang="en-IN" b="1" dirty="0" err="1"/>
              <a:t>Kubernetes</a:t>
            </a:r>
            <a:r>
              <a:rPr lang="en-IN" b="1" dirty="0"/>
              <a:t> </a:t>
            </a:r>
            <a:r>
              <a:rPr lang="en-IN" b="1" dirty="0" smtClean="0"/>
              <a:t>Case-Study</a:t>
            </a:r>
            <a:endParaRPr lang="en-IN" dirty="0"/>
          </a:p>
        </p:txBody>
      </p:sp>
      <p:sp>
        <p:nvSpPr>
          <p:cNvPr id="3" name="Content Placeholder 2"/>
          <p:cNvSpPr>
            <a:spLocks noGrp="1"/>
          </p:cNvSpPr>
          <p:nvPr>
            <p:ph idx="1"/>
          </p:nvPr>
        </p:nvSpPr>
        <p:spPr>
          <a:xfrm>
            <a:off x="838200" y="772734"/>
            <a:ext cx="10515600" cy="4351338"/>
          </a:xfrm>
        </p:spPr>
        <p:txBody>
          <a:bodyPr>
            <a:normAutofit/>
          </a:bodyPr>
          <a:lstStyle/>
          <a:p>
            <a:r>
              <a:rPr lang="en-IN" b="1" dirty="0" smtClean="0"/>
              <a:t>Solution:</a:t>
            </a:r>
          </a:p>
          <a:p>
            <a:r>
              <a:rPr lang="en-IN" dirty="0"/>
              <a:t>container </a:t>
            </a:r>
            <a:r>
              <a:rPr lang="en-IN" dirty="0" smtClean="0"/>
              <a:t>workflow</a:t>
            </a:r>
          </a:p>
          <a:p>
            <a:r>
              <a:rPr lang="en-IN" dirty="0" err="1"/>
              <a:t>OpenStack</a:t>
            </a:r>
            <a:r>
              <a:rPr lang="en-IN" dirty="0"/>
              <a:t> instances are used, with </a:t>
            </a:r>
            <a:r>
              <a:rPr lang="en-IN" dirty="0" err="1"/>
              <a:t>Docker</a:t>
            </a:r>
            <a:r>
              <a:rPr lang="en-IN" dirty="0"/>
              <a:t>, </a:t>
            </a:r>
            <a:r>
              <a:rPr lang="en-IN" dirty="0" err="1"/>
              <a:t>Kubernetes</a:t>
            </a:r>
            <a:r>
              <a:rPr lang="en-IN" dirty="0"/>
              <a:t>, Calico, </a:t>
            </a:r>
            <a:r>
              <a:rPr lang="en-IN" dirty="0" err="1"/>
              <a:t>etcd</a:t>
            </a:r>
            <a:r>
              <a:rPr lang="en-IN" dirty="0"/>
              <a:t> on top of it to perform various operations like Container Networking, Container Registry, and so on.</a:t>
            </a:r>
          </a:p>
        </p:txBody>
      </p:sp>
      <p:pic>
        <p:nvPicPr>
          <p:cNvPr id="5" name="Picture 4"/>
          <p:cNvPicPr>
            <a:picLocks noChangeAspect="1"/>
          </p:cNvPicPr>
          <p:nvPr/>
        </p:nvPicPr>
        <p:blipFill>
          <a:blip r:embed="rId2"/>
          <a:stretch>
            <a:fillRect/>
          </a:stretch>
        </p:blipFill>
        <p:spPr>
          <a:xfrm>
            <a:off x="5801798" y="2676525"/>
            <a:ext cx="6229350" cy="4181475"/>
          </a:xfrm>
          <a:prstGeom prst="rect">
            <a:avLst/>
          </a:prstGeom>
        </p:spPr>
      </p:pic>
    </p:spTree>
    <p:extLst>
      <p:ext uri="{BB962C8B-B14F-4D97-AF65-F5344CB8AC3E}">
        <p14:creationId xmlns:p14="http://schemas.microsoft.com/office/powerpoint/2010/main" val="2284089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t>Kubernetes</a:t>
            </a:r>
            <a:r>
              <a:rPr lang="en-IN" dirty="0"/>
              <a:t> Clusters</a:t>
            </a:r>
          </a:p>
          <a:p>
            <a:r>
              <a:rPr lang="en-IN" b="1" dirty="0" err="1"/>
              <a:t>Kubernetes</a:t>
            </a:r>
            <a:r>
              <a:rPr lang="en-IN" b="1" dirty="0"/>
              <a:t> coordinates a highly available cluster of computers that are connected to work as a single unit.</a:t>
            </a:r>
            <a:endParaRPr lang="en-IN" dirty="0"/>
          </a:p>
          <a:p>
            <a:r>
              <a:rPr lang="en-IN" dirty="0"/>
              <a:t>The abstractions in </a:t>
            </a:r>
            <a:r>
              <a:rPr lang="en-IN" dirty="0" err="1"/>
              <a:t>Kubernetes</a:t>
            </a:r>
            <a:r>
              <a:rPr lang="en-IN" dirty="0"/>
              <a:t> allow you to deploy containerized applications to a cluster without tying them specifically to individual machines. </a:t>
            </a:r>
            <a:endParaRPr lang="en-IN" dirty="0" smtClean="0"/>
          </a:p>
          <a:p>
            <a:r>
              <a:rPr lang="en-IN" dirty="0" smtClean="0"/>
              <a:t>To </a:t>
            </a:r>
            <a:r>
              <a:rPr lang="en-IN" dirty="0"/>
              <a:t>make use of this new model of deployment, applications need to be packaged in a way that decouples them from individual hosts: they need to be containerized</a:t>
            </a:r>
            <a:r>
              <a:rPr lang="en-IN" dirty="0" smtClean="0"/>
              <a:t>.</a:t>
            </a:r>
          </a:p>
          <a:p>
            <a:r>
              <a:rPr lang="en-IN" b="1" dirty="0" err="1"/>
              <a:t>Kubernetes</a:t>
            </a:r>
            <a:r>
              <a:rPr lang="en-IN" b="1" dirty="0"/>
              <a:t> automates the distribution and scheduling of application containers across a cluster in a more efficient way.</a:t>
            </a:r>
            <a:r>
              <a:rPr lang="en-IN" dirty="0"/>
              <a:t> </a:t>
            </a:r>
            <a:endParaRPr lang="en-IN" dirty="0" smtClean="0"/>
          </a:p>
          <a:p>
            <a:r>
              <a:rPr lang="en-IN" dirty="0" err="1" smtClean="0"/>
              <a:t>Kubernetes</a:t>
            </a:r>
            <a:r>
              <a:rPr lang="en-IN" dirty="0" smtClean="0"/>
              <a:t> </a:t>
            </a:r>
            <a:r>
              <a:rPr lang="en-IN" dirty="0"/>
              <a:t>is an open-source platform and is production-ready.</a:t>
            </a:r>
            <a:endParaRPr lang="en-IN" dirty="0"/>
          </a:p>
        </p:txBody>
      </p:sp>
    </p:spTree>
    <p:extLst>
      <p:ext uri="{BB962C8B-B14F-4D97-AF65-F5344CB8AC3E}">
        <p14:creationId xmlns:p14="http://schemas.microsoft.com/office/powerpoint/2010/main" val="265662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6152211" cy="4351338"/>
          </a:xfrm>
        </p:spPr>
        <p:txBody>
          <a:bodyPr>
            <a:normAutofit/>
          </a:bodyPr>
          <a:lstStyle/>
          <a:p>
            <a:r>
              <a:rPr lang="en-IN" dirty="0" err="1"/>
              <a:t>Kubernetes</a:t>
            </a:r>
            <a:r>
              <a:rPr lang="en-IN" dirty="0"/>
              <a:t> Clusters</a:t>
            </a:r>
          </a:p>
          <a:p>
            <a:r>
              <a:rPr lang="en-IN" dirty="0"/>
              <a:t>A </a:t>
            </a:r>
            <a:r>
              <a:rPr lang="en-IN" dirty="0" err="1"/>
              <a:t>Kubernetes</a:t>
            </a:r>
            <a:r>
              <a:rPr lang="en-IN" dirty="0"/>
              <a:t> cluster consists of two types of resources:</a:t>
            </a:r>
          </a:p>
          <a:p>
            <a:r>
              <a:rPr lang="en-IN" dirty="0"/>
              <a:t>The </a:t>
            </a:r>
            <a:r>
              <a:rPr lang="en-IN" b="1" dirty="0"/>
              <a:t>Master</a:t>
            </a:r>
            <a:r>
              <a:rPr lang="en-IN" dirty="0"/>
              <a:t> coordinates the cluster</a:t>
            </a:r>
          </a:p>
          <a:p>
            <a:r>
              <a:rPr lang="en-IN" b="1" dirty="0"/>
              <a:t>Nodes</a:t>
            </a:r>
            <a:r>
              <a:rPr lang="en-IN" dirty="0"/>
              <a:t> are the workers that run applications</a:t>
            </a:r>
          </a:p>
        </p:txBody>
      </p:sp>
      <p:pic>
        <p:nvPicPr>
          <p:cNvPr id="4" name="Picture 3"/>
          <p:cNvPicPr>
            <a:picLocks noChangeAspect="1"/>
          </p:cNvPicPr>
          <p:nvPr/>
        </p:nvPicPr>
        <p:blipFill>
          <a:blip r:embed="rId2"/>
          <a:stretch>
            <a:fillRect/>
          </a:stretch>
        </p:blipFill>
        <p:spPr>
          <a:xfrm>
            <a:off x="6990411" y="2607972"/>
            <a:ext cx="4933950" cy="4114800"/>
          </a:xfrm>
          <a:prstGeom prst="rect">
            <a:avLst/>
          </a:prstGeom>
        </p:spPr>
      </p:pic>
    </p:spTree>
    <p:extLst>
      <p:ext uri="{BB962C8B-B14F-4D97-AF65-F5344CB8AC3E}">
        <p14:creationId xmlns:p14="http://schemas.microsoft.com/office/powerpoint/2010/main" val="238848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t>
            </a:r>
            <a:r>
              <a:rPr lang="en-IN" b="1" dirty="0" err="1"/>
              <a:t>Kubernetes</a:t>
            </a:r>
            <a:r>
              <a:rPr lang="en-IN" b="1" dirty="0" smtClean="0"/>
              <a:t>?</a:t>
            </a:r>
            <a:endParaRPr lang="en-IN" dirty="0"/>
          </a:p>
        </p:txBody>
      </p:sp>
      <p:sp>
        <p:nvSpPr>
          <p:cNvPr id="3" name="Content Placeholder 2"/>
          <p:cNvSpPr>
            <a:spLocks noGrp="1"/>
          </p:cNvSpPr>
          <p:nvPr>
            <p:ph idx="1"/>
          </p:nvPr>
        </p:nvSpPr>
        <p:spPr/>
        <p:txBody>
          <a:bodyPr/>
          <a:lstStyle/>
          <a:p>
            <a:r>
              <a:rPr lang="en-IN" dirty="0" err="1"/>
              <a:t>Kubernetes</a:t>
            </a:r>
            <a:r>
              <a:rPr lang="en-IN" dirty="0"/>
              <a:t> is an open-source container management (orchestration) tool. </a:t>
            </a:r>
            <a:endParaRPr lang="en-IN" dirty="0" smtClean="0"/>
          </a:p>
          <a:p>
            <a:r>
              <a:rPr lang="en-IN" dirty="0" smtClean="0"/>
              <a:t>It’s </a:t>
            </a:r>
            <a:r>
              <a:rPr lang="en-IN" dirty="0"/>
              <a:t>container management responsibilities include container deployment, scaling &amp; descaling of containers &amp; container load balancing.</a:t>
            </a:r>
          </a:p>
        </p:txBody>
      </p:sp>
    </p:spTree>
    <p:extLst>
      <p:ext uri="{BB962C8B-B14F-4D97-AF65-F5344CB8AC3E}">
        <p14:creationId xmlns:p14="http://schemas.microsoft.com/office/powerpoint/2010/main" val="1186914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6152211" cy="4351338"/>
          </a:xfrm>
        </p:spPr>
        <p:txBody>
          <a:bodyPr>
            <a:normAutofit/>
          </a:bodyPr>
          <a:lstStyle/>
          <a:p>
            <a:r>
              <a:rPr lang="en-IN" b="1" dirty="0"/>
              <a:t>The Master is responsible for managing the cluster.</a:t>
            </a:r>
            <a:r>
              <a:rPr lang="en-IN" dirty="0"/>
              <a:t> </a:t>
            </a:r>
            <a:endParaRPr lang="en-IN" dirty="0" smtClean="0"/>
          </a:p>
          <a:p>
            <a:r>
              <a:rPr lang="en-IN" dirty="0" smtClean="0"/>
              <a:t>The </a:t>
            </a:r>
            <a:r>
              <a:rPr lang="en-IN" dirty="0"/>
              <a:t>master coordinates all activities in your cluster, such as scheduling applications, maintaining applications' desired state, scaling applications, and rolling out new updates.</a:t>
            </a:r>
          </a:p>
        </p:txBody>
      </p:sp>
      <p:pic>
        <p:nvPicPr>
          <p:cNvPr id="4" name="Picture 3"/>
          <p:cNvPicPr>
            <a:picLocks noChangeAspect="1"/>
          </p:cNvPicPr>
          <p:nvPr/>
        </p:nvPicPr>
        <p:blipFill>
          <a:blip r:embed="rId2"/>
          <a:stretch>
            <a:fillRect/>
          </a:stretch>
        </p:blipFill>
        <p:spPr>
          <a:xfrm>
            <a:off x="6990411" y="2607972"/>
            <a:ext cx="4933950" cy="4114800"/>
          </a:xfrm>
          <a:prstGeom prst="rect">
            <a:avLst/>
          </a:prstGeom>
        </p:spPr>
      </p:pic>
    </p:spTree>
    <p:extLst>
      <p:ext uri="{BB962C8B-B14F-4D97-AF65-F5344CB8AC3E}">
        <p14:creationId xmlns:p14="http://schemas.microsoft.com/office/powerpoint/2010/main" val="1918901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6152211" cy="4351338"/>
          </a:xfrm>
        </p:spPr>
        <p:txBody>
          <a:bodyPr>
            <a:normAutofit fontScale="92500" lnSpcReduction="20000"/>
          </a:bodyPr>
          <a:lstStyle/>
          <a:p>
            <a:r>
              <a:rPr lang="en-IN" b="1" dirty="0"/>
              <a:t>A node is a VM or a physical computer that serves as a worker machine in a </a:t>
            </a:r>
            <a:r>
              <a:rPr lang="en-IN" b="1" dirty="0" err="1"/>
              <a:t>Kubernetes</a:t>
            </a:r>
            <a:r>
              <a:rPr lang="en-IN" b="1" dirty="0"/>
              <a:t> cluster.</a:t>
            </a:r>
            <a:r>
              <a:rPr lang="en-IN" dirty="0"/>
              <a:t> </a:t>
            </a:r>
            <a:endParaRPr lang="en-IN" dirty="0" smtClean="0"/>
          </a:p>
          <a:p>
            <a:r>
              <a:rPr lang="en-IN" dirty="0" smtClean="0"/>
              <a:t>Each </a:t>
            </a:r>
            <a:r>
              <a:rPr lang="en-IN" dirty="0"/>
              <a:t>node has a </a:t>
            </a:r>
            <a:r>
              <a:rPr lang="en-IN" dirty="0" err="1"/>
              <a:t>Kubelet</a:t>
            </a:r>
            <a:r>
              <a:rPr lang="en-IN" dirty="0"/>
              <a:t>, which is an agent for managing the node and communicating with the </a:t>
            </a:r>
            <a:r>
              <a:rPr lang="en-IN" dirty="0" err="1"/>
              <a:t>Kubernetes</a:t>
            </a:r>
            <a:r>
              <a:rPr lang="en-IN" dirty="0"/>
              <a:t> master. </a:t>
            </a:r>
            <a:endParaRPr lang="en-IN" dirty="0" smtClean="0"/>
          </a:p>
          <a:p>
            <a:r>
              <a:rPr lang="en-IN" dirty="0" smtClean="0"/>
              <a:t>The </a:t>
            </a:r>
            <a:r>
              <a:rPr lang="en-IN" dirty="0"/>
              <a:t>node should also have tools for handling container operations, such as </a:t>
            </a:r>
            <a:r>
              <a:rPr lang="en-IN" dirty="0" err="1"/>
              <a:t>Docker</a:t>
            </a:r>
            <a:r>
              <a:rPr lang="en-IN" dirty="0"/>
              <a:t> or </a:t>
            </a:r>
            <a:r>
              <a:rPr lang="en-IN" dirty="0" err="1"/>
              <a:t>rkt</a:t>
            </a:r>
            <a:r>
              <a:rPr lang="en-IN" dirty="0"/>
              <a:t>. </a:t>
            </a:r>
            <a:endParaRPr lang="en-IN" dirty="0" smtClean="0"/>
          </a:p>
          <a:p>
            <a:r>
              <a:rPr lang="en-IN" dirty="0" smtClean="0"/>
              <a:t>A </a:t>
            </a:r>
            <a:r>
              <a:rPr lang="en-IN" dirty="0" err="1"/>
              <a:t>Kubernetes</a:t>
            </a:r>
            <a:r>
              <a:rPr lang="en-IN" dirty="0"/>
              <a:t> cluster that handles production traffic should have a minimum of three nodes.</a:t>
            </a:r>
          </a:p>
        </p:txBody>
      </p:sp>
      <p:pic>
        <p:nvPicPr>
          <p:cNvPr id="4" name="Picture 3"/>
          <p:cNvPicPr>
            <a:picLocks noChangeAspect="1"/>
          </p:cNvPicPr>
          <p:nvPr/>
        </p:nvPicPr>
        <p:blipFill>
          <a:blip r:embed="rId2"/>
          <a:stretch>
            <a:fillRect/>
          </a:stretch>
        </p:blipFill>
        <p:spPr>
          <a:xfrm>
            <a:off x="6990411" y="2607972"/>
            <a:ext cx="4933950" cy="4114800"/>
          </a:xfrm>
          <a:prstGeom prst="rect">
            <a:avLst/>
          </a:prstGeom>
        </p:spPr>
      </p:pic>
    </p:spTree>
    <p:extLst>
      <p:ext uri="{BB962C8B-B14F-4D97-AF65-F5344CB8AC3E}">
        <p14:creationId xmlns:p14="http://schemas.microsoft.com/office/powerpoint/2010/main" val="2062762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6152211" cy="4351338"/>
          </a:xfrm>
        </p:spPr>
        <p:txBody>
          <a:bodyPr>
            <a:normAutofit fontScale="85000" lnSpcReduction="20000"/>
          </a:bodyPr>
          <a:lstStyle/>
          <a:p>
            <a:r>
              <a:rPr lang="en-IN" dirty="0"/>
              <a:t>A </a:t>
            </a:r>
            <a:r>
              <a:rPr lang="en-IN" dirty="0" err="1"/>
              <a:t>Kubernetes</a:t>
            </a:r>
            <a:r>
              <a:rPr lang="en-IN" dirty="0"/>
              <a:t> cluster can be deployed on either physical or virtual machines. </a:t>
            </a:r>
            <a:endParaRPr lang="en-IN" dirty="0" smtClean="0"/>
          </a:p>
          <a:p>
            <a:r>
              <a:rPr lang="en-IN" dirty="0" smtClean="0"/>
              <a:t>To </a:t>
            </a:r>
            <a:r>
              <a:rPr lang="en-IN" dirty="0"/>
              <a:t>get started with </a:t>
            </a:r>
            <a:r>
              <a:rPr lang="en-IN" dirty="0" err="1"/>
              <a:t>Kubernetes</a:t>
            </a:r>
            <a:r>
              <a:rPr lang="en-IN" dirty="0"/>
              <a:t> development, you can use </a:t>
            </a:r>
            <a:r>
              <a:rPr lang="en-IN" dirty="0" err="1"/>
              <a:t>Minikube</a:t>
            </a:r>
            <a:r>
              <a:rPr lang="en-IN" dirty="0"/>
              <a:t>. </a:t>
            </a:r>
            <a:endParaRPr lang="en-IN" dirty="0" smtClean="0"/>
          </a:p>
          <a:p>
            <a:r>
              <a:rPr lang="en-IN" dirty="0" err="1" smtClean="0"/>
              <a:t>Minikube</a:t>
            </a:r>
            <a:r>
              <a:rPr lang="en-IN" dirty="0" smtClean="0"/>
              <a:t> </a:t>
            </a:r>
            <a:r>
              <a:rPr lang="en-IN" dirty="0"/>
              <a:t>is a lightweight </a:t>
            </a:r>
            <a:r>
              <a:rPr lang="en-IN" dirty="0" err="1"/>
              <a:t>Kubernetes</a:t>
            </a:r>
            <a:r>
              <a:rPr lang="en-IN" dirty="0"/>
              <a:t> implementation that creates a VM on your local machine and deploys a simple cluster containing only one node. </a:t>
            </a:r>
            <a:endParaRPr lang="en-IN" dirty="0" smtClean="0"/>
          </a:p>
          <a:p>
            <a:r>
              <a:rPr lang="en-IN" dirty="0" err="1" smtClean="0"/>
              <a:t>Minikube</a:t>
            </a:r>
            <a:r>
              <a:rPr lang="en-IN" dirty="0" smtClean="0"/>
              <a:t> </a:t>
            </a:r>
            <a:r>
              <a:rPr lang="en-IN" dirty="0"/>
              <a:t>is available for Linux, </a:t>
            </a:r>
            <a:r>
              <a:rPr lang="en-IN" dirty="0" err="1"/>
              <a:t>macOS</a:t>
            </a:r>
            <a:r>
              <a:rPr lang="en-IN" dirty="0"/>
              <a:t>, and Windows systems</a:t>
            </a:r>
            <a:r>
              <a:rPr lang="en-IN" dirty="0" smtClean="0"/>
              <a:t>.</a:t>
            </a:r>
          </a:p>
          <a:p>
            <a:r>
              <a:rPr lang="en-IN" dirty="0" smtClean="0"/>
              <a:t>The </a:t>
            </a:r>
            <a:r>
              <a:rPr lang="en-IN" dirty="0" err="1"/>
              <a:t>Minikube</a:t>
            </a:r>
            <a:r>
              <a:rPr lang="en-IN" dirty="0"/>
              <a:t> CLI provides basic bootstrapping operations for working with your cluster, including start, stop, status, and delete. </a:t>
            </a:r>
          </a:p>
        </p:txBody>
      </p:sp>
      <p:pic>
        <p:nvPicPr>
          <p:cNvPr id="4" name="Picture 3"/>
          <p:cNvPicPr>
            <a:picLocks noChangeAspect="1"/>
          </p:cNvPicPr>
          <p:nvPr/>
        </p:nvPicPr>
        <p:blipFill>
          <a:blip r:embed="rId2"/>
          <a:stretch>
            <a:fillRect/>
          </a:stretch>
        </p:blipFill>
        <p:spPr>
          <a:xfrm>
            <a:off x="6990411" y="2607972"/>
            <a:ext cx="4933950" cy="4114800"/>
          </a:xfrm>
          <a:prstGeom prst="rect">
            <a:avLst/>
          </a:prstGeom>
        </p:spPr>
      </p:pic>
    </p:spTree>
    <p:extLst>
      <p:ext uri="{BB962C8B-B14F-4D97-AF65-F5344CB8AC3E}">
        <p14:creationId xmlns:p14="http://schemas.microsoft.com/office/powerpoint/2010/main" val="18813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10791423" cy="4351338"/>
          </a:xfrm>
        </p:spPr>
        <p:txBody>
          <a:bodyPr>
            <a:normAutofit fontScale="92500" lnSpcReduction="20000"/>
          </a:bodyPr>
          <a:lstStyle/>
          <a:p>
            <a:r>
              <a:rPr lang="en-IN" b="1" dirty="0" smtClean="0"/>
              <a:t>Online URL</a:t>
            </a:r>
          </a:p>
          <a:p>
            <a:r>
              <a:rPr lang="en-IN" dirty="0">
                <a:hlinkClick r:id="rId2"/>
              </a:rPr>
              <a:t>https://kubernetes.io/docs/tutorials/kubernetes-basics/create-cluster/cluster-interactive</a:t>
            </a:r>
            <a:r>
              <a:rPr lang="en-IN" dirty="0" smtClean="0">
                <a:hlinkClick r:id="rId2"/>
              </a:rPr>
              <a:t>/</a:t>
            </a:r>
            <a:endParaRPr lang="en-IN" dirty="0" smtClean="0"/>
          </a:p>
          <a:p>
            <a:endParaRPr lang="en-IN" b="1" dirty="0" smtClean="0"/>
          </a:p>
          <a:p>
            <a:r>
              <a:rPr lang="en-IN" b="1" dirty="0" smtClean="0"/>
              <a:t>Cluster </a:t>
            </a:r>
            <a:r>
              <a:rPr lang="en-IN" b="1" dirty="0"/>
              <a:t>up and running</a:t>
            </a:r>
          </a:p>
          <a:p>
            <a:r>
              <a:rPr lang="en-IN" dirty="0" smtClean="0"/>
              <a:t>To check </a:t>
            </a:r>
            <a:r>
              <a:rPr lang="en-IN" dirty="0"/>
              <a:t>that installed </a:t>
            </a:r>
            <a:r>
              <a:rPr lang="en-IN" dirty="0" err="1"/>
              <a:t>minikube</a:t>
            </a:r>
            <a:r>
              <a:rPr lang="en-IN" dirty="0"/>
              <a:t> </a:t>
            </a:r>
            <a:r>
              <a:rPr lang="en-IN" dirty="0" smtClean="0"/>
              <a:t>is </a:t>
            </a:r>
            <a:r>
              <a:rPr lang="en-IN" dirty="0"/>
              <a:t>properly </a:t>
            </a:r>
            <a:r>
              <a:rPr lang="en-IN" dirty="0" smtClean="0"/>
              <a:t>or not :</a:t>
            </a:r>
            <a:endParaRPr lang="en-IN" dirty="0"/>
          </a:p>
          <a:p>
            <a:pPr lvl="1"/>
            <a:r>
              <a:rPr lang="en-IN" dirty="0" err="1"/>
              <a:t>minikube</a:t>
            </a:r>
            <a:r>
              <a:rPr lang="en-IN" dirty="0"/>
              <a:t> version</a:t>
            </a:r>
          </a:p>
          <a:p>
            <a:r>
              <a:rPr lang="en-IN" dirty="0" smtClean="0"/>
              <a:t>Start </a:t>
            </a:r>
            <a:r>
              <a:rPr lang="en-IN" dirty="0"/>
              <a:t>the cluster, by running </a:t>
            </a:r>
            <a:r>
              <a:rPr lang="en-IN" dirty="0" smtClean="0"/>
              <a:t>command</a:t>
            </a:r>
            <a:r>
              <a:rPr lang="en-IN" dirty="0"/>
              <a:t>:</a:t>
            </a:r>
          </a:p>
          <a:p>
            <a:pPr lvl="1"/>
            <a:r>
              <a:rPr lang="en-IN" dirty="0" err="1"/>
              <a:t>minikube</a:t>
            </a:r>
            <a:r>
              <a:rPr lang="en-IN" dirty="0"/>
              <a:t> start</a:t>
            </a:r>
          </a:p>
          <a:p>
            <a:r>
              <a:rPr lang="en-IN" dirty="0" smtClean="0"/>
              <a:t>Now </a:t>
            </a:r>
            <a:r>
              <a:rPr lang="en-IN" dirty="0"/>
              <a:t>have a running </a:t>
            </a:r>
            <a:r>
              <a:rPr lang="en-IN" dirty="0" err="1"/>
              <a:t>Kubernetes</a:t>
            </a:r>
            <a:r>
              <a:rPr lang="en-IN" dirty="0"/>
              <a:t> cluster in </a:t>
            </a:r>
            <a:r>
              <a:rPr lang="en-IN" dirty="0" smtClean="0"/>
              <a:t>terminal</a:t>
            </a:r>
            <a:r>
              <a:rPr lang="en-IN" dirty="0"/>
              <a:t>. </a:t>
            </a:r>
            <a:endParaRPr lang="en-IN" dirty="0" smtClean="0"/>
          </a:p>
          <a:p>
            <a:r>
              <a:rPr lang="en-IN" dirty="0" err="1" smtClean="0"/>
              <a:t>Minikube</a:t>
            </a:r>
            <a:r>
              <a:rPr lang="en-IN" dirty="0" smtClean="0"/>
              <a:t> </a:t>
            </a:r>
            <a:r>
              <a:rPr lang="en-IN" dirty="0"/>
              <a:t>started a virtual machine for </a:t>
            </a:r>
            <a:r>
              <a:rPr lang="en-IN" dirty="0" smtClean="0"/>
              <a:t>us, </a:t>
            </a:r>
            <a:r>
              <a:rPr lang="en-IN" dirty="0"/>
              <a:t>and a </a:t>
            </a:r>
            <a:r>
              <a:rPr lang="en-IN" dirty="0" err="1"/>
              <a:t>Kubernetes</a:t>
            </a:r>
            <a:r>
              <a:rPr lang="en-IN" dirty="0"/>
              <a:t> cluster is now running in that VM</a:t>
            </a:r>
            <a:r>
              <a:rPr lang="en-IN" dirty="0" smtClean="0"/>
              <a:t>.</a:t>
            </a:r>
          </a:p>
          <a:p>
            <a:endParaRPr lang="en-IN" dirty="0"/>
          </a:p>
        </p:txBody>
      </p:sp>
    </p:spTree>
    <p:extLst>
      <p:ext uri="{BB962C8B-B14F-4D97-AF65-F5344CB8AC3E}">
        <p14:creationId xmlns:p14="http://schemas.microsoft.com/office/powerpoint/2010/main" val="3782000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10791423" cy="4351338"/>
          </a:xfrm>
        </p:spPr>
        <p:txBody>
          <a:bodyPr>
            <a:normAutofit/>
          </a:bodyPr>
          <a:lstStyle/>
          <a:p>
            <a:r>
              <a:rPr lang="en-IN" b="1" dirty="0"/>
              <a:t>Cluster </a:t>
            </a:r>
            <a:r>
              <a:rPr lang="en-IN" b="1" dirty="0" smtClean="0"/>
              <a:t>version</a:t>
            </a:r>
          </a:p>
          <a:p>
            <a:r>
              <a:rPr lang="en-IN" dirty="0"/>
              <a:t>To interact with </a:t>
            </a:r>
            <a:r>
              <a:rPr lang="en-IN" dirty="0" err="1"/>
              <a:t>Kubernetes</a:t>
            </a:r>
            <a:r>
              <a:rPr lang="en-IN" dirty="0"/>
              <a:t> </a:t>
            </a:r>
            <a:r>
              <a:rPr lang="en-IN" dirty="0" smtClean="0"/>
              <a:t>,use </a:t>
            </a:r>
            <a:r>
              <a:rPr lang="en-IN" dirty="0"/>
              <a:t>the command line interface, </a:t>
            </a:r>
            <a:r>
              <a:rPr lang="en-IN" dirty="0" err="1"/>
              <a:t>kubectl</a:t>
            </a:r>
            <a:r>
              <a:rPr lang="en-IN" dirty="0"/>
              <a:t>. </a:t>
            </a:r>
            <a:endParaRPr lang="en-IN" dirty="0" smtClean="0"/>
          </a:p>
          <a:p>
            <a:r>
              <a:rPr lang="en-IN" dirty="0"/>
              <a:t>To check if </a:t>
            </a:r>
            <a:r>
              <a:rPr lang="en-IN" dirty="0" err="1"/>
              <a:t>kubectl</a:t>
            </a:r>
            <a:r>
              <a:rPr lang="en-IN" dirty="0"/>
              <a:t> is installed you can run the </a:t>
            </a:r>
            <a:r>
              <a:rPr lang="en-IN" i="1" dirty="0" err="1"/>
              <a:t>kubectl</a:t>
            </a:r>
            <a:r>
              <a:rPr lang="en-IN" i="1" dirty="0"/>
              <a:t> version</a:t>
            </a:r>
            <a:r>
              <a:rPr lang="en-IN" dirty="0"/>
              <a:t> command:</a:t>
            </a:r>
          </a:p>
          <a:p>
            <a:r>
              <a:rPr lang="en-IN" dirty="0" err="1"/>
              <a:t>kubectl</a:t>
            </a:r>
            <a:r>
              <a:rPr lang="en-IN" dirty="0"/>
              <a:t> version</a:t>
            </a:r>
          </a:p>
          <a:p>
            <a:endParaRPr lang="en-IN" b="1" dirty="0"/>
          </a:p>
        </p:txBody>
      </p:sp>
    </p:spTree>
    <p:extLst>
      <p:ext uri="{BB962C8B-B14F-4D97-AF65-F5344CB8AC3E}">
        <p14:creationId xmlns:p14="http://schemas.microsoft.com/office/powerpoint/2010/main" val="3044197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10791423" cy="4351338"/>
          </a:xfrm>
        </p:spPr>
        <p:txBody>
          <a:bodyPr>
            <a:normAutofit/>
          </a:bodyPr>
          <a:lstStyle/>
          <a:p>
            <a:r>
              <a:rPr lang="en-IN" b="1" i="1" dirty="0"/>
              <a:t>Cluster details</a:t>
            </a:r>
          </a:p>
          <a:p>
            <a:r>
              <a:rPr lang="en-IN" dirty="0" smtClean="0"/>
              <a:t>To get </a:t>
            </a:r>
            <a:r>
              <a:rPr lang="en-IN" dirty="0" err="1" smtClean="0"/>
              <a:t>kubectl</a:t>
            </a:r>
            <a:r>
              <a:rPr lang="en-IN" dirty="0" smtClean="0"/>
              <a:t> </a:t>
            </a:r>
            <a:r>
              <a:rPr lang="en-IN" dirty="0"/>
              <a:t>cluster-info:</a:t>
            </a:r>
          </a:p>
          <a:p>
            <a:pPr lvl="1"/>
            <a:r>
              <a:rPr lang="en-IN" dirty="0" err="1"/>
              <a:t>kubectl</a:t>
            </a:r>
            <a:r>
              <a:rPr lang="en-IN" dirty="0"/>
              <a:t> </a:t>
            </a:r>
            <a:r>
              <a:rPr lang="en-IN" dirty="0" smtClean="0"/>
              <a:t>cluster-info</a:t>
            </a:r>
          </a:p>
          <a:p>
            <a:r>
              <a:rPr lang="en-IN" dirty="0"/>
              <a:t>To view the nodes in the cluster, run the </a:t>
            </a:r>
            <a:r>
              <a:rPr lang="en-IN" dirty="0" err="1"/>
              <a:t>kubectl</a:t>
            </a:r>
            <a:r>
              <a:rPr lang="en-IN" dirty="0"/>
              <a:t> get nodes command:</a:t>
            </a:r>
          </a:p>
          <a:p>
            <a:pPr lvl="1"/>
            <a:r>
              <a:rPr lang="en-IN" dirty="0" err="1"/>
              <a:t>kubectl</a:t>
            </a:r>
            <a:r>
              <a:rPr lang="en-IN" dirty="0"/>
              <a:t> get </a:t>
            </a:r>
            <a:r>
              <a:rPr lang="en-IN" dirty="0" smtClean="0"/>
              <a:t>nodes</a:t>
            </a:r>
          </a:p>
          <a:p>
            <a:r>
              <a:rPr lang="en-IN" dirty="0"/>
              <a:t>This command shows all nodes that can be used to host our applications. </a:t>
            </a:r>
            <a:endParaRPr lang="en-IN" dirty="0" smtClean="0"/>
          </a:p>
          <a:p>
            <a:r>
              <a:rPr lang="en-IN" dirty="0" smtClean="0"/>
              <a:t>Now may be there is </a:t>
            </a:r>
            <a:r>
              <a:rPr lang="en-IN" dirty="0"/>
              <a:t>only one node, and </a:t>
            </a:r>
            <a:r>
              <a:rPr lang="en-IN" dirty="0" smtClean="0"/>
              <a:t>its </a:t>
            </a:r>
            <a:r>
              <a:rPr lang="en-IN" dirty="0"/>
              <a:t>status is ready (it is ready to accept applications for deployment).</a:t>
            </a:r>
            <a:endParaRPr lang="en-IN" dirty="0"/>
          </a:p>
        </p:txBody>
      </p:sp>
    </p:spTree>
    <p:extLst>
      <p:ext uri="{BB962C8B-B14F-4D97-AF65-F5344CB8AC3E}">
        <p14:creationId xmlns:p14="http://schemas.microsoft.com/office/powerpoint/2010/main" val="974294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t>
            </a:r>
            <a:r>
              <a:rPr lang="en-IN" b="1" dirty="0" err="1"/>
              <a:t>kubectl</a:t>
            </a:r>
            <a:r>
              <a:rPr lang="en-IN" b="1" dirty="0"/>
              <a:t> to Create a Deployment</a:t>
            </a:r>
          </a:p>
        </p:txBody>
      </p:sp>
      <p:sp>
        <p:nvSpPr>
          <p:cNvPr id="3" name="Content Placeholder 2"/>
          <p:cNvSpPr>
            <a:spLocks noGrp="1"/>
          </p:cNvSpPr>
          <p:nvPr>
            <p:ph idx="1"/>
          </p:nvPr>
        </p:nvSpPr>
        <p:spPr>
          <a:xfrm>
            <a:off x="838200" y="1825625"/>
            <a:ext cx="10791423" cy="4351338"/>
          </a:xfrm>
        </p:spPr>
        <p:txBody>
          <a:bodyPr>
            <a:normAutofit/>
          </a:bodyPr>
          <a:lstStyle/>
          <a:p>
            <a:r>
              <a:rPr lang="en-IN" dirty="0" err="1"/>
              <a:t>Kubernetes</a:t>
            </a:r>
            <a:r>
              <a:rPr lang="en-IN" dirty="0"/>
              <a:t> Deployments</a:t>
            </a:r>
          </a:p>
          <a:p>
            <a:r>
              <a:rPr lang="en-IN" dirty="0"/>
              <a:t>Once you have a running </a:t>
            </a:r>
            <a:r>
              <a:rPr lang="en-IN" dirty="0" err="1"/>
              <a:t>Kubernetes</a:t>
            </a:r>
            <a:r>
              <a:rPr lang="en-IN" dirty="0"/>
              <a:t> cluster, you can deploy your containerized applications on top of it. </a:t>
            </a:r>
            <a:endParaRPr lang="en-IN" dirty="0" smtClean="0"/>
          </a:p>
          <a:p>
            <a:r>
              <a:rPr lang="en-IN" dirty="0" smtClean="0"/>
              <a:t>To </a:t>
            </a:r>
            <a:r>
              <a:rPr lang="en-IN" dirty="0"/>
              <a:t>do so, you create a </a:t>
            </a:r>
            <a:r>
              <a:rPr lang="en-IN" dirty="0" err="1"/>
              <a:t>Kubernetes</a:t>
            </a:r>
            <a:r>
              <a:rPr lang="en-IN" dirty="0"/>
              <a:t> </a:t>
            </a:r>
            <a:r>
              <a:rPr lang="en-IN" b="1" dirty="0"/>
              <a:t>Deployment</a:t>
            </a:r>
            <a:r>
              <a:rPr lang="en-IN" dirty="0"/>
              <a:t> configuration. </a:t>
            </a:r>
            <a:endParaRPr lang="en-IN" dirty="0" smtClean="0"/>
          </a:p>
          <a:p>
            <a:r>
              <a:rPr lang="en-IN" dirty="0" smtClean="0"/>
              <a:t>The </a:t>
            </a:r>
            <a:r>
              <a:rPr lang="en-IN" dirty="0"/>
              <a:t>Deployment instructs </a:t>
            </a:r>
            <a:r>
              <a:rPr lang="en-IN" dirty="0" err="1"/>
              <a:t>Kubernetes</a:t>
            </a:r>
            <a:r>
              <a:rPr lang="en-IN" dirty="0"/>
              <a:t> how to create and update instances of your application. </a:t>
            </a:r>
            <a:endParaRPr lang="en-IN" dirty="0" smtClean="0"/>
          </a:p>
          <a:p>
            <a:r>
              <a:rPr lang="en-IN" dirty="0" smtClean="0"/>
              <a:t>Once </a:t>
            </a:r>
            <a:r>
              <a:rPr lang="en-IN" dirty="0"/>
              <a:t>you've created a Deployment, the </a:t>
            </a:r>
            <a:r>
              <a:rPr lang="en-IN" dirty="0" err="1"/>
              <a:t>Kubernetes</a:t>
            </a:r>
            <a:r>
              <a:rPr lang="en-IN" dirty="0"/>
              <a:t> master schedules the application instances included in that Deployment to run on individual Nodes in the cluster.</a:t>
            </a:r>
          </a:p>
        </p:txBody>
      </p:sp>
    </p:spTree>
    <p:extLst>
      <p:ext uri="{BB962C8B-B14F-4D97-AF65-F5344CB8AC3E}">
        <p14:creationId xmlns:p14="http://schemas.microsoft.com/office/powerpoint/2010/main" val="1281744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t>
            </a:r>
            <a:r>
              <a:rPr lang="en-IN" b="1" dirty="0" err="1"/>
              <a:t>kubectl</a:t>
            </a:r>
            <a:r>
              <a:rPr lang="en-IN" b="1" dirty="0"/>
              <a:t> to Create a Deployment</a:t>
            </a:r>
          </a:p>
        </p:txBody>
      </p:sp>
      <p:sp>
        <p:nvSpPr>
          <p:cNvPr id="3" name="Content Placeholder 2"/>
          <p:cNvSpPr>
            <a:spLocks noGrp="1"/>
          </p:cNvSpPr>
          <p:nvPr>
            <p:ph idx="1"/>
          </p:nvPr>
        </p:nvSpPr>
        <p:spPr>
          <a:xfrm>
            <a:off x="838201" y="1825625"/>
            <a:ext cx="5974724" cy="4351338"/>
          </a:xfrm>
        </p:spPr>
        <p:txBody>
          <a:bodyPr>
            <a:normAutofit/>
          </a:bodyPr>
          <a:lstStyle/>
          <a:p>
            <a:r>
              <a:rPr lang="en-IN" dirty="0" err="1"/>
              <a:t>Kubernetes</a:t>
            </a:r>
            <a:r>
              <a:rPr lang="en-IN" dirty="0"/>
              <a:t> Deployments</a:t>
            </a:r>
          </a:p>
          <a:p>
            <a:r>
              <a:rPr lang="en-IN" dirty="0"/>
              <a:t>Once the application instances are created, a </a:t>
            </a:r>
            <a:r>
              <a:rPr lang="en-IN" dirty="0" err="1"/>
              <a:t>Kubernetes</a:t>
            </a:r>
            <a:r>
              <a:rPr lang="en-IN" dirty="0"/>
              <a:t> Deployment Controller continuously monitors those instances. </a:t>
            </a:r>
            <a:endParaRPr lang="en-IN" dirty="0" smtClean="0"/>
          </a:p>
          <a:p>
            <a:r>
              <a:rPr lang="en-IN" dirty="0" smtClean="0"/>
              <a:t>If </a:t>
            </a:r>
            <a:r>
              <a:rPr lang="en-IN" dirty="0"/>
              <a:t>the Node hosting an instance goes down or is deleted, the Deployment controller replaces the instance with an instance on another Node in the cluster. </a:t>
            </a:r>
          </a:p>
        </p:txBody>
      </p:sp>
      <p:pic>
        <p:nvPicPr>
          <p:cNvPr id="4" name="Picture 3"/>
          <p:cNvPicPr>
            <a:picLocks noChangeAspect="1"/>
          </p:cNvPicPr>
          <p:nvPr/>
        </p:nvPicPr>
        <p:blipFill>
          <a:blip r:embed="rId2"/>
          <a:stretch>
            <a:fillRect/>
          </a:stretch>
        </p:blipFill>
        <p:spPr>
          <a:xfrm>
            <a:off x="6812925" y="1825625"/>
            <a:ext cx="5029200" cy="4486275"/>
          </a:xfrm>
          <a:prstGeom prst="rect">
            <a:avLst/>
          </a:prstGeom>
        </p:spPr>
      </p:pic>
    </p:spTree>
    <p:extLst>
      <p:ext uri="{BB962C8B-B14F-4D97-AF65-F5344CB8AC3E}">
        <p14:creationId xmlns:p14="http://schemas.microsoft.com/office/powerpoint/2010/main" val="1489982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an App</a:t>
            </a:r>
          </a:p>
        </p:txBody>
      </p:sp>
      <p:sp>
        <p:nvSpPr>
          <p:cNvPr id="3" name="Content Placeholder 2"/>
          <p:cNvSpPr>
            <a:spLocks noGrp="1"/>
          </p:cNvSpPr>
          <p:nvPr>
            <p:ph idx="1"/>
          </p:nvPr>
        </p:nvSpPr>
        <p:spPr>
          <a:xfrm>
            <a:off x="838201" y="1825625"/>
            <a:ext cx="5974724" cy="4351338"/>
          </a:xfrm>
        </p:spPr>
        <p:txBody>
          <a:bodyPr>
            <a:normAutofit fontScale="92500" lnSpcReduction="10000"/>
          </a:bodyPr>
          <a:lstStyle/>
          <a:p>
            <a:r>
              <a:rPr lang="en-IN" dirty="0"/>
              <a:t>A Pod is the basic execution unit of a </a:t>
            </a:r>
            <a:r>
              <a:rPr lang="en-IN" dirty="0" err="1"/>
              <a:t>Kubernetes</a:t>
            </a:r>
            <a:r>
              <a:rPr lang="en-IN" dirty="0"/>
              <a:t> application. </a:t>
            </a:r>
            <a:endParaRPr lang="en-IN" dirty="0" smtClean="0"/>
          </a:p>
          <a:p>
            <a:r>
              <a:rPr lang="en-IN" dirty="0" smtClean="0"/>
              <a:t>Each </a:t>
            </a:r>
            <a:r>
              <a:rPr lang="en-IN" dirty="0"/>
              <a:t>Pod represents a part of a workload that is running on your cluster. </a:t>
            </a:r>
            <a:endParaRPr lang="en-IN" dirty="0" smtClean="0"/>
          </a:p>
          <a:p>
            <a:r>
              <a:rPr lang="en-IN" dirty="0" smtClean="0"/>
              <a:t>To </a:t>
            </a:r>
            <a:r>
              <a:rPr lang="en-IN" dirty="0"/>
              <a:t>deploy our first app on </a:t>
            </a:r>
            <a:r>
              <a:rPr lang="en-IN" dirty="0" err="1"/>
              <a:t>Kubernetes</a:t>
            </a:r>
            <a:r>
              <a:rPr lang="en-IN" dirty="0"/>
              <a:t> with the </a:t>
            </a:r>
            <a:r>
              <a:rPr lang="en-IN" dirty="0" err="1"/>
              <a:t>kubectl</a:t>
            </a:r>
            <a:r>
              <a:rPr lang="en-IN" dirty="0"/>
              <a:t> create deployment command. </a:t>
            </a:r>
            <a:endParaRPr lang="en-IN" dirty="0" smtClean="0"/>
          </a:p>
          <a:p>
            <a:r>
              <a:rPr lang="en-IN" dirty="0" smtClean="0"/>
              <a:t>We </a:t>
            </a:r>
            <a:r>
              <a:rPr lang="en-IN" dirty="0"/>
              <a:t>need to provide the deployment name and app image location (include the full repository </a:t>
            </a:r>
            <a:r>
              <a:rPr lang="en-IN" dirty="0" err="1"/>
              <a:t>url</a:t>
            </a:r>
            <a:r>
              <a:rPr lang="en-IN" dirty="0"/>
              <a:t> for images hosted outside </a:t>
            </a:r>
            <a:r>
              <a:rPr lang="en-IN" dirty="0" err="1"/>
              <a:t>Docker</a:t>
            </a:r>
            <a:r>
              <a:rPr lang="en-IN" dirty="0"/>
              <a:t> hub).</a:t>
            </a:r>
          </a:p>
          <a:p>
            <a:endParaRPr lang="en-IN" dirty="0"/>
          </a:p>
        </p:txBody>
      </p:sp>
      <p:pic>
        <p:nvPicPr>
          <p:cNvPr id="4" name="Picture 3"/>
          <p:cNvPicPr>
            <a:picLocks noChangeAspect="1"/>
          </p:cNvPicPr>
          <p:nvPr/>
        </p:nvPicPr>
        <p:blipFill>
          <a:blip r:embed="rId2"/>
          <a:stretch>
            <a:fillRect/>
          </a:stretch>
        </p:blipFill>
        <p:spPr>
          <a:xfrm>
            <a:off x="6812925" y="1143044"/>
            <a:ext cx="5029200" cy="4486275"/>
          </a:xfrm>
          <a:prstGeom prst="rect">
            <a:avLst/>
          </a:prstGeom>
        </p:spPr>
      </p:pic>
      <p:sp>
        <p:nvSpPr>
          <p:cNvPr id="5" name="Rectangle 4"/>
          <p:cNvSpPr/>
          <p:nvPr/>
        </p:nvSpPr>
        <p:spPr>
          <a:xfrm>
            <a:off x="838200" y="6127234"/>
            <a:ext cx="10650827" cy="646331"/>
          </a:xfrm>
          <a:prstGeom prst="rect">
            <a:avLst/>
          </a:prstGeom>
        </p:spPr>
        <p:txBody>
          <a:bodyPr wrap="square">
            <a:spAutoFit/>
          </a:bodyPr>
          <a:lstStyle/>
          <a:p>
            <a:r>
              <a:rPr lang="en-IN" dirty="0" err="1"/>
              <a:t>kubectl</a:t>
            </a:r>
            <a:r>
              <a:rPr lang="en-IN" dirty="0"/>
              <a:t> create deployment </a:t>
            </a:r>
            <a:r>
              <a:rPr lang="en-IN" dirty="0" err="1"/>
              <a:t>kubernetes-bootcamp</a:t>
            </a:r>
            <a:r>
              <a:rPr lang="en-IN" dirty="0"/>
              <a:t> --</a:t>
            </a:r>
            <a:r>
              <a:rPr lang="en-IN" dirty="0" smtClean="0"/>
              <a:t>image=gcr.io/google-samples/kubernetes-bootcamp:v1</a:t>
            </a:r>
          </a:p>
          <a:p>
            <a:r>
              <a:rPr lang="en-IN" dirty="0" err="1" smtClean="0"/>
              <a:t>Kubectl</a:t>
            </a:r>
            <a:r>
              <a:rPr lang="en-IN" dirty="0" smtClean="0"/>
              <a:t> get pods</a:t>
            </a:r>
            <a:endParaRPr lang="en-IN" dirty="0"/>
          </a:p>
        </p:txBody>
      </p:sp>
    </p:spTree>
    <p:extLst>
      <p:ext uri="{BB962C8B-B14F-4D97-AF65-F5344CB8AC3E}">
        <p14:creationId xmlns:p14="http://schemas.microsoft.com/office/powerpoint/2010/main" val="10157094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an App</a:t>
            </a:r>
          </a:p>
        </p:txBody>
      </p:sp>
      <p:sp>
        <p:nvSpPr>
          <p:cNvPr id="3" name="Content Placeholder 2"/>
          <p:cNvSpPr>
            <a:spLocks noGrp="1"/>
          </p:cNvSpPr>
          <p:nvPr>
            <p:ph idx="1"/>
          </p:nvPr>
        </p:nvSpPr>
        <p:spPr>
          <a:xfrm>
            <a:off x="838201" y="1825625"/>
            <a:ext cx="5974724" cy="4351338"/>
          </a:xfrm>
        </p:spPr>
        <p:txBody>
          <a:bodyPr>
            <a:normAutofit fontScale="77500" lnSpcReduction="20000"/>
          </a:bodyPr>
          <a:lstStyle/>
          <a:p>
            <a:pPr lvl="0"/>
            <a:r>
              <a:rPr lang="en-IN" dirty="0"/>
              <a:t>searched for a suitable node where an instance of the application could be run </a:t>
            </a:r>
            <a:r>
              <a:rPr lang="en-IN" dirty="0" smtClean="0"/>
              <a:t>(have </a:t>
            </a:r>
            <a:r>
              <a:rPr lang="en-IN" dirty="0"/>
              <a:t>only 1 available node)</a:t>
            </a:r>
          </a:p>
          <a:p>
            <a:pPr lvl="0"/>
            <a:r>
              <a:rPr lang="en-IN" dirty="0"/>
              <a:t>scheduled the application to run on that Node</a:t>
            </a:r>
          </a:p>
          <a:p>
            <a:pPr lvl="0"/>
            <a:r>
              <a:rPr lang="en-IN" dirty="0"/>
              <a:t>configured the cluster to reschedule the instance on a new Node when needed</a:t>
            </a:r>
          </a:p>
          <a:p>
            <a:r>
              <a:rPr lang="en-IN" dirty="0"/>
              <a:t>To list </a:t>
            </a:r>
            <a:r>
              <a:rPr lang="en-IN" dirty="0" smtClean="0"/>
              <a:t>deployments </a:t>
            </a:r>
            <a:r>
              <a:rPr lang="en-IN" dirty="0"/>
              <a:t>use the get deployments command:</a:t>
            </a:r>
          </a:p>
          <a:p>
            <a:r>
              <a:rPr lang="en-IN" dirty="0" err="1"/>
              <a:t>kubectl</a:t>
            </a:r>
            <a:r>
              <a:rPr lang="en-IN" dirty="0"/>
              <a:t> get deployments</a:t>
            </a:r>
          </a:p>
          <a:p>
            <a:r>
              <a:rPr lang="en-IN" dirty="0"/>
              <a:t>We see that there is 1 deployment running a single instance of your app. </a:t>
            </a:r>
            <a:endParaRPr lang="en-IN" dirty="0" smtClean="0"/>
          </a:p>
          <a:p>
            <a:r>
              <a:rPr lang="en-IN" dirty="0" smtClean="0"/>
              <a:t>The </a:t>
            </a:r>
            <a:r>
              <a:rPr lang="en-IN" dirty="0"/>
              <a:t>instance is running inside a </a:t>
            </a:r>
            <a:r>
              <a:rPr lang="en-IN" dirty="0" err="1"/>
              <a:t>Docker</a:t>
            </a:r>
            <a:r>
              <a:rPr lang="en-IN" dirty="0"/>
              <a:t> container on your node.</a:t>
            </a:r>
          </a:p>
        </p:txBody>
      </p:sp>
      <p:pic>
        <p:nvPicPr>
          <p:cNvPr id="4" name="Picture 3"/>
          <p:cNvPicPr>
            <a:picLocks noChangeAspect="1"/>
          </p:cNvPicPr>
          <p:nvPr/>
        </p:nvPicPr>
        <p:blipFill>
          <a:blip r:embed="rId2"/>
          <a:stretch>
            <a:fillRect/>
          </a:stretch>
        </p:blipFill>
        <p:spPr>
          <a:xfrm>
            <a:off x="6812925" y="1143044"/>
            <a:ext cx="5029200" cy="4486275"/>
          </a:xfrm>
          <a:prstGeom prst="rect">
            <a:avLst/>
          </a:prstGeom>
        </p:spPr>
      </p:pic>
    </p:spTree>
    <p:extLst>
      <p:ext uri="{BB962C8B-B14F-4D97-AF65-F5344CB8AC3E}">
        <p14:creationId xmlns:p14="http://schemas.microsoft.com/office/powerpoint/2010/main" val="2413158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Use </a:t>
            </a:r>
            <a:r>
              <a:rPr lang="en-IN" b="1" dirty="0" err="1"/>
              <a:t>Kubernetes</a:t>
            </a:r>
            <a:r>
              <a:rPr lang="en-IN" b="1" dirty="0" smtClean="0"/>
              <a:t>?</a:t>
            </a:r>
            <a:endParaRPr lang="en-IN" dirty="0"/>
          </a:p>
        </p:txBody>
      </p:sp>
      <p:sp>
        <p:nvSpPr>
          <p:cNvPr id="3" name="Content Placeholder 2"/>
          <p:cNvSpPr>
            <a:spLocks noGrp="1"/>
          </p:cNvSpPr>
          <p:nvPr>
            <p:ph idx="1"/>
          </p:nvPr>
        </p:nvSpPr>
        <p:spPr/>
        <p:txBody>
          <a:bodyPr>
            <a:normAutofit fontScale="85000" lnSpcReduction="10000"/>
          </a:bodyPr>
          <a:lstStyle/>
          <a:p>
            <a:r>
              <a:rPr lang="en-IN" dirty="0"/>
              <a:t>Companies out there maybe using </a:t>
            </a:r>
            <a:r>
              <a:rPr lang="en-IN" dirty="0" err="1"/>
              <a:t>Docker</a:t>
            </a:r>
            <a:r>
              <a:rPr lang="en-IN" dirty="0"/>
              <a:t> or Rocket or maybe simply Linux containers for containerizing their applications. </a:t>
            </a:r>
            <a:endParaRPr lang="en-IN" dirty="0" smtClean="0"/>
          </a:p>
          <a:p>
            <a:r>
              <a:rPr lang="en-IN" dirty="0" smtClean="0"/>
              <a:t>But</a:t>
            </a:r>
            <a:r>
              <a:rPr lang="en-IN" dirty="0"/>
              <a:t>, whatever it is, they use it on a massive </a:t>
            </a:r>
            <a:r>
              <a:rPr lang="en-IN" dirty="0" smtClean="0"/>
              <a:t>scale</a:t>
            </a:r>
            <a:r>
              <a:rPr lang="en-IN" dirty="0"/>
              <a:t> </a:t>
            </a:r>
            <a:r>
              <a:rPr lang="en-IN" dirty="0" smtClean="0"/>
              <a:t>?</a:t>
            </a:r>
          </a:p>
          <a:p>
            <a:r>
              <a:rPr lang="en-IN" dirty="0" smtClean="0"/>
              <a:t>They </a:t>
            </a:r>
            <a:r>
              <a:rPr lang="en-IN" dirty="0"/>
              <a:t>don’t stop at using 1 or 2 containers in Prod. But rather, </a:t>
            </a:r>
            <a:r>
              <a:rPr lang="en-IN" b="1" dirty="0"/>
              <a:t>10’s or 100’s</a:t>
            </a:r>
            <a:r>
              <a:rPr lang="en-IN" dirty="0"/>
              <a:t> of containers for load balancing the traffic and ensuring high availability</a:t>
            </a:r>
            <a:r>
              <a:rPr lang="en-IN" dirty="0" smtClean="0"/>
              <a:t>.</a:t>
            </a:r>
          </a:p>
          <a:p>
            <a:r>
              <a:rPr lang="en-IN" dirty="0"/>
              <a:t>Keep in mind that, as the traffic increases, they even have to scale up the number of containers to service the ‘n’ no of requests that come in every second. And, they have to also scale down the containers when the demand is less</a:t>
            </a:r>
            <a:r>
              <a:rPr lang="en-IN" dirty="0" smtClean="0"/>
              <a:t>.</a:t>
            </a:r>
          </a:p>
          <a:p>
            <a:r>
              <a:rPr lang="en-IN" dirty="0"/>
              <a:t>That is why, the need for container management tools is imminent. </a:t>
            </a:r>
            <a:endParaRPr lang="en-IN" dirty="0" smtClean="0"/>
          </a:p>
          <a:p>
            <a:pPr lvl="1"/>
            <a:r>
              <a:rPr lang="en-IN" dirty="0" smtClean="0"/>
              <a:t>Both</a:t>
            </a:r>
            <a:r>
              <a:rPr lang="en-IN" dirty="0"/>
              <a:t> </a:t>
            </a:r>
            <a:r>
              <a:rPr lang="en-IN" b="1" dirty="0" err="1"/>
              <a:t>Docker</a:t>
            </a:r>
            <a:r>
              <a:rPr lang="en-IN" b="1" dirty="0"/>
              <a:t> Swarm</a:t>
            </a:r>
            <a:r>
              <a:rPr lang="en-IN" dirty="0"/>
              <a:t> and </a:t>
            </a:r>
            <a:r>
              <a:rPr lang="en-IN" b="1" dirty="0" err="1"/>
              <a:t>Kubernetes</a:t>
            </a:r>
            <a:r>
              <a:rPr lang="en-IN" dirty="0"/>
              <a:t> are popular tools for Container management and orchestration</a:t>
            </a:r>
            <a:r>
              <a:rPr lang="en-IN" dirty="0" smtClean="0"/>
              <a:t>.</a:t>
            </a:r>
          </a:p>
          <a:p>
            <a:pPr lvl="1"/>
            <a:r>
              <a:rPr lang="en-IN" dirty="0" err="1" smtClean="0"/>
              <a:t>Kubernetes</a:t>
            </a:r>
            <a:r>
              <a:rPr lang="en-IN" dirty="0" smtClean="0"/>
              <a:t> for the </a:t>
            </a:r>
            <a:r>
              <a:rPr lang="en-IN" dirty="0"/>
              <a:t>reason simply being: Auto-scaling of containers based on traffic needs. </a:t>
            </a:r>
          </a:p>
        </p:txBody>
      </p:sp>
    </p:spTree>
    <p:extLst>
      <p:ext uri="{BB962C8B-B14F-4D97-AF65-F5344CB8AC3E}">
        <p14:creationId xmlns:p14="http://schemas.microsoft.com/office/powerpoint/2010/main" val="308315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an App</a:t>
            </a:r>
          </a:p>
        </p:txBody>
      </p:sp>
      <p:sp>
        <p:nvSpPr>
          <p:cNvPr id="3" name="Content Placeholder 2"/>
          <p:cNvSpPr>
            <a:spLocks noGrp="1"/>
          </p:cNvSpPr>
          <p:nvPr>
            <p:ph idx="1"/>
          </p:nvPr>
        </p:nvSpPr>
        <p:spPr>
          <a:xfrm>
            <a:off x="838201" y="1825625"/>
            <a:ext cx="5974724" cy="4351338"/>
          </a:xfrm>
        </p:spPr>
        <p:txBody>
          <a:bodyPr>
            <a:normAutofit lnSpcReduction="10000"/>
          </a:bodyPr>
          <a:lstStyle/>
          <a:p>
            <a:pPr lvl="0"/>
            <a:r>
              <a:rPr lang="en-IN" dirty="0"/>
              <a:t>View our </a:t>
            </a:r>
            <a:r>
              <a:rPr lang="en-IN" dirty="0" smtClean="0"/>
              <a:t>app</a:t>
            </a:r>
          </a:p>
          <a:p>
            <a:pPr lvl="0"/>
            <a:r>
              <a:rPr lang="en-IN" dirty="0"/>
              <a:t>Pods that are running inside </a:t>
            </a:r>
            <a:r>
              <a:rPr lang="en-IN" dirty="0" err="1"/>
              <a:t>Kubernetes</a:t>
            </a:r>
            <a:r>
              <a:rPr lang="en-IN" dirty="0"/>
              <a:t> are running on a private, isolated network.</a:t>
            </a:r>
          </a:p>
          <a:p>
            <a:pPr lvl="0"/>
            <a:r>
              <a:rPr lang="en-IN" dirty="0"/>
              <a:t>By default they are visible from other pods and services within the same </a:t>
            </a:r>
            <a:r>
              <a:rPr lang="en-IN" dirty="0" err="1"/>
              <a:t>kubernetes</a:t>
            </a:r>
            <a:r>
              <a:rPr lang="en-IN" dirty="0"/>
              <a:t> cluster, but not outside that network. </a:t>
            </a:r>
          </a:p>
          <a:p>
            <a:pPr lvl="0"/>
            <a:r>
              <a:rPr lang="en-IN" dirty="0"/>
              <a:t>When we use </a:t>
            </a:r>
            <a:r>
              <a:rPr lang="en-IN" dirty="0" err="1"/>
              <a:t>kubectl</a:t>
            </a:r>
            <a:r>
              <a:rPr lang="en-IN" dirty="0"/>
              <a:t>, we're interacting through an API endpoint to communicate with our application.</a:t>
            </a:r>
          </a:p>
          <a:p>
            <a:pPr lvl="0"/>
            <a:endParaRPr lang="en-IN" dirty="0"/>
          </a:p>
        </p:txBody>
      </p:sp>
      <p:pic>
        <p:nvPicPr>
          <p:cNvPr id="4" name="Picture 3"/>
          <p:cNvPicPr>
            <a:picLocks noChangeAspect="1"/>
          </p:cNvPicPr>
          <p:nvPr/>
        </p:nvPicPr>
        <p:blipFill>
          <a:blip r:embed="rId2"/>
          <a:stretch>
            <a:fillRect/>
          </a:stretch>
        </p:blipFill>
        <p:spPr>
          <a:xfrm>
            <a:off x="6812925" y="1143044"/>
            <a:ext cx="5029200" cy="4486275"/>
          </a:xfrm>
          <a:prstGeom prst="rect">
            <a:avLst/>
          </a:prstGeom>
        </p:spPr>
      </p:pic>
    </p:spTree>
    <p:extLst>
      <p:ext uri="{BB962C8B-B14F-4D97-AF65-F5344CB8AC3E}">
        <p14:creationId xmlns:p14="http://schemas.microsoft.com/office/powerpoint/2010/main" val="3126356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an App</a:t>
            </a:r>
          </a:p>
        </p:txBody>
      </p:sp>
      <p:sp>
        <p:nvSpPr>
          <p:cNvPr id="3" name="Content Placeholder 2"/>
          <p:cNvSpPr>
            <a:spLocks noGrp="1"/>
          </p:cNvSpPr>
          <p:nvPr>
            <p:ph idx="1"/>
          </p:nvPr>
        </p:nvSpPr>
        <p:spPr>
          <a:xfrm>
            <a:off x="838201" y="1825625"/>
            <a:ext cx="5974724" cy="4351338"/>
          </a:xfrm>
        </p:spPr>
        <p:txBody>
          <a:bodyPr>
            <a:normAutofit fontScale="77500" lnSpcReduction="20000"/>
          </a:bodyPr>
          <a:lstStyle/>
          <a:p>
            <a:pPr lvl="0"/>
            <a:r>
              <a:rPr lang="en-IN" dirty="0"/>
              <a:t>View our </a:t>
            </a:r>
            <a:r>
              <a:rPr lang="en-IN" dirty="0" smtClean="0"/>
              <a:t>app</a:t>
            </a:r>
          </a:p>
          <a:p>
            <a:pPr lvl="0"/>
            <a:r>
              <a:rPr lang="en-IN" dirty="0"/>
              <a:t>The </a:t>
            </a:r>
            <a:r>
              <a:rPr lang="en-IN" dirty="0" err="1"/>
              <a:t>kubectl</a:t>
            </a:r>
            <a:r>
              <a:rPr lang="en-IN" dirty="0"/>
              <a:t> command can create a proxy that will forward communications into the cluster-wide, private network. </a:t>
            </a:r>
            <a:endParaRPr lang="en-IN" dirty="0" smtClean="0"/>
          </a:p>
          <a:p>
            <a:pPr lvl="0"/>
            <a:r>
              <a:rPr lang="en-IN" dirty="0" smtClean="0"/>
              <a:t>The </a:t>
            </a:r>
            <a:r>
              <a:rPr lang="en-IN" dirty="0"/>
              <a:t>proxy can be terminated by pressing control-C and won't show any output while its running.</a:t>
            </a:r>
          </a:p>
          <a:p>
            <a:pPr lvl="0"/>
            <a:r>
              <a:rPr lang="en-IN" dirty="0"/>
              <a:t>We will open a second terminal window to run the proxy.</a:t>
            </a:r>
          </a:p>
          <a:p>
            <a:pPr lvl="0"/>
            <a:endParaRPr lang="en-IN" dirty="0" smtClean="0"/>
          </a:p>
          <a:p>
            <a:pPr lvl="0"/>
            <a:r>
              <a:rPr lang="en-IN" b="1" dirty="0" smtClean="0"/>
              <a:t>echo </a:t>
            </a:r>
            <a:r>
              <a:rPr lang="en-IN" b="1" dirty="0"/>
              <a:t>-e "\n\n\n\e[92mStarting Proxy. After starting it will not output a response. Please click the first Terminal Tab\n"; </a:t>
            </a:r>
          </a:p>
          <a:p>
            <a:pPr lvl="0"/>
            <a:r>
              <a:rPr lang="en-IN" b="1" dirty="0" err="1"/>
              <a:t>kubectl</a:t>
            </a:r>
            <a:r>
              <a:rPr lang="en-IN" b="1" dirty="0"/>
              <a:t> proxy</a:t>
            </a:r>
            <a:endParaRPr lang="en-IN" b="1" dirty="0"/>
          </a:p>
        </p:txBody>
      </p:sp>
      <p:pic>
        <p:nvPicPr>
          <p:cNvPr id="4" name="Picture 3"/>
          <p:cNvPicPr>
            <a:picLocks noChangeAspect="1"/>
          </p:cNvPicPr>
          <p:nvPr/>
        </p:nvPicPr>
        <p:blipFill>
          <a:blip r:embed="rId2"/>
          <a:stretch>
            <a:fillRect/>
          </a:stretch>
        </p:blipFill>
        <p:spPr>
          <a:xfrm>
            <a:off x="6812925" y="1143044"/>
            <a:ext cx="5029200" cy="4486275"/>
          </a:xfrm>
          <a:prstGeom prst="rect">
            <a:avLst/>
          </a:prstGeom>
        </p:spPr>
      </p:pic>
    </p:spTree>
    <p:extLst>
      <p:ext uri="{BB962C8B-B14F-4D97-AF65-F5344CB8AC3E}">
        <p14:creationId xmlns:p14="http://schemas.microsoft.com/office/powerpoint/2010/main" val="1910998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an App</a:t>
            </a:r>
          </a:p>
        </p:txBody>
      </p:sp>
      <p:sp>
        <p:nvSpPr>
          <p:cNvPr id="3" name="Content Placeholder 2"/>
          <p:cNvSpPr>
            <a:spLocks noGrp="1"/>
          </p:cNvSpPr>
          <p:nvPr>
            <p:ph idx="1"/>
          </p:nvPr>
        </p:nvSpPr>
        <p:spPr>
          <a:xfrm>
            <a:off x="838201" y="1825625"/>
            <a:ext cx="5974724" cy="4351338"/>
          </a:xfrm>
        </p:spPr>
        <p:txBody>
          <a:bodyPr>
            <a:normAutofit fontScale="85000" lnSpcReduction="20000"/>
          </a:bodyPr>
          <a:lstStyle/>
          <a:p>
            <a:pPr lvl="0"/>
            <a:r>
              <a:rPr lang="en-IN" dirty="0"/>
              <a:t>View our </a:t>
            </a:r>
            <a:r>
              <a:rPr lang="en-IN" dirty="0" smtClean="0"/>
              <a:t>app</a:t>
            </a:r>
          </a:p>
          <a:p>
            <a:pPr lvl="0"/>
            <a:r>
              <a:rPr lang="en-IN" dirty="0"/>
              <a:t>We now have a connection between our host (the online terminal) and the </a:t>
            </a:r>
            <a:r>
              <a:rPr lang="en-IN" dirty="0" err="1"/>
              <a:t>Kubernetes</a:t>
            </a:r>
            <a:r>
              <a:rPr lang="en-IN" dirty="0"/>
              <a:t> cluster. </a:t>
            </a:r>
            <a:endParaRPr lang="en-IN" dirty="0" smtClean="0"/>
          </a:p>
          <a:p>
            <a:pPr lvl="0"/>
            <a:endParaRPr lang="en-IN" dirty="0"/>
          </a:p>
          <a:p>
            <a:pPr lvl="0"/>
            <a:r>
              <a:rPr lang="en-IN" dirty="0" smtClean="0"/>
              <a:t>The </a:t>
            </a:r>
            <a:r>
              <a:rPr lang="en-IN" dirty="0"/>
              <a:t>proxy enables direct access to the API from these terminals.</a:t>
            </a:r>
          </a:p>
          <a:p>
            <a:pPr lvl="0"/>
            <a:r>
              <a:rPr lang="en-IN" dirty="0"/>
              <a:t>You can see all those APIs hosted through the proxy endpoint. </a:t>
            </a:r>
          </a:p>
          <a:p>
            <a:pPr lvl="0"/>
            <a:r>
              <a:rPr lang="en-IN" dirty="0"/>
              <a:t>For example, we can query the version directly through the API using the curl command:</a:t>
            </a:r>
          </a:p>
          <a:p>
            <a:pPr lvl="0"/>
            <a:r>
              <a:rPr lang="en-IN" dirty="0"/>
              <a:t>curl http://localhost:8001/version</a:t>
            </a:r>
          </a:p>
        </p:txBody>
      </p:sp>
      <p:pic>
        <p:nvPicPr>
          <p:cNvPr id="4" name="Picture 3"/>
          <p:cNvPicPr>
            <a:picLocks noChangeAspect="1"/>
          </p:cNvPicPr>
          <p:nvPr/>
        </p:nvPicPr>
        <p:blipFill>
          <a:blip r:embed="rId2"/>
          <a:stretch>
            <a:fillRect/>
          </a:stretch>
        </p:blipFill>
        <p:spPr>
          <a:xfrm>
            <a:off x="6812925" y="1143044"/>
            <a:ext cx="5029200" cy="4486275"/>
          </a:xfrm>
          <a:prstGeom prst="rect">
            <a:avLst/>
          </a:prstGeom>
        </p:spPr>
      </p:pic>
    </p:spTree>
    <p:extLst>
      <p:ext uri="{BB962C8B-B14F-4D97-AF65-F5344CB8AC3E}">
        <p14:creationId xmlns:p14="http://schemas.microsoft.com/office/powerpoint/2010/main" val="1337280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an App</a:t>
            </a:r>
          </a:p>
        </p:txBody>
      </p:sp>
      <p:sp>
        <p:nvSpPr>
          <p:cNvPr id="3" name="Content Placeholder 2"/>
          <p:cNvSpPr>
            <a:spLocks noGrp="1"/>
          </p:cNvSpPr>
          <p:nvPr>
            <p:ph idx="1"/>
          </p:nvPr>
        </p:nvSpPr>
        <p:spPr>
          <a:xfrm>
            <a:off x="838201" y="1825625"/>
            <a:ext cx="10353540" cy="4351338"/>
          </a:xfrm>
        </p:spPr>
        <p:txBody>
          <a:bodyPr>
            <a:normAutofit/>
          </a:bodyPr>
          <a:lstStyle/>
          <a:p>
            <a:pPr lvl="0"/>
            <a:r>
              <a:rPr lang="en-IN" dirty="0"/>
              <a:t>View our </a:t>
            </a:r>
            <a:r>
              <a:rPr lang="en-IN" dirty="0" smtClean="0"/>
              <a:t>app</a:t>
            </a:r>
          </a:p>
          <a:p>
            <a:pPr lvl="0"/>
            <a:r>
              <a:rPr lang="en-IN" sz="2000" dirty="0"/>
              <a:t>If Port 8001 is not accessible, ensure that the </a:t>
            </a:r>
            <a:r>
              <a:rPr lang="en-IN" sz="2000" dirty="0" err="1"/>
              <a:t>kubectl</a:t>
            </a:r>
            <a:r>
              <a:rPr lang="en-IN" sz="2000" dirty="0"/>
              <a:t> proxy started above is running.</a:t>
            </a:r>
          </a:p>
          <a:p>
            <a:pPr lvl="0"/>
            <a:r>
              <a:rPr lang="en-IN" sz="2000" dirty="0"/>
              <a:t>The API server will automatically create an endpoint for each pod, based on the pod name, that is also accessible through the proxy.</a:t>
            </a:r>
          </a:p>
          <a:p>
            <a:pPr lvl="0"/>
            <a:r>
              <a:rPr lang="en-IN" sz="2000" dirty="0"/>
              <a:t>First we need to get the Pod name, and we'll store in the environment variable POD_NAME:</a:t>
            </a:r>
          </a:p>
          <a:p>
            <a:pPr lvl="0"/>
            <a:r>
              <a:rPr lang="en-IN" sz="2000" dirty="0"/>
              <a:t>export POD_NAME=$(</a:t>
            </a:r>
            <a:r>
              <a:rPr lang="en-IN" sz="2000" dirty="0" err="1"/>
              <a:t>kubectl</a:t>
            </a:r>
            <a:r>
              <a:rPr lang="en-IN" sz="2000" dirty="0"/>
              <a:t> get pods -o go-template --template '{{range .items}}{{.metadata.name}}{{"\n"}}{{end}}') echo Name of the Pod: $POD_NAME</a:t>
            </a:r>
          </a:p>
        </p:txBody>
      </p:sp>
      <p:pic>
        <p:nvPicPr>
          <p:cNvPr id="4" name="Picture 3"/>
          <p:cNvPicPr>
            <a:picLocks noChangeAspect="1"/>
          </p:cNvPicPr>
          <p:nvPr/>
        </p:nvPicPr>
        <p:blipFill>
          <a:blip r:embed="rId2"/>
          <a:stretch>
            <a:fillRect/>
          </a:stretch>
        </p:blipFill>
        <p:spPr>
          <a:xfrm>
            <a:off x="9369020" y="0"/>
            <a:ext cx="2717803" cy="2424404"/>
          </a:xfrm>
          <a:prstGeom prst="rect">
            <a:avLst/>
          </a:prstGeom>
        </p:spPr>
      </p:pic>
    </p:spTree>
    <p:extLst>
      <p:ext uri="{BB962C8B-B14F-4D97-AF65-F5344CB8AC3E}">
        <p14:creationId xmlns:p14="http://schemas.microsoft.com/office/powerpoint/2010/main" val="2855062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53540" cy="4351338"/>
          </a:xfrm>
        </p:spPr>
        <p:txBody>
          <a:bodyPr>
            <a:normAutofit/>
          </a:bodyPr>
          <a:lstStyle/>
          <a:p>
            <a:r>
              <a:rPr lang="en-IN" b="1" dirty="0" err="1"/>
              <a:t>Kubernetes</a:t>
            </a:r>
            <a:r>
              <a:rPr lang="en-IN" b="1" dirty="0"/>
              <a:t> Pods</a:t>
            </a:r>
          </a:p>
          <a:p>
            <a:r>
              <a:rPr lang="en-IN" sz="2000" dirty="0"/>
              <a:t>When you created a Deployment, </a:t>
            </a:r>
            <a:r>
              <a:rPr lang="en-IN" sz="2000" dirty="0" err="1"/>
              <a:t>Kubernetes</a:t>
            </a:r>
            <a:r>
              <a:rPr lang="en-IN" sz="2000" dirty="0"/>
              <a:t> created a </a:t>
            </a:r>
            <a:r>
              <a:rPr lang="en-IN" sz="2000" b="1" dirty="0"/>
              <a:t>Pod</a:t>
            </a:r>
            <a:r>
              <a:rPr lang="en-IN" sz="2000" dirty="0"/>
              <a:t> to host your application instance. </a:t>
            </a:r>
          </a:p>
          <a:p>
            <a:r>
              <a:rPr lang="en-IN" sz="2000" dirty="0"/>
              <a:t>A Pod is a </a:t>
            </a:r>
            <a:r>
              <a:rPr lang="en-IN" sz="2000" dirty="0" err="1"/>
              <a:t>Kubernetes</a:t>
            </a:r>
            <a:r>
              <a:rPr lang="en-IN" sz="2000" dirty="0"/>
              <a:t> abstraction that represents a group of one or more application containers (such as </a:t>
            </a:r>
            <a:r>
              <a:rPr lang="en-IN" sz="2000" dirty="0" err="1"/>
              <a:t>Docker</a:t>
            </a:r>
            <a:r>
              <a:rPr lang="en-IN" sz="2000" dirty="0"/>
              <a:t> or </a:t>
            </a:r>
            <a:r>
              <a:rPr lang="en-IN" sz="2000" dirty="0" err="1"/>
              <a:t>rkt</a:t>
            </a:r>
            <a:r>
              <a:rPr lang="en-IN" sz="2000" dirty="0"/>
              <a:t>), and some shared resources for those containers. Those resources include:</a:t>
            </a:r>
          </a:p>
          <a:p>
            <a:pPr lvl="0"/>
            <a:r>
              <a:rPr lang="en-IN" sz="2000" dirty="0"/>
              <a:t>Shared storage, as Volumes</a:t>
            </a:r>
          </a:p>
          <a:p>
            <a:pPr lvl="0"/>
            <a:r>
              <a:rPr lang="en-IN" sz="2000" dirty="0"/>
              <a:t>Networking, as a unique cluster IP address</a:t>
            </a:r>
          </a:p>
          <a:p>
            <a:pPr lvl="0"/>
            <a:r>
              <a:rPr lang="en-IN" sz="2000" dirty="0"/>
              <a:t>Information about how to run each container, such as the container image version or specific ports to use</a:t>
            </a:r>
          </a:p>
        </p:txBody>
      </p:sp>
    </p:spTree>
    <p:extLst>
      <p:ext uri="{BB962C8B-B14F-4D97-AF65-F5344CB8AC3E}">
        <p14:creationId xmlns:p14="http://schemas.microsoft.com/office/powerpoint/2010/main" val="40451126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53540" cy="4351338"/>
          </a:xfrm>
        </p:spPr>
        <p:txBody>
          <a:bodyPr>
            <a:normAutofit/>
          </a:bodyPr>
          <a:lstStyle/>
          <a:p>
            <a:r>
              <a:rPr lang="en-IN" b="1" dirty="0" err="1"/>
              <a:t>Kubernetes</a:t>
            </a:r>
            <a:r>
              <a:rPr lang="en-IN" b="1" dirty="0"/>
              <a:t> Pods</a:t>
            </a:r>
          </a:p>
          <a:p>
            <a:r>
              <a:rPr lang="en-IN" sz="2000" dirty="0"/>
              <a:t>Pods are the atomic unit on the </a:t>
            </a:r>
            <a:r>
              <a:rPr lang="en-IN" sz="2000" dirty="0" err="1"/>
              <a:t>Kubernetes</a:t>
            </a:r>
            <a:r>
              <a:rPr lang="en-IN" sz="2000" dirty="0"/>
              <a:t> platform. </a:t>
            </a:r>
          </a:p>
          <a:p>
            <a:r>
              <a:rPr lang="en-IN" sz="2000" dirty="0"/>
              <a:t>When we create a Deployment on </a:t>
            </a:r>
            <a:r>
              <a:rPr lang="en-IN" sz="2000" dirty="0" err="1"/>
              <a:t>Kubernetes</a:t>
            </a:r>
            <a:r>
              <a:rPr lang="en-IN" sz="2000" dirty="0"/>
              <a:t>, that Deployment creates Pods with containers inside them (as opposed to creating containers directly). </a:t>
            </a:r>
          </a:p>
          <a:p>
            <a:r>
              <a:rPr lang="en-IN" sz="2000" dirty="0"/>
              <a:t>Each Pod is tied to the Node where it is scheduled, and remains there until termination (according to restart policy) or deletion. </a:t>
            </a:r>
          </a:p>
          <a:p>
            <a:r>
              <a:rPr lang="en-IN" sz="2000" dirty="0"/>
              <a:t>In case of a Node failure, identical Pods are scheduled on other available Nodes in the cluster.</a:t>
            </a:r>
          </a:p>
        </p:txBody>
      </p:sp>
      <p:pic>
        <p:nvPicPr>
          <p:cNvPr id="4" name="Picture 3"/>
          <p:cNvPicPr>
            <a:picLocks noChangeAspect="1"/>
          </p:cNvPicPr>
          <p:nvPr/>
        </p:nvPicPr>
        <p:blipFill>
          <a:blip r:embed="rId2"/>
          <a:stretch>
            <a:fillRect/>
          </a:stretch>
        </p:blipFill>
        <p:spPr>
          <a:xfrm>
            <a:off x="6464859" y="4633443"/>
            <a:ext cx="5057775" cy="1866900"/>
          </a:xfrm>
          <a:prstGeom prst="rect">
            <a:avLst/>
          </a:prstGeom>
        </p:spPr>
      </p:pic>
    </p:spTree>
    <p:extLst>
      <p:ext uri="{BB962C8B-B14F-4D97-AF65-F5344CB8AC3E}">
        <p14:creationId xmlns:p14="http://schemas.microsoft.com/office/powerpoint/2010/main" val="460074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53540" cy="4351338"/>
          </a:xfrm>
        </p:spPr>
        <p:txBody>
          <a:bodyPr>
            <a:normAutofit/>
          </a:bodyPr>
          <a:lstStyle/>
          <a:p>
            <a:r>
              <a:rPr lang="en-IN" b="1" dirty="0"/>
              <a:t>Nodes</a:t>
            </a:r>
          </a:p>
          <a:p>
            <a:r>
              <a:rPr lang="en-IN" sz="2000" dirty="0"/>
              <a:t>A Pod always runs on a </a:t>
            </a:r>
            <a:r>
              <a:rPr lang="en-IN" sz="2000" b="1" dirty="0"/>
              <a:t>Node</a:t>
            </a:r>
            <a:r>
              <a:rPr lang="en-IN" sz="2000" dirty="0"/>
              <a:t>. </a:t>
            </a:r>
          </a:p>
          <a:p>
            <a:r>
              <a:rPr lang="en-IN" sz="2000" dirty="0"/>
              <a:t>A Node is a worker machine in </a:t>
            </a:r>
            <a:r>
              <a:rPr lang="en-IN" sz="2000" dirty="0" err="1"/>
              <a:t>Kubernetes</a:t>
            </a:r>
            <a:r>
              <a:rPr lang="en-IN" sz="2000" dirty="0"/>
              <a:t> and may be either a virtual or a physical machine, depending on the cluster. </a:t>
            </a:r>
          </a:p>
          <a:p>
            <a:r>
              <a:rPr lang="en-IN" sz="2000" dirty="0"/>
              <a:t>Each Node is managed by the Master. A Node can have multiple pods, and the </a:t>
            </a:r>
            <a:r>
              <a:rPr lang="en-IN" sz="2000" dirty="0" err="1"/>
              <a:t>Kubernetes</a:t>
            </a:r>
            <a:r>
              <a:rPr lang="en-IN" sz="2000" dirty="0"/>
              <a:t> master automatically handles scheduling the pods across the Nodes in the cluster. </a:t>
            </a:r>
          </a:p>
          <a:p>
            <a:r>
              <a:rPr lang="en-IN" sz="2000" dirty="0"/>
              <a:t>The Master's automatic scheduling takes into account the available resources on each Node.</a:t>
            </a:r>
          </a:p>
        </p:txBody>
      </p:sp>
    </p:spTree>
    <p:extLst>
      <p:ext uri="{BB962C8B-B14F-4D97-AF65-F5344CB8AC3E}">
        <p14:creationId xmlns:p14="http://schemas.microsoft.com/office/powerpoint/2010/main" val="6956204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5562599" cy="4351338"/>
          </a:xfrm>
        </p:spPr>
        <p:txBody>
          <a:bodyPr>
            <a:normAutofit/>
          </a:bodyPr>
          <a:lstStyle/>
          <a:p>
            <a:r>
              <a:rPr lang="en-IN" b="1" dirty="0"/>
              <a:t>Nodes</a:t>
            </a:r>
          </a:p>
          <a:p>
            <a:r>
              <a:rPr lang="en-IN" sz="2000" dirty="0"/>
              <a:t>Every </a:t>
            </a:r>
            <a:r>
              <a:rPr lang="en-IN" sz="2000" dirty="0" err="1"/>
              <a:t>Kubernetes</a:t>
            </a:r>
            <a:r>
              <a:rPr lang="en-IN" sz="2000" dirty="0"/>
              <a:t> Node runs at least:</a:t>
            </a:r>
          </a:p>
          <a:p>
            <a:r>
              <a:rPr lang="en-IN" sz="2000" dirty="0" err="1"/>
              <a:t>Kubelet</a:t>
            </a:r>
            <a:r>
              <a:rPr lang="en-IN" sz="2000" dirty="0"/>
              <a:t>, a process responsible for communication between the </a:t>
            </a:r>
            <a:r>
              <a:rPr lang="en-IN" sz="2000" dirty="0" err="1"/>
              <a:t>Kubernetes</a:t>
            </a:r>
            <a:r>
              <a:rPr lang="en-IN" sz="2000" dirty="0"/>
              <a:t> Master and the Node; it manages the Pods and the containers running on a machine.</a:t>
            </a:r>
          </a:p>
          <a:p>
            <a:r>
              <a:rPr lang="en-IN" sz="2000" dirty="0"/>
              <a:t>A container runtime (like </a:t>
            </a:r>
            <a:r>
              <a:rPr lang="en-IN" sz="2000" dirty="0" err="1"/>
              <a:t>Docker</a:t>
            </a:r>
            <a:r>
              <a:rPr lang="en-IN" sz="2000" dirty="0"/>
              <a:t>, </a:t>
            </a:r>
            <a:r>
              <a:rPr lang="en-IN" sz="2000" dirty="0" err="1"/>
              <a:t>rkt</a:t>
            </a:r>
            <a:r>
              <a:rPr lang="en-IN" sz="2000" dirty="0"/>
              <a:t>) responsible for pulling the container image from a registry, unpacking the container, and running the application.</a:t>
            </a:r>
          </a:p>
        </p:txBody>
      </p:sp>
      <p:pic>
        <p:nvPicPr>
          <p:cNvPr id="4" name="Picture 3"/>
          <p:cNvPicPr>
            <a:picLocks noChangeAspect="1"/>
          </p:cNvPicPr>
          <p:nvPr/>
        </p:nvPicPr>
        <p:blipFill>
          <a:blip r:embed="rId2"/>
          <a:stretch>
            <a:fillRect/>
          </a:stretch>
        </p:blipFill>
        <p:spPr>
          <a:xfrm>
            <a:off x="6096000" y="2209464"/>
            <a:ext cx="5105400" cy="4448175"/>
          </a:xfrm>
          <a:prstGeom prst="rect">
            <a:avLst/>
          </a:prstGeom>
        </p:spPr>
      </p:pic>
    </p:spTree>
    <p:extLst>
      <p:ext uri="{BB962C8B-B14F-4D97-AF65-F5344CB8AC3E}">
        <p14:creationId xmlns:p14="http://schemas.microsoft.com/office/powerpoint/2010/main" val="6199221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02024" cy="4351338"/>
          </a:xfrm>
        </p:spPr>
        <p:txBody>
          <a:bodyPr>
            <a:normAutofit/>
          </a:bodyPr>
          <a:lstStyle/>
          <a:p>
            <a:r>
              <a:rPr lang="en-IN" sz="2400" dirty="0"/>
              <a:t> </a:t>
            </a:r>
            <a:r>
              <a:rPr lang="en-IN" sz="2400" dirty="0" err="1"/>
              <a:t>kubectl</a:t>
            </a:r>
            <a:r>
              <a:rPr lang="en-IN" sz="2400" dirty="0"/>
              <a:t> commands:</a:t>
            </a:r>
          </a:p>
          <a:p>
            <a:r>
              <a:rPr lang="en-IN" sz="2400" b="1" dirty="0" err="1"/>
              <a:t>kubectl</a:t>
            </a:r>
            <a:r>
              <a:rPr lang="en-IN" sz="2400" b="1" dirty="0"/>
              <a:t> get</a:t>
            </a:r>
            <a:r>
              <a:rPr lang="en-IN" sz="2400" dirty="0"/>
              <a:t> - list resources</a:t>
            </a:r>
          </a:p>
          <a:p>
            <a:r>
              <a:rPr lang="en-IN" sz="2400" b="1" dirty="0" err="1"/>
              <a:t>kubectl</a:t>
            </a:r>
            <a:r>
              <a:rPr lang="en-IN" sz="2400" b="1" dirty="0"/>
              <a:t> describe</a:t>
            </a:r>
            <a:r>
              <a:rPr lang="en-IN" sz="2400" dirty="0"/>
              <a:t> - show detailed information about a resource</a:t>
            </a:r>
          </a:p>
          <a:p>
            <a:r>
              <a:rPr lang="en-IN" sz="2400" b="1" dirty="0" err="1"/>
              <a:t>kubectl</a:t>
            </a:r>
            <a:r>
              <a:rPr lang="en-IN" sz="2400" b="1" dirty="0"/>
              <a:t> logs</a:t>
            </a:r>
            <a:r>
              <a:rPr lang="en-IN" sz="2400" dirty="0"/>
              <a:t> - print the logs from a container in a pod</a:t>
            </a:r>
          </a:p>
          <a:p>
            <a:r>
              <a:rPr lang="en-IN" sz="2400" b="1" dirty="0" err="1"/>
              <a:t>kubectl</a:t>
            </a:r>
            <a:r>
              <a:rPr lang="en-IN" sz="2400" b="1" dirty="0"/>
              <a:t> exec</a:t>
            </a:r>
            <a:r>
              <a:rPr lang="en-IN" sz="2400" dirty="0"/>
              <a:t> - execute a command on a container in a pod</a:t>
            </a:r>
          </a:p>
          <a:p>
            <a:r>
              <a:rPr lang="en-IN" sz="2400" dirty="0"/>
              <a:t>You can use these commands to see when applications were deployed, what their current statuses are, where they are running and what their configurations are.</a:t>
            </a:r>
          </a:p>
        </p:txBody>
      </p:sp>
    </p:spTree>
    <p:extLst>
      <p:ext uri="{BB962C8B-B14F-4D97-AF65-F5344CB8AC3E}">
        <p14:creationId xmlns:p14="http://schemas.microsoft.com/office/powerpoint/2010/main" val="1028803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02024" cy="4351338"/>
          </a:xfrm>
        </p:spPr>
        <p:txBody>
          <a:bodyPr>
            <a:normAutofit/>
          </a:bodyPr>
          <a:lstStyle/>
          <a:p>
            <a:r>
              <a:rPr lang="en-IN" sz="2400" b="1" dirty="0"/>
              <a:t>Exploring Your </a:t>
            </a:r>
            <a:r>
              <a:rPr lang="en-IN" sz="2400" b="1" dirty="0" smtClean="0"/>
              <a:t>App</a:t>
            </a:r>
          </a:p>
          <a:p>
            <a:r>
              <a:rPr lang="en-IN" sz="2400" b="1" dirty="0"/>
              <a:t>Step 1 Check application configuration</a:t>
            </a:r>
          </a:p>
          <a:p>
            <a:r>
              <a:rPr lang="en-IN" sz="2400" dirty="0"/>
              <a:t>Let’s verify that the application we deployed in the previous scenario is running. </a:t>
            </a:r>
            <a:endParaRPr lang="en-IN" sz="2400" dirty="0" smtClean="0"/>
          </a:p>
          <a:p>
            <a:r>
              <a:rPr lang="en-IN" sz="2400" dirty="0" smtClean="0"/>
              <a:t>use </a:t>
            </a:r>
            <a:r>
              <a:rPr lang="en-IN" sz="2400" dirty="0"/>
              <a:t>the </a:t>
            </a:r>
            <a:r>
              <a:rPr lang="en-IN" sz="2400" dirty="0" err="1"/>
              <a:t>kubectl</a:t>
            </a:r>
            <a:r>
              <a:rPr lang="en-IN" sz="2400" dirty="0"/>
              <a:t> get command and look for existing Pods:</a:t>
            </a:r>
          </a:p>
          <a:p>
            <a:pPr lvl="1"/>
            <a:r>
              <a:rPr lang="en-IN" sz="2000" dirty="0" err="1"/>
              <a:t>kubectl</a:t>
            </a:r>
            <a:r>
              <a:rPr lang="en-IN" sz="2000" dirty="0"/>
              <a:t> get </a:t>
            </a:r>
            <a:r>
              <a:rPr lang="en-IN" sz="2000" dirty="0" smtClean="0"/>
              <a:t>pods</a:t>
            </a:r>
          </a:p>
          <a:p>
            <a:r>
              <a:rPr lang="en-IN" sz="2400" dirty="0"/>
              <a:t>Next, to view what containers are inside that Pod and what images are used to build those containers we run the describe pods command:</a:t>
            </a:r>
          </a:p>
          <a:p>
            <a:pPr lvl="1"/>
            <a:r>
              <a:rPr lang="en-IN" sz="2000" dirty="0" err="1" smtClean="0"/>
              <a:t>kubectl</a:t>
            </a:r>
            <a:r>
              <a:rPr lang="en-IN" sz="2000" dirty="0" smtClean="0"/>
              <a:t> </a:t>
            </a:r>
            <a:r>
              <a:rPr lang="en-IN" sz="2000" dirty="0"/>
              <a:t>describe </a:t>
            </a:r>
            <a:r>
              <a:rPr lang="en-IN" sz="2000" dirty="0" smtClean="0"/>
              <a:t>pods</a:t>
            </a:r>
          </a:p>
          <a:p>
            <a:pPr lvl="2"/>
            <a:r>
              <a:rPr lang="en-IN" sz="1600" dirty="0"/>
              <a:t>details about the Pod’s container: IP address, the ports used and a list of events related to the lifecycle of the Pod.</a:t>
            </a:r>
            <a:endParaRPr lang="en-IN" sz="1600" dirty="0"/>
          </a:p>
          <a:p>
            <a:endParaRPr lang="en-IN" sz="2400" b="1" dirty="0"/>
          </a:p>
        </p:txBody>
      </p:sp>
    </p:spTree>
    <p:extLst>
      <p:ext uri="{BB962C8B-B14F-4D97-AF65-F5344CB8AC3E}">
        <p14:creationId xmlns:p14="http://schemas.microsoft.com/office/powerpoint/2010/main" val="11842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a:t>Features Of </a:t>
            </a:r>
            <a:r>
              <a:rPr lang="en-IN" b="1" dirty="0" err="1"/>
              <a:t>Kubernetes</a:t>
            </a:r>
            <a:endParaRPr lang="en-IN" dirty="0"/>
          </a:p>
        </p:txBody>
      </p:sp>
      <p:sp>
        <p:nvSpPr>
          <p:cNvPr id="4" name="Content Placeholder 3"/>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838200" y="1825625"/>
            <a:ext cx="9667427" cy="4188809"/>
          </a:xfrm>
          <a:prstGeom prst="rect">
            <a:avLst/>
          </a:prstGeom>
        </p:spPr>
      </p:pic>
    </p:spTree>
    <p:extLst>
      <p:ext uri="{BB962C8B-B14F-4D97-AF65-F5344CB8AC3E}">
        <p14:creationId xmlns:p14="http://schemas.microsoft.com/office/powerpoint/2010/main" val="1478681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02024" cy="4351338"/>
          </a:xfrm>
        </p:spPr>
        <p:txBody>
          <a:bodyPr>
            <a:normAutofit fontScale="92500" lnSpcReduction="20000"/>
          </a:bodyPr>
          <a:lstStyle/>
          <a:p>
            <a:r>
              <a:rPr lang="en-IN" sz="2400" b="1" dirty="0"/>
              <a:t>Exploring Your </a:t>
            </a:r>
            <a:r>
              <a:rPr lang="en-IN" sz="2400" b="1" dirty="0" smtClean="0"/>
              <a:t>App</a:t>
            </a:r>
          </a:p>
          <a:p>
            <a:r>
              <a:rPr lang="en-IN" sz="2400" b="1" i="1" dirty="0"/>
              <a:t>Step 2 Show the app in the terminal</a:t>
            </a:r>
          </a:p>
          <a:p>
            <a:r>
              <a:rPr lang="en-IN" sz="2000" dirty="0"/>
              <a:t>Recall that Pods are running in an isolated, private network - so we need to proxy access to them so we can debug and interact with them. </a:t>
            </a:r>
          </a:p>
          <a:p>
            <a:r>
              <a:rPr lang="en-IN" sz="2000" dirty="0"/>
              <a:t>To do this, we'll use the </a:t>
            </a:r>
            <a:r>
              <a:rPr lang="en-IN" sz="2000" dirty="0" err="1"/>
              <a:t>kubectl</a:t>
            </a:r>
            <a:r>
              <a:rPr lang="en-IN" sz="2000" dirty="0"/>
              <a:t> proxy command to run a proxy in a second terminal window.</a:t>
            </a:r>
          </a:p>
          <a:p>
            <a:r>
              <a:rPr lang="en-IN" sz="2000" dirty="0"/>
              <a:t>echo -e "\n\n\n\e[92mStarting Proxy. After starting it will not output a response. Please click the first Terminal Tab\n"; </a:t>
            </a:r>
            <a:r>
              <a:rPr lang="en-IN" sz="2000" dirty="0" err="1"/>
              <a:t>kubectl</a:t>
            </a:r>
            <a:r>
              <a:rPr lang="en-IN" sz="2000" dirty="0"/>
              <a:t> proxy</a:t>
            </a:r>
          </a:p>
          <a:p>
            <a:r>
              <a:rPr lang="en-IN" sz="2000" dirty="0"/>
              <a:t>Now again, we'll get the Pod name and query that pod directly through the proxy. </a:t>
            </a:r>
          </a:p>
          <a:p>
            <a:r>
              <a:rPr lang="en-IN" sz="2000" dirty="0"/>
              <a:t>To get the Pod name and store it in the POD_NAME environment variable:</a:t>
            </a:r>
          </a:p>
          <a:p>
            <a:r>
              <a:rPr lang="en-IN" sz="2000" dirty="0"/>
              <a:t>export POD_NAME=$(</a:t>
            </a:r>
            <a:r>
              <a:rPr lang="en-IN" sz="2000" dirty="0" err="1"/>
              <a:t>kubectl</a:t>
            </a:r>
            <a:r>
              <a:rPr lang="en-IN" sz="2000" dirty="0"/>
              <a:t> get pods -o go-template --template '{{range .items}}{{.metadata.name}}{{"\n"}}{{end}}') echo Name of the Pod: $POD_NAME</a:t>
            </a:r>
          </a:p>
          <a:p>
            <a:r>
              <a:rPr lang="en-IN" sz="2000" dirty="0"/>
              <a:t>To see the output of our application, run a curl request.</a:t>
            </a:r>
          </a:p>
          <a:p>
            <a:r>
              <a:rPr lang="en-IN" sz="2000" dirty="0"/>
              <a:t>curl http://localhost:8001/api/v1/namespaces/default/pods/$POD_NAME/proxy/</a:t>
            </a:r>
          </a:p>
          <a:p>
            <a:pPr lvl="1"/>
            <a:r>
              <a:rPr lang="en-IN" sz="1600" dirty="0"/>
              <a:t>The </a:t>
            </a:r>
            <a:r>
              <a:rPr lang="en-IN" sz="1600" dirty="0" err="1"/>
              <a:t>url</a:t>
            </a:r>
            <a:r>
              <a:rPr lang="en-IN" sz="1600" dirty="0"/>
              <a:t> is the route to the API of the Pod.</a:t>
            </a:r>
          </a:p>
          <a:p>
            <a:endParaRPr lang="en-IN" sz="2000" dirty="0"/>
          </a:p>
        </p:txBody>
      </p:sp>
    </p:spTree>
    <p:extLst>
      <p:ext uri="{BB962C8B-B14F-4D97-AF65-F5344CB8AC3E}">
        <p14:creationId xmlns:p14="http://schemas.microsoft.com/office/powerpoint/2010/main" val="9720412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02024" cy="4351338"/>
          </a:xfrm>
        </p:spPr>
        <p:txBody>
          <a:bodyPr>
            <a:normAutofit/>
          </a:bodyPr>
          <a:lstStyle/>
          <a:p>
            <a:r>
              <a:rPr lang="en-IN" sz="2400" b="1" dirty="0"/>
              <a:t>Exploring Your </a:t>
            </a:r>
            <a:r>
              <a:rPr lang="en-IN" sz="2400" b="1" dirty="0" smtClean="0"/>
              <a:t>App</a:t>
            </a:r>
          </a:p>
          <a:p>
            <a:r>
              <a:rPr lang="en-IN" sz="2400" b="1" i="1" dirty="0"/>
              <a:t>Step 3 View the container logs</a:t>
            </a:r>
          </a:p>
          <a:p>
            <a:endParaRPr lang="en-IN" sz="2000" dirty="0" smtClean="0"/>
          </a:p>
          <a:p>
            <a:r>
              <a:rPr lang="en-IN" sz="2000" dirty="0"/>
              <a:t>Anything that the application would normally send to STDOUT becomes logs for the container within the Pod. We can retrieve these logs using the </a:t>
            </a:r>
            <a:r>
              <a:rPr lang="en-IN" sz="2000" dirty="0" err="1"/>
              <a:t>kubectl</a:t>
            </a:r>
            <a:r>
              <a:rPr lang="en-IN" sz="2000" dirty="0"/>
              <a:t> logs command:</a:t>
            </a:r>
          </a:p>
          <a:p>
            <a:r>
              <a:rPr lang="en-IN" sz="2000" dirty="0" err="1"/>
              <a:t>kubectl</a:t>
            </a:r>
            <a:r>
              <a:rPr lang="en-IN" sz="2000" dirty="0"/>
              <a:t> logs $POD_NAME</a:t>
            </a:r>
          </a:p>
          <a:p>
            <a:endParaRPr lang="en-IN" sz="2000" dirty="0"/>
          </a:p>
        </p:txBody>
      </p:sp>
    </p:spTree>
    <p:extLst>
      <p:ext uri="{BB962C8B-B14F-4D97-AF65-F5344CB8AC3E}">
        <p14:creationId xmlns:p14="http://schemas.microsoft.com/office/powerpoint/2010/main" val="25519266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02024" cy="4351338"/>
          </a:xfrm>
        </p:spPr>
        <p:txBody>
          <a:bodyPr>
            <a:normAutofit fontScale="92500" lnSpcReduction="20000"/>
          </a:bodyPr>
          <a:lstStyle/>
          <a:p>
            <a:r>
              <a:rPr lang="en-IN" sz="2400" b="1" dirty="0"/>
              <a:t>Exploring Your </a:t>
            </a:r>
            <a:r>
              <a:rPr lang="en-IN" sz="2400" b="1" dirty="0" smtClean="0"/>
              <a:t>App</a:t>
            </a:r>
          </a:p>
          <a:p>
            <a:r>
              <a:rPr lang="en-IN" sz="2400" b="1" i="1" dirty="0"/>
              <a:t>Step 4 Executing command on the container</a:t>
            </a:r>
          </a:p>
          <a:p>
            <a:r>
              <a:rPr lang="en-IN" sz="2000" dirty="0"/>
              <a:t>We can execute commands directly on the container once the Pod is up and running. </a:t>
            </a:r>
          </a:p>
          <a:p>
            <a:r>
              <a:rPr lang="en-IN" sz="2000" dirty="0"/>
              <a:t>For this, we use the exec command and use the name of the Pod as a parameter. </a:t>
            </a:r>
          </a:p>
          <a:p>
            <a:r>
              <a:rPr lang="en-IN" sz="2000" dirty="0"/>
              <a:t>Let’s list the environment variables:</a:t>
            </a:r>
          </a:p>
          <a:p>
            <a:r>
              <a:rPr lang="en-IN" sz="2000" dirty="0" err="1"/>
              <a:t>kubectl</a:t>
            </a:r>
            <a:r>
              <a:rPr lang="en-IN" sz="2000" dirty="0"/>
              <a:t> exec $POD_NAME </a:t>
            </a:r>
            <a:r>
              <a:rPr lang="en-IN" sz="2000" dirty="0" err="1"/>
              <a:t>env</a:t>
            </a:r>
            <a:endParaRPr lang="en-IN" sz="2000" dirty="0"/>
          </a:p>
          <a:p>
            <a:r>
              <a:rPr lang="en-IN" sz="2000" dirty="0"/>
              <a:t>Next let’s start a bash session in the Pod’s container:</a:t>
            </a:r>
          </a:p>
          <a:p>
            <a:r>
              <a:rPr lang="en-IN" sz="2000" dirty="0" err="1"/>
              <a:t>kubectl</a:t>
            </a:r>
            <a:r>
              <a:rPr lang="en-IN" sz="2000" dirty="0"/>
              <a:t> exec -</a:t>
            </a:r>
            <a:r>
              <a:rPr lang="en-IN" sz="2000" dirty="0" err="1"/>
              <a:t>ti</a:t>
            </a:r>
            <a:r>
              <a:rPr lang="en-IN" sz="2000" dirty="0"/>
              <a:t> $POD_NAME bash</a:t>
            </a:r>
          </a:p>
          <a:p>
            <a:r>
              <a:rPr lang="en-IN" sz="2000" dirty="0"/>
              <a:t>We have now an open console on the container where we run our </a:t>
            </a:r>
            <a:r>
              <a:rPr lang="en-IN" sz="2000" dirty="0" err="1"/>
              <a:t>NodeJS</a:t>
            </a:r>
            <a:r>
              <a:rPr lang="en-IN" sz="2000" dirty="0"/>
              <a:t> application. The source code of the app is in the server.js file:</a:t>
            </a:r>
          </a:p>
          <a:p>
            <a:r>
              <a:rPr lang="en-IN" sz="2000" dirty="0"/>
              <a:t>cat server.js</a:t>
            </a:r>
          </a:p>
          <a:p>
            <a:r>
              <a:rPr lang="en-IN" sz="2000" dirty="0"/>
              <a:t>You can check that the application is up by running a curl command:</a:t>
            </a:r>
          </a:p>
          <a:p>
            <a:r>
              <a:rPr lang="en-IN" sz="2000" dirty="0"/>
              <a:t>curl localhost:8080</a:t>
            </a:r>
          </a:p>
          <a:p>
            <a:endParaRPr lang="en-IN" sz="2000" dirty="0"/>
          </a:p>
        </p:txBody>
      </p:sp>
    </p:spTree>
    <p:extLst>
      <p:ext uri="{BB962C8B-B14F-4D97-AF65-F5344CB8AC3E}">
        <p14:creationId xmlns:p14="http://schemas.microsoft.com/office/powerpoint/2010/main" val="3824068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02024" cy="4351338"/>
          </a:xfrm>
        </p:spPr>
        <p:txBody>
          <a:bodyPr>
            <a:normAutofit fontScale="85000" lnSpcReduction="20000"/>
          </a:bodyPr>
          <a:lstStyle/>
          <a:p>
            <a:r>
              <a:rPr lang="en-IN" sz="2400" b="1" dirty="0"/>
              <a:t>Exploring Your </a:t>
            </a:r>
            <a:r>
              <a:rPr lang="en-IN" sz="2400" b="1" dirty="0" smtClean="0"/>
              <a:t>App</a:t>
            </a:r>
          </a:p>
          <a:p>
            <a:r>
              <a:rPr lang="en-IN" sz="2400" b="1" i="1" dirty="0"/>
              <a:t>Step 4 Executing command on the container</a:t>
            </a:r>
          </a:p>
          <a:p>
            <a:r>
              <a:rPr lang="en-IN" sz="2000" dirty="0"/>
              <a:t>We can execute commands directly on the container once the Pod is up and running. </a:t>
            </a:r>
          </a:p>
          <a:p>
            <a:r>
              <a:rPr lang="en-IN" sz="2000" dirty="0"/>
              <a:t>For this, we use the exec command and use the name of the Pod as a parameter. </a:t>
            </a:r>
          </a:p>
          <a:p>
            <a:r>
              <a:rPr lang="en-IN" sz="2000" dirty="0"/>
              <a:t>Let’s list the environment variables:</a:t>
            </a:r>
          </a:p>
          <a:p>
            <a:r>
              <a:rPr lang="en-IN" sz="2000" dirty="0" err="1"/>
              <a:t>kubectl</a:t>
            </a:r>
            <a:r>
              <a:rPr lang="en-IN" sz="2000" dirty="0"/>
              <a:t> exec $POD_NAME </a:t>
            </a:r>
            <a:r>
              <a:rPr lang="en-IN" sz="2000" dirty="0" err="1"/>
              <a:t>env</a:t>
            </a:r>
            <a:endParaRPr lang="en-IN" sz="2000" dirty="0"/>
          </a:p>
          <a:p>
            <a:r>
              <a:rPr lang="en-IN" sz="2000" dirty="0"/>
              <a:t>Next let’s start a bash session in the Pod’s container:</a:t>
            </a:r>
          </a:p>
          <a:p>
            <a:r>
              <a:rPr lang="en-IN" sz="2000" dirty="0" err="1"/>
              <a:t>kubectl</a:t>
            </a:r>
            <a:r>
              <a:rPr lang="en-IN" sz="2000" dirty="0"/>
              <a:t> exec -</a:t>
            </a:r>
            <a:r>
              <a:rPr lang="en-IN" sz="2000" dirty="0" err="1"/>
              <a:t>ti</a:t>
            </a:r>
            <a:r>
              <a:rPr lang="en-IN" sz="2000" dirty="0"/>
              <a:t> $POD_NAME bash</a:t>
            </a:r>
          </a:p>
          <a:p>
            <a:r>
              <a:rPr lang="en-IN" sz="2000" dirty="0"/>
              <a:t>We have now an open console on the container where we run our </a:t>
            </a:r>
            <a:r>
              <a:rPr lang="en-IN" sz="2000" dirty="0" err="1"/>
              <a:t>NodeJS</a:t>
            </a:r>
            <a:r>
              <a:rPr lang="en-IN" sz="2000" dirty="0"/>
              <a:t> application. The source code of the app is in the server.js file:</a:t>
            </a:r>
          </a:p>
          <a:p>
            <a:r>
              <a:rPr lang="en-IN" sz="2000" dirty="0"/>
              <a:t>cat server.js</a:t>
            </a:r>
          </a:p>
          <a:p>
            <a:r>
              <a:rPr lang="en-IN" sz="2000" dirty="0"/>
              <a:t>You can check that the application is up by running a curl command:</a:t>
            </a:r>
          </a:p>
          <a:p>
            <a:r>
              <a:rPr lang="en-IN" sz="2000" dirty="0"/>
              <a:t>curl localhost:8080</a:t>
            </a:r>
          </a:p>
          <a:p>
            <a:r>
              <a:rPr lang="en-IN" sz="2000" dirty="0"/>
              <a:t>To close your container connection type exit.</a:t>
            </a:r>
            <a:endParaRPr lang="en-IN" sz="2000" dirty="0"/>
          </a:p>
        </p:txBody>
      </p:sp>
    </p:spTree>
    <p:extLst>
      <p:ext uri="{BB962C8B-B14F-4D97-AF65-F5344CB8AC3E}">
        <p14:creationId xmlns:p14="http://schemas.microsoft.com/office/powerpoint/2010/main" val="6469555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Kubernetes</a:t>
            </a:r>
            <a:r>
              <a:rPr lang="en-IN" dirty="0"/>
              <a:t> Services</a:t>
            </a:r>
          </a:p>
        </p:txBody>
      </p:sp>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2271956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Kubernetes</a:t>
            </a:r>
            <a:r>
              <a:rPr lang="en-IN" dirty="0"/>
              <a:t> Services</a:t>
            </a:r>
          </a:p>
        </p:txBody>
      </p:sp>
      <p:sp>
        <p:nvSpPr>
          <p:cNvPr id="3" name="Content Placeholder 2"/>
          <p:cNvSpPr>
            <a:spLocks noGrp="1"/>
          </p:cNvSpPr>
          <p:nvPr>
            <p:ph idx="1"/>
          </p:nvPr>
        </p:nvSpPr>
        <p:spPr>
          <a:xfrm>
            <a:off x="838201" y="1825625"/>
            <a:ext cx="10302024" cy="4351338"/>
          </a:xfrm>
        </p:spPr>
        <p:txBody>
          <a:bodyPr>
            <a:normAutofit/>
          </a:bodyPr>
          <a:lstStyle/>
          <a:p>
            <a:r>
              <a:rPr lang="en-IN" sz="2000" dirty="0" err="1"/>
              <a:t>Kubernetes</a:t>
            </a:r>
            <a:r>
              <a:rPr lang="en-IN" sz="2000" dirty="0"/>
              <a:t> Pods are mortal. Pods in fact have a lifecycle. When a worker node dies, the Pods running on the Node are also lost. </a:t>
            </a:r>
          </a:p>
          <a:p>
            <a:r>
              <a:rPr lang="en-IN" sz="2000" dirty="0"/>
              <a:t>A </a:t>
            </a:r>
            <a:r>
              <a:rPr lang="en-IN" sz="2000" dirty="0" err="1"/>
              <a:t>ReplicaSet</a:t>
            </a:r>
            <a:r>
              <a:rPr lang="en-IN" sz="2000" dirty="0"/>
              <a:t> might then dynamically drive the cluster back to desired state via creation of new Pods to keep your application running. </a:t>
            </a:r>
          </a:p>
          <a:p>
            <a:r>
              <a:rPr lang="en-IN" sz="2000" dirty="0"/>
              <a:t>Example, consider an image-processing backend with 3 replicas. </a:t>
            </a:r>
            <a:endParaRPr lang="en-IN" sz="2000" dirty="0" smtClean="0"/>
          </a:p>
          <a:p>
            <a:pPr lvl="1"/>
            <a:r>
              <a:rPr lang="en-IN" sz="1600" dirty="0" smtClean="0"/>
              <a:t>Those </a:t>
            </a:r>
            <a:r>
              <a:rPr lang="en-IN" sz="1600" dirty="0"/>
              <a:t>replicas are </a:t>
            </a:r>
            <a:r>
              <a:rPr lang="en-IN" sz="1600" dirty="0" smtClean="0"/>
              <a:t>exchangeable</a:t>
            </a:r>
          </a:p>
          <a:p>
            <a:pPr lvl="1"/>
            <a:r>
              <a:rPr lang="en-IN" sz="1600" dirty="0" smtClean="0"/>
              <a:t>The </a:t>
            </a:r>
            <a:r>
              <a:rPr lang="en-IN" sz="1600" dirty="0"/>
              <a:t>front-end system should not care about backend replicas or even if a Pod is lost and recreated. </a:t>
            </a:r>
            <a:endParaRPr lang="en-IN" sz="1600" dirty="0" smtClean="0"/>
          </a:p>
          <a:p>
            <a:r>
              <a:rPr lang="en-IN" sz="2000" dirty="0" smtClean="0"/>
              <a:t>That </a:t>
            </a:r>
            <a:r>
              <a:rPr lang="en-IN" sz="2000" dirty="0"/>
              <a:t>said, each Pod in a </a:t>
            </a:r>
            <a:r>
              <a:rPr lang="en-IN" sz="2000" dirty="0" err="1"/>
              <a:t>Kubernetes</a:t>
            </a:r>
            <a:r>
              <a:rPr lang="en-IN" sz="2000" dirty="0"/>
              <a:t> cluster has a unique IP address, even Pods on the same </a:t>
            </a:r>
            <a:r>
              <a:rPr lang="en-IN" sz="2000" dirty="0" smtClean="0"/>
              <a:t>Node</a:t>
            </a:r>
          </a:p>
          <a:p>
            <a:pPr lvl="1"/>
            <a:r>
              <a:rPr lang="en-IN" sz="1600" dirty="0" smtClean="0"/>
              <a:t>so </a:t>
            </a:r>
            <a:r>
              <a:rPr lang="en-IN" sz="1600" dirty="0"/>
              <a:t>there needs to be a way of automatically reconciling changes among Pods so that your applications continue to function.</a:t>
            </a:r>
          </a:p>
        </p:txBody>
      </p:sp>
    </p:spTree>
    <p:extLst>
      <p:ext uri="{BB962C8B-B14F-4D97-AF65-F5344CB8AC3E}">
        <p14:creationId xmlns:p14="http://schemas.microsoft.com/office/powerpoint/2010/main" val="5716467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Kubernetes</a:t>
            </a:r>
            <a:r>
              <a:rPr lang="en-IN" dirty="0"/>
              <a:t> Services</a:t>
            </a:r>
          </a:p>
        </p:txBody>
      </p:sp>
      <p:sp>
        <p:nvSpPr>
          <p:cNvPr id="3" name="Content Placeholder 2"/>
          <p:cNvSpPr>
            <a:spLocks noGrp="1"/>
          </p:cNvSpPr>
          <p:nvPr>
            <p:ph idx="1"/>
          </p:nvPr>
        </p:nvSpPr>
        <p:spPr>
          <a:xfrm>
            <a:off x="838201" y="1825625"/>
            <a:ext cx="10302024" cy="4351338"/>
          </a:xfrm>
        </p:spPr>
        <p:txBody>
          <a:bodyPr>
            <a:normAutofit/>
          </a:bodyPr>
          <a:lstStyle/>
          <a:p>
            <a:r>
              <a:rPr lang="en-IN" sz="2000" dirty="0"/>
              <a:t>A Service in </a:t>
            </a:r>
            <a:r>
              <a:rPr lang="en-IN" sz="2000" dirty="0" err="1"/>
              <a:t>Kubernetes</a:t>
            </a:r>
            <a:r>
              <a:rPr lang="en-IN" sz="2000" dirty="0"/>
              <a:t> is an abstraction which defines a logical set of Pods and a policy by which to access them. Services enable a loose coupling between dependent Pods. </a:t>
            </a:r>
          </a:p>
          <a:p>
            <a:r>
              <a:rPr lang="en-IN" sz="2000" dirty="0"/>
              <a:t>A Service is defined using YAML or  JSON, like all </a:t>
            </a:r>
            <a:r>
              <a:rPr lang="en-IN" sz="2000" dirty="0" err="1"/>
              <a:t>Kubernetes</a:t>
            </a:r>
            <a:r>
              <a:rPr lang="en-IN" sz="2000" dirty="0"/>
              <a:t> objects. </a:t>
            </a:r>
          </a:p>
          <a:p>
            <a:r>
              <a:rPr lang="en-IN" sz="2000" dirty="0"/>
              <a:t>The set of Pods targeted by a Service is usually determined by a </a:t>
            </a:r>
            <a:r>
              <a:rPr lang="en-IN" sz="2000" i="1" dirty="0" err="1"/>
              <a:t>LabelSelector</a:t>
            </a:r>
            <a:r>
              <a:rPr lang="en-IN" sz="2000" dirty="0"/>
              <a:t>.</a:t>
            </a:r>
          </a:p>
        </p:txBody>
      </p:sp>
    </p:spTree>
    <p:extLst>
      <p:ext uri="{BB962C8B-B14F-4D97-AF65-F5344CB8AC3E}">
        <p14:creationId xmlns:p14="http://schemas.microsoft.com/office/powerpoint/2010/main" val="22114910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Kubernetes</a:t>
            </a:r>
            <a:r>
              <a:rPr lang="en-IN" dirty="0"/>
              <a:t> Services</a:t>
            </a:r>
          </a:p>
        </p:txBody>
      </p:sp>
      <p:sp>
        <p:nvSpPr>
          <p:cNvPr id="3" name="Content Placeholder 2"/>
          <p:cNvSpPr>
            <a:spLocks noGrp="1"/>
          </p:cNvSpPr>
          <p:nvPr>
            <p:ph idx="1"/>
          </p:nvPr>
        </p:nvSpPr>
        <p:spPr>
          <a:xfrm>
            <a:off x="838201" y="1825625"/>
            <a:ext cx="10302024" cy="4351338"/>
          </a:xfrm>
        </p:spPr>
        <p:txBody>
          <a:bodyPr>
            <a:normAutofit lnSpcReduction="10000"/>
          </a:bodyPr>
          <a:lstStyle/>
          <a:p>
            <a:r>
              <a:rPr lang="en-IN" sz="2000" dirty="0"/>
              <a:t>Although each Pod has a unique IP address, those IPs are not exposed outside the cluster without a Service. </a:t>
            </a:r>
          </a:p>
          <a:p>
            <a:r>
              <a:rPr lang="en-IN" sz="2000" dirty="0"/>
              <a:t>Services allow your applications to receive traffic. </a:t>
            </a:r>
          </a:p>
          <a:p>
            <a:r>
              <a:rPr lang="en-IN" sz="2000" dirty="0"/>
              <a:t>Services can be exposed in different ways by specifying a type in the </a:t>
            </a:r>
            <a:r>
              <a:rPr lang="en-IN" sz="2000" dirty="0" err="1"/>
              <a:t>ServiceSpec</a:t>
            </a:r>
            <a:r>
              <a:rPr lang="en-IN" sz="2000" dirty="0"/>
              <a:t>:</a:t>
            </a:r>
          </a:p>
          <a:p>
            <a:pPr lvl="0"/>
            <a:r>
              <a:rPr lang="en-IN" sz="2000" i="1" dirty="0" err="1"/>
              <a:t>ClusterIP</a:t>
            </a:r>
            <a:r>
              <a:rPr lang="en-IN" sz="2000" dirty="0"/>
              <a:t> (default) - Exposes the Service on an internal IP in the cluster. This type makes the Service only reachable from within the cluster.</a:t>
            </a:r>
          </a:p>
          <a:p>
            <a:pPr lvl="0"/>
            <a:r>
              <a:rPr lang="en-IN" sz="2000" i="1" dirty="0" err="1"/>
              <a:t>NodePort</a:t>
            </a:r>
            <a:r>
              <a:rPr lang="en-IN" sz="2000" dirty="0"/>
              <a:t> - Exposes the Service on the same port of each selected Node in the cluster using NAT. Makes a Service accessible from outside the cluster using &lt;</a:t>
            </a:r>
            <a:r>
              <a:rPr lang="en-IN" sz="2000" dirty="0" err="1"/>
              <a:t>NodeIP</a:t>
            </a:r>
            <a:r>
              <a:rPr lang="en-IN" sz="2000" dirty="0"/>
              <a:t>&gt;:&lt;</a:t>
            </a:r>
            <a:r>
              <a:rPr lang="en-IN" sz="2000" dirty="0" err="1"/>
              <a:t>NodePort</a:t>
            </a:r>
            <a:r>
              <a:rPr lang="en-IN" sz="2000" dirty="0"/>
              <a:t>&gt;. Superset of </a:t>
            </a:r>
            <a:r>
              <a:rPr lang="en-IN" sz="2000" dirty="0" err="1"/>
              <a:t>ClusterIP</a:t>
            </a:r>
            <a:r>
              <a:rPr lang="en-IN" sz="2000" dirty="0"/>
              <a:t>.</a:t>
            </a:r>
          </a:p>
          <a:p>
            <a:pPr lvl="0"/>
            <a:r>
              <a:rPr lang="en-IN" sz="2000" i="1" dirty="0" err="1"/>
              <a:t>LoadBalancer</a:t>
            </a:r>
            <a:r>
              <a:rPr lang="en-IN" sz="2000" dirty="0"/>
              <a:t> - Creates an external load balancer in the current cloud (if supported) and assigns a fixed, external IP to the Service. Superset of </a:t>
            </a:r>
            <a:r>
              <a:rPr lang="en-IN" sz="2000" dirty="0" err="1"/>
              <a:t>NodePort</a:t>
            </a:r>
            <a:r>
              <a:rPr lang="en-IN" sz="2000" dirty="0"/>
              <a:t>.</a:t>
            </a:r>
          </a:p>
          <a:p>
            <a:pPr lvl="0"/>
            <a:r>
              <a:rPr lang="en-IN" sz="2000" i="1" dirty="0" err="1"/>
              <a:t>ExternalName</a:t>
            </a:r>
            <a:r>
              <a:rPr lang="en-IN" sz="2000" dirty="0"/>
              <a:t> - Exposes the Service using an arbitrary name (specified by </a:t>
            </a:r>
            <a:r>
              <a:rPr lang="en-IN" sz="2000" dirty="0" err="1"/>
              <a:t>externalName</a:t>
            </a:r>
            <a:r>
              <a:rPr lang="en-IN" sz="2000" dirty="0"/>
              <a:t> in the spec) by returning a CNAME record with the name. No proxy is used. This type requires v1.7 or higher of </a:t>
            </a:r>
            <a:r>
              <a:rPr lang="en-IN" sz="2000" dirty="0" err="1"/>
              <a:t>kube-dns</a:t>
            </a:r>
            <a:r>
              <a:rPr lang="en-IN" sz="2000" dirty="0"/>
              <a:t>.</a:t>
            </a:r>
          </a:p>
        </p:txBody>
      </p:sp>
    </p:spTree>
    <p:extLst>
      <p:ext uri="{BB962C8B-B14F-4D97-AF65-F5344CB8AC3E}">
        <p14:creationId xmlns:p14="http://schemas.microsoft.com/office/powerpoint/2010/main" val="42795989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Kubernetes</a:t>
            </a:r>
            <a:r>
              <a:rPr lang="en-IN" dirty="0"/>
              <a:t> Services</a:t>
            </a:r>
          </a:p>
        </p:txBody>
      </p:sp>
      <p:sp>
        <p:nvSpPr>
          <p:cNvPr id="3" name="Content Placeholder 2"/>
          <p:cNvSpPr>
            <a:spLocks noGrp="1"/>
          </p:cNvSpPr>
          <p:nvPr>
            <p:ph idx="1"/>
          </p:nvPr>
        </p:nvSpPr>
        <p:spPr>
          <a:xfrm>
            <a:off x="632139" y="1913334"/>
            <a:ext cx="5987602" cy="4351338"/>
          </a:xfrm>
        </p:spPr>
        <p:txBody>
          <a:bodyPr>
            <a:normAutofit fontScale="92500" lnSpcReduction="20000"/>
          </a:bodyPr>
          <a:lstStyle/>
          <a:p>
            <a:r>
              <a:rPr lang="en-IN" sz="2000" dirty="0"/>
              <a:t>Services and </a:t>
            </a:r>
            <a:r>
              <a:rPr lang="en-IN" sz="2000" dirty="0" smtClean="0"/>
              <a:t>Labels</a:t>
            </a:r>
          </a:p>
          <a:p>
            <a:r>
              <a:rPr lang="en-IN" sz="2000" dirty="0"/>
              <a:t>A Service routes traffic across a set of Pods. </a:t>
            </a:r>
          </a:p>
          <a:p>
            <a:r>
              <a:rPr lang="en-IN" sz="2000" dirty="0"/>
              <a:t>Services are the abstraction that allow pods to die and replicate in </a:t>
            </a:r>
            <a:r>
              <a:rPr lang="en-IN" sz="2000" dirty="0" err="1"/>
              <a:t>Kubernetes</a:t>
            </a:r>
            <a:r>
              <a:rPr lang="en-IN" sz="2000" dirty="0"/>
              <a:t> without impacting your application. </a:t>
            </a:r>
          </a:p>
          <a:p>
            <a:r>
              <a:rPr lang="en-IN" sz="2000" dirty="0"/>
              <a:t>Discovery and routing among dependent Pods (such as the frontend and backend components in an application) is handled by </a:t>
            </a:r>
            <a:r>
              <a:rPr lang="en-IN" sz="2000" dirty="0" err="1"/>
              <a:t>Kubernetes</a:t>
            </a:r>
            <a:r>
              <a:rPr lang="en-IN" sz="2000" dirty="0"/>
              <a:t> Services.</a:t>
            </a:r>
          </a:p>
          <a:p>
            <a:r>
              <a:rPr lang="en-IN" sz="2000" dirty="0"/>
              <a:t>Services match a set of Pods using labels and selectors, a grouping primitive that allows logical operation on objects in </a:t>
            </a:r>
            <a:r>
              <a:rPr lang="en-IN" sz="2000" dirty="0" err="1"/>
              <a:t>Kubernetes</a:t>
            </a:r>
            <a:r>
              <a:rPr lang="en-IN" sz="2000" dirty="0"/>
              <a:t>. </a:t>
            </a:r>
          </a:p>
          <a:p>
            <a:r>
              <a:rPr lang="en-IN" sz="2000" dirty="0"/>
              <a:t>Labels are key/value pairs attached to objects and can be used in any number of ways:</a:t>
            </a:r>
          </a:p>
          <a:p>
            <a:pPr lvl="0"/>
            <a:r>
              <a:rPr lang="en-IN" sz="2000" dirty="0"/>
              <a:t>Designate objects for development, test, and production</a:t>
            </a:r>
          </a:p>
          <a:p>
            <a:pPr lvl="0"/>
            <a:r>
              <a:rPr lang="en-IN" sz="2000" dirty="0"/>
              <a:t>Embed version tags</a:t>
            </a:r>
          </a:p>
          <a:p>
            <a:pPr lvl="0"/>
            <a:r>
              <a:rPr lang="en-IN" sz="2000" dirty="0"/>
              <a:t>Classify an object using tags</a:t>
            </a:r>
          </a:p>
          <a:p>
            <a:endParaRPr lang="en-IN" sz="2000" dirty="0"/>
          </a:p>
        </p:txBody>
      </p:sp>
      <p:pic>
        <p:nvPicPr>
          <p:cNvPr id="4" name="Picture 3"/>
          <p:cNvPicPr>
            <a:picLocks noChangeAspect="1"/>
          </p:cNvPicPr>
          <p:nvPr/>
        </p:nvPicPr>
        <p:blipFill>
          <a:blip r:embed="rId2"/>
          <a:stretch>
            <a:fillRect/>
          </a:stretch>
        </p:blipFill>
        <p:spPr>
          <a:xfrm>
            <a:off x="6745041" y="1502391"/>
            <a:ext cx="5295900" cy="4972050"/>
          </a:xfrm>
          <a:prstGeom prst="rect">
            <a:avLst/>
          </a:prstGeom>
        </p:spPr>
      </p:pic>
    </p:spTree>
    <p:extLst>
      <p:ext uri="{BB962C8B-B14F-4D97-AF65-F5344CB8AC3E}">
        <p14:creationId xmlns:p14="http://schemas.microsoft.com/office/powerpoint/2010/main" val="16769475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Kubernetes</a:t>
            </a:r>
            <a:r>
              <a:rPr lang="en-IN" dirty="0"/>
              <a:t> Services</a:t>
            </a:r>
          </a:p>
        </p:txBody>
      </p:sp>
      <p:sp>
        <p:nvSpPr>
          <p:cNvPr id="3" name="Content Placeholder 2"/>
          <p:cNvSpPr>
            <a:spLocks noGrp="1"/>
          </p:cNvSpPr>
          <p:nvPr>
            <p:ph idx="1"/>
          </p:nvPr>
        </p:nvSpPr>
        <p:spPr>
          <a:xfrm>
            <a:off x="632139" y="1913334"/>
            <a:ext cx="5987602" cy="4351338"/>
          </a:xfrm>
        </p:spPr>
        <p:txBody>
          <a:bodyPr>
            <a:normAutofit/>
          </a:bodyPr>
          <a:lstStyle/>
          <a:p>
            <a:r>
              <a:rPr lang="en-IN" sz="2000" dirty="0"/>
              <a:t>Services and </a:t>
            </a:r>
            <a:r>
              <a:rPr lang="en-IN" sz="2000" dirty="0" smtClean="0"/>
              <a:t>Labels</a:t>
            </a:r>
          </a:p>
          <a:p>
            <a:r>
              <a:rPr lang="en-IN" sz="2000" dirty="0"/>
              <a:t>Labels can be attached to objects at creation time or later on. </a:t>
            </a:r>
            <a:endParaRPr lang="en-IN" sz="2000" dirty="0" smtClean="0"/>
          </a:p>
          <a:p>
            <a:r>
              <a:rPr lang="en-IN" sz="2000" dirty="0" smtClean="0"/>
              <a:t>They </a:t>
            </a:r>
            <a:r>
              <a:rPr lang="en-IN" sz="2000" dirty="0"/>
              <a:t>can be modified at any time. </a:t>
            </a:r>
          </a:p>
        </p:txBody>
      </p:sp>
      <p:pic>
        <p:nvPicPr>
          <p:cNvPr id="5" name="Picture 4"/>
          <p:cNvPicPr>
            <a:picLocks noChangeAspect="1"/>
          </p:cNvPicPr>
          <p:nvPr/>
        </p:nvPicPr>
        <p:blipFill>
          <a:blip r:embed="rId2"/>
          <a:stretch>
            <a:fillRect/>
          </a:stretch>
        </p:blipFill>
        <p:spPr>
          <a:xfrm>
            <a:off x="7235981" y="1264410"/>
            <a:ext cx="4829175" cy="4895850"/>
          </a:xfrm>
          <a:prstGeom prst="rect">
            <a:avLst/>
          </a:prstGeom>
        </p:spPr>
      </p:pic>
    </p:spTree>
    <p:extLst>
      <p:ext uri="{BB962C8B-B14F-4D97-AF65-F5344CB8AC3E}">
        <p14:creationId xmlns:p14="http://schemas.microsoft.com/office/powerpoint/2010/main" val="281819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a:t>Features Of </a:t>
            </a:r>
            <a:r>
              <a:rPr lang="en-IN" b="1" dirty="0" err="1"/>
              <a:t>Kubernetes</a:t>
            </a:r>
            <a:endParaRPr lang="en-IN" dirty="0"/>
          </a:p>
        </p:txBody>
      </p:sp>
      <p:pic>
        <p:nvPicPr>
          <p:cNvPr id="5" name="Picture 4"/>
          <p:cNvPicPr>
            <a:picLocks noChangeAspect="1"/>
          </p:cNvPicPr>
          <p:nvPr/>
        </p:nvPicPr>
        <p:blipFill>
          <a:blip r:embed="rId2"/>
          <a:stretch>
            <a:fillRect/>
          </a:stretch>
        </p:blipFill>
        <p:spPr>
          <a:xfrm>
            <a:off x="981142" y="1262130"/>
            <a:ext cx="7267575" cy="1362075"/>
          </a:xfrm>
          <a:prstGeom prst="rect">
            <a:avLst/>
          </a:prstGeom>
        </p:spPr>
      </p:pic>
      <p:pic>
        <p:nvPicPr>
          <p:cNvPr id="6" name="Picture 5"/>
          <p:cNvPicPr>
            <a:picLocks noChangeAspect="1"/>
          </p:cNvPicPr>
          <p:nvPr/>
        </p:nvPicPr>
        <p:blipFill>
          <a:blip r:embed="rId3"/>
          <a:stretch>
            <a:fillRect/>
          </a:stretch>
        </p:blipFill>
        <p:spPr>
          <a:xfrm>
            <a:off x="981142" y="2809339"/>
            <a:ext cx="7305675" cy="1162050"/>
          </a:xfrm>
          <a:prstGeom prst="rect">
            <a:avLst/>
          </a:prstGeom>
        </p:spPr>
      </p:pic>
      <p:pic>
        <p:nvPicPr>
          <p:cNvPr id="7" name="Picture 6"/>
          <p:cNvPicPr>
            <a:picLocks noChangeAspect="1"/>
          </p:cNvPicPr>
          <p:nvPr/>
        </p:nvPicPr>
        <p:blipFill>
          <a:blip r:embed="rId4"/>
          <a:stretch>
            <a:fillRect/>
          </a:stretch>
        </p:blipFill>
        <p:spPr>
          <a:xfrm>
            <a:off x="933516" y="4171414"/>
            <a:ext cx="7362825" cy="1133475"/>
          </a:xfrm>
          <a:prstGeom prst="rect">
            <a:avLst/>
          </a:prstGeom>
        </p:spPr>
      </p:pic>
    </p:spTree>
    <p:extLst>
      <p:ext uri="{BB962C8B-B14F-4D97-AF65-F5344CB8AC3E}">
        <p14:creationId xmlns:p14="http://schemas.microsoft.com/office/powerpoint/2010/main" val="3427082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err="1"/>
              <a:t>Kubernetes</a:t>
            </a:r>
            <a:r>
              <a:rPr lang="en-IN" dirty="0"/>
              <a:t> Services</a:t>
            </a:r>
          </a:p>
        </p:txBody>
      </p:sp>
      <p:sp>
        <p:nvSpPr>
          <p:cNvPr id="3" name="Content Placeholder 2"/>
          <p:cNvSpPr>
            <a:spLocks noGrp="1"/>
          </p:cNvSpPr>
          <p:nvPr>
            <p:ph idx="1"/>
          </p:nvPr>
        </p:nvSpPr>
        <p:spPr>
          <a:xfrm>
            <a:off x="632138" y="1262130"/>
            <a:ext cx="10721661" cy="5002542"/>
          </a:xfrm>
        </p:spPr>
        <p:txBody>
          <a:bodyPr>
            <a:normAutofit/>
          </a:bodyPr>
          <a:lstStyle/>
          <a:p>
            <a:r>
              <a:rPr lang="en-IN" sz="2000" b="1" dirty="0"/>
              <a:t>Step 1 Create a new service</a:t>
            </a:r>
          </a:p>
          <a:p>
            <a:r>
              <a:rPr lang="en-IN" sz="2000" dirty="0"/>
              <a:t>Let’s verify that our application is running. </a:t>
            </a:r>
            <a:r>
              <a:rPr lang="en-IN" sz="2000" dirty="0" smtClean="0"/>
              <a:t>use </a:t>
            </a:r>
            <a:r>
              <a:rPr lang="en-IN" sz="2000" dirty="0"/>
              <a:t>the </a:t>
            </a:r>
            <a:r>
              <a:rPr lang="en-IN" sz="2000" dirty="0" err="1"/>
              <a:t>kubectl</a:t>
            </a:r>
            <a:r>
              <a:rPr lang="en-IN" sz="2000" dirty="0"/>
              <a:t> get command and look for existing Pods:</a:t>
            </a:r>
          </a:p>
          <a:p>
            <a:r>
              <a:rPr lang="en-IN" sz="2000" dirty="0" err="1"/>
              <a:t>kubectl</a:t>
            </a:r>
            <a:r>
              <a:rPr lang="en-IN" sz="2000" dirty="0"/>
              <a:t> get pods</a:t>
            </a:r>
          </a:p>
          <a:p>
            <a:r>
              <a:rPr lang="en-IN" sz="2000" dirty="0"/>
              <a:t>If no pods are running then it means the interactive environment is still reloading its previous state. Please wait a couple of seconds and list the Pods again.</a:t>
            </a:r>
          </a:p>
          <a:p>
            <a:r>
              <a:rPr lang="en-IN" sz="2000" dirty="0"/>
              <a:t>Next, let’s list the current Services from our cluster:</a:t>
            </a:r>
          </a:p>
          <a:p>
            <a:r>
              <a:rPr lang="en-IN" sz="2000" dirty="0" err="1"/>
              <a:t>kubectl</a:t>
            </a:r>
            <a:r>
              <a:rPr lang="en-IN" sz="2000" dirty="0"/>
              <a:t> get services</a:t>
            </a:r>
          </a:p>
          <a:p>
            <a:r>
              <a:rPr lang="en-IN" sz="2000" dirty="0"/>
              <a:t>We have a Service called </a:t>
            </a:r>
            <a:r>
              <a:rPr lang="en-IN" sz="2000" dirty="0" err="1"/>
              <a:t>kubernetes</a:t>
            </a:r>
            <a:r>
              <a:rPr lang="en-IN" sz="2000" dirty="0"/>
              <a:t> that is created by default when </a:t>
            </a:r>
            <a:r>
              <a:rPr lang="en-IN" sz="2000" dirty="0" err="1"/>
              <a:t>minikube</a:t>
            </a:r>
            <a:r>
              <a:rPr lang="en-IN" sz="2000" dirty="0"/>
              <a:t> starts the cluster. </a:t>
            </a:r>
            <a:endParaRPr lang="en-IN" sz="2000" dirty="0" smtClean="0"/>
          </a:p>
          <a:p>
            <a:r>
              <a:rPr lang="en-IN" sz="2000" dirty="0" smtClean="0"/>
              <a:t>To </a:t>
            </a:r>
            <a:r>
              <a:rPr lang="en-IN" sz="2000" dirty="0"/>
              <a:t>create a new service and expose it to external traffic we’ll use the expose command with </a:t>
            </a:r>
            <a:r>
              <a:rPr lang="en-IN" sz="2000" dirty="0" err="1"/>
              <a:t>NodePort</a:t>
            </a:r>
            <a:r>
              <a:rPr lang="en-IN" sz="2000" dirty="0"/>
              <a:t> as parameter (</a:t>
            </a:r>
            <a:r>
              <a:rPr lang="en-IN" sz="2000" dirty="0" err="1"/>
              <a:t>minikube</a:t>
            </a:r>
            <a:r>
              <a:rPr lang="en-IN" sz="2000" dirty="0"/>
              <a:t> does not support the </a:t>
            </a:r>
            <a:r>
              <a:rPr lang="en-IN" sz="2000" dirty="0" err="1"/>
              <a:t>LoadBalancer</a:t>
            </a:r>
            <a:r>
              <a:rPr lang="en-IN" sz="2000" dirty="0"/>
              <a:t> option yet).</a:t>
            </a:r>
          </a:p>
          <a:p>
            <a:r>
              <a:rPr lang="en-IN" sz="2000" dirty="0" err="1"/>
              <a:t>kubectl</a:t>
            </a:r>
            <a:r>
              <a:rPr lang="en-IN" sz="2000" dirty="0"/>
              <a:t> expose deployment/</a:t>
            </a:r>
            <a:r>
              <a:rPr lang="en-IN" sz="2000" dirty="0" err="1"/>
              <a:t>kubernetes-bootcamp</a:t>
            </a:r>
            <a:r>
              <a:rPr lang="en-IN" sz="2000" dirty="0"/>
              <a:t> --type="</a:t>
            </a:r>
            <a:r>
              <a:rPr lang="en-IN" sz="2000" dirty="0" err="1"/>
              <a:t>NodePort</a:t>
            </a:r>
            <a:r>
              <a:rPr lang="en-IN" sz="2000" dirty="0"/>
              <a:t>" --port 8080</a:t>
            </a:r>
          </a:p>
          <a:p>
            <a:endParaRPr lang="en-IN" sz="2000" dirty="0"/>
          </a:p>
        </p:txBody>
      </p:sp>
    </p:spTree>
    <p:extLst>
      <p:ext uri="{BB962C8B-B14F-4D97-AF65-F5344CB8AC3E}">
        <p14:creationId xmlns:p14="http://schemas.microsoft.com/office/powerpoint/2010/main" val="38828005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err="1"/>
              <a:t>Kubernetes</a:t>
            </a:r>
            <a:r>
              <a:rPr lang="en-IN" dirty="0"/>
              <a:t> Services</a:t>
            </a:r>
          </a:p>
        </p:txBody>
      </p:sp>
      <p:sp>
        <p:nvSpPr>
          <p:cNvPr id="3" name="Content Placeholder 2"/>
          <p:cNvSpPr>
            <a:spLocks noGrp="1"/>
          </p:cNvSpPr>
          <p:nvPr>
            <p:ph idx="1"/>
          </p:nvPr>
        </p:nvSpPr>
        <p:spPr>
          <a:xfrm>
            <a:off x="632138" y="1262130"/>
            <a:ext cx="10721661" cy="5002542"/>
          </a:xfrm>
        </p:spPr>
        <p:txBody>
          <a:bodyPr>
            <a:normAutofit fontScale="85000" lnSpcReduction="10000"/>
          </a:bodyPr>
          <a:lstStyle/>
          <a:p>
            <a:r>
              <a:rPr lang="en-IN" sz="2000" b="1" dirty="0"/>
              <a:t>Step 1 Create a new service</a:t>
            </a:r>
          </a:p>
          <a:p>
            <a:r>
              <a:rPr lang="en-IN" sz="2000" dirty="0"/>
              <a:t>Let’s run again the get services command:</a:t>
            </a:r>
          </a:p>
          <a:p>
            <a:r>
              <a:rPr lang="en-IN" sz="2000" dirty="0" err="1"/>
              <a:t>kubectl</a:t>
            </a:r>
            <a:r>
              <a:rPr lang="en-IN" sz="2000" dirty="0"/>
              <a:t> get services</a:t>
            </a:r>
          </a:p>
          <a:p>
            <a:r>
              <a:rPr lang="en-IN" sz="2000" dirty="0"/>
              <a:t>We have now a running Service called </a:t>
            </a:r>
            <a:r>
              <a:rPr lang="en-IN" sz="2000" dirty="0" err="1"/>
              <a:t>kubernetes-bootcamp</a:t>
            </a:r>
            <a:r>
              <a:rPr lang="en-IN" sz="2000" dirty="0"/>
              <a:t>.</a:t>
            </a:r>
          </a:p>
          <a:p>
            <a:r>
              <a:rPr lang="en-IN" sz="2000" dirty="0"/>
              <a:t>Here see that the Service received a unique cluster-IP, an internal port and an external-IP (the IP of the Node).</a:t>
            </a:r>
          </a:p>
          <a:p>
            <a:r>
              <a:rPr lang="en-IN" sz="2000" dirty="0"/>
              <a:t>To find out what port was opened externally (by the </a:t>
            </a:r>
            <a:r>
              <a:rPr lang="en-IN" sz="2000" dirty="0" err="1"/>
              <a:t>NodePort</a:t>
            </a:r>
            <a:r>
              <a:rPr lang="en-IN" sz="2000" dirty="0"/>
              <a:t> option) we’ll run the describe service command:</a:t>
            </a:r>
          </a:p>
          <a:p>
            <a:r>
              <a:rPr lang="en-IN" sz="2000" dirty="0" err="1"/>
              <a:t>kubectl</a:t>
            </a:r>
            <a:r>
              <a:rPr lang="en-IN" sz="2000" dirty="0"/>
              <a:t> describe services/</a:t>
            </a:r>
            <a:r>
              <a:rPr lang="en-IN" sz="2000" dirty="0" err="1"/>
              <a:t>kubernetes-bootcamp</a:t>
            </a:r>
            <a:endParaRPr lang="en-IN" sz="2000" dirty="0"/>
          </a:p>
          <a:p>
            <a:endParaRPr lang="en-IN" sz="2000" dirty="0" smtClean="0"/>
          </a:p>
          <a:p>
            <a:r>
              <a:rPr lang="en-IN" sz="2000" dirty="0" smtClean="0"/>
              <a:t>Create </a:t>
            </a:r>
            <a:r>
              <a:rPr lang="en-IN" sz="2000" dirty="0"/>
              <a:t>an environment variable called NODE_PORT that has the value of the Node port assigned:</a:t>
            </a:r>
          </a:p>
          <a:p>
            <a:r>
              <a:rPr lang="en-IN" sz="2000" dirty="0"/>
              <a:t>export NODE_PORT=$(</a:t>
            </a:r>
            <a:r>
              <a:rPr lang="en-IN" sz="2000" dirty="0" err="1"/>
              <a:t>kubectl</a:t>
            </a:r>
            <a:r>
              <a:rPr lang="en-IN" sz="2000" dirty="0"/>
              <a:t> get services/</a:t>
            </a:r>
            <a:r>
              <a:rPr lang="en-IN" sz="2000" dirty="0" err="1"/>
              <a:t>kubernetes-bootcamp</a:t>
            </a:r>
            <a:r>
              <a:rPr lang="en-IN" sz="2000" dirty="0"/>
              <a:t> -o go-template='{{(index .</a:t>
            </a:r>
            <a:r>
              <a:rPr lang="en-IN" sz="2000" dirty="0" err="1"/>
              <a:t>spec.ports</a:t>
            </a:r>
            <a:r>
              <a:rPr lang="en-IN" sz="2000" dirty="0"/>
              <a:t> 0).</a:t>
            </a:r>
            <a:r>
              <a:rPr lang="en-IN" sz="2000" dirty="0" err="1"/>
              <a:t>nodePort</a:t>
            </a:r>
            <a:r>
              <a:rPr lang="en-IN" sz="2000" dirty="0"/>
              <a:t>}}') echo NODE_PORT=$NODE_PORT</a:t>
            </a:r>
          </a:p>
          <a:p>
            <a:r>
              <a:rPr lang="en-IN" sz="2000" dirty="0"/>
              <a:t>Now we can test that the app is exposed outside of the cluster using curl, the IP of the Node and the externally exposed port:</a:t>
            </a:r>
          </a:p>
          <a:p>
            <a:r>
              <a:rPr lang="en-IN" sz="2000" dirty="0"/>
              <a:t>curl $(</a:t>
            </a:r>
            <a:r>
              <a:rPr lang="en-IN" sz="2000" dirty="0" err="1"/>
              <a:t>minikube</a:t>
            </a:r>
            <a:r>
              <a:rPr lang="en-IN" sz="2000" dirty="0"/>
              <a:t> </a:t>
            </a:r>
            <a:r>
              <a:rPr lang="en-IN" sz="2000" dirty="0" err="1"/>
              <a:t>ip</a:t>
            </a:r>
            <a:r>
              <a:rPr lang="en-IN" sz="2000" dirty="0"/>
              <a:t>):$NODE_PORT</a:t>
            </a:r>
          </a:p>
          <a:p>
            <a:r>
              <a:rPr lang="en-IN" sz="2000" dirty="0"/>
              <a:t>And we get a response from the server. The Service is exposed.</a:t>
            </a:r>
          </a:p>
        </p:txBody>
      </p:sp>
    </p:spTree>
    <p:extLst>
      <p:ext uri="{BB962C8B-B14F-4D97-AF65-F5344CB8AC3E}">
        <p14:creationId xmlns:p14="http://schemas.microsoft.com/office/powerpoint/2010/main" val="16411438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err="1"/>
              <a:t>Kubernetes</a:t>
            </a:r>
            <a:r>
              <a:rPr lang="en-IN" dirty="0"/>
              <a:t> Services</a:t>
            </a:r>
          </a:p>
        </p:txBody>
      </p:sp>
      <p:sp>
        <p:nvSpPr>
          <p:cNvPr id="3" name="Content Placeholder 2"/>
          <p:cNvSpPr>
            <a:spLocks noGrp="1"/>
          </p:cNvSpPr>
          <p:nvPr>
            <p:ph idx="1"/>
          </p:nvPr>
        </p:nvSpPr>
        <p:spPr>
          <a:xfrm>
            <a:off x="632138" y="1262130"/>
            <a:ext cx="10721661" cy="5002542"/>
          </a:xfrm>
        </p:spPr>
        <p:txBody>
          <a:bodyPr>
            <a:normAutofit/>
          </a:bodyPr>
          <a:lstStyle/>
          <a:p>
            <a:r>
              <a:rPr lang="en-IN" sz="1800" b="1" i="1" dirty="0"/>
              <a:t>Step 2: Using </a:t>
            </a:r>
            <a:r>
              <a:rPr lang="en-IN" sz="1800" b="1" i="1" dirty="0" smtClean="0"/>
              <a:t>labels</a:t>
            </a:r>
          </a:p>
          <a:p>
            <a:r>
              <a:rPr lang="en-IN" sz="1800" i="1" dirty="0"/>
              <a:t>The Deployment created automatically a label for our Pod. </a:t>
            </a:r>
          </a:p>
          <a:p>
            <a:r>
              <a:rPr lang="en-IN" sz="1800" i="1" dirty="0"/>
              <a:t>With describe deployment command you can see the name of the label:</a:t>
            </a:r>
          </a:p>
          <a:p>
            <a:r>
              <a:rPr lang="en-IN" sz="1800" i="1" dirty="0" err="1"/>
              <a:t>kubectl</a:t>
            </a:r>
            <a:r>
              <a:rPr lang="en-IN" sz="1800" i="1" dirty="0"/>
              <a:t> describe deployment</a:t>
            </a:r>
          </a:p>
          <a:p>
            <a:r>
              <a:rPr lang="en-IN" sz="1800" i="1" dirty="0"/>
              <a:t>Let’s use this label to query our list of Pods. We’ll use the </a:t>
            </a:r>
            <a:r>
              <a:rPr lang="en-IN" sz="1800" i="1" dirty="0" err="1"/>
              <a:t>kubectl</a:t>
            </a:r>
            <a:r>
              <a:rPr lang="en-IN" sz="1800" i="1" dirty="0"/>
              <a:t> get pods command with -l as a parameter, followed by the label values:</a:t>
            </a:r>
          </a:p>
          <a:p>
            <a:r>
              <a:rPr lang="en-IN" sz="1800" i="1" dirty="0" err="1"/>
              <a:t>kubectl</a:t>
            </a:r>
            <a:r>
              <a:rPr lang="en-IN" sz="1800" i="1" dirty="0"/>
              <a:t> get pods -l run=</a:t>
            </a:r>
            <a:r>
              <a:rPr lang="en-IN" sz="1800" i="1" dirty="0" err="1"/>
              <a:t>kubernetes-bootcamp</a:t>
            </a:r>
            <a:endParaRPr lang="en-IN" sz="1800" i="1" dirty="0"/>
          </a:p>
          <a:p>
            <a:r>
              <a:rPr lang="en-IN" sz="1800" i="1" dirty="0"/>
              <a:t>You can do the same to list the existing services:</a:t>
            </a:r>
          </a:p>
          <a:p>
            <a:r>
              <a:rPr lang="en-IN" sz="1800" i="1" dirty="0"/>
              <a:t>You can do the same to list the existing services:</a:t>
            </a:r>
          </a:p>
          <a:p>
            <a:r>
              <a:rPr lang="en-IN" sz="1800" i="1" dirty="0" err="1"/>
              <a:t>kubectl</a:t>
            </a:r>
            <a:r>
              <a:rPr lang="en-IN" sz="1800" i="1" dirty="0"/>
              <a:t> get services -l run=</a:t>
            </a:r>
            <a:r>
              <a:rPr lang="en-IN" sz="1800" i="1" dirty="0" err="1"/>
              <a:t>kubernetes-bootcamp</a:t>
            </a:r>
            <a:endParaRPr lang="en-IN" sz="1800" i="1" dirty="0"/>
          </a:p>
          <a:p>
            <a:endParaRPr lang="en-IN" sz="1800" b="1" i="1" dirty="0"/>
          </a:p>
        </p:txBody>
      </p:sp>
    </p:spTree>
    <p:extLst>
      <p:ext uri="{BB962C8B-B14F-4D97-AF65-F5344CB8AC3E}">
        <p14:creationId xmlns:p14="http://schemas.microsoft.com/office/powerpoint/2010/main" val="27442681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err="1"/>
              <a:t>Kubernetes</a:t>
            </a:r>
            <a:r>
              <a:rPr lang="en-IN" dirty="0"/>
              <a:t> Services</a:t>
            </a:r>
          </a:p>
        </p:txBody>
      </p:sp>
      <p:sp>
        <p:nvSpPr>
          <p:cNvPr id="3" name="Content Placeholder 2"/>
          <p:cNvSpPr>
            <a:spLocks noGrp="1"/>
          </p:cNvSpPr>
          <p:nvPr>
            <p:ph idx="1"/>
          </p:nvPr>
        </p:nvSpPr>
        <p:spPr>
          <a:xfrm>
            <a:off x="632138" y="1262130"/>
            <a:ext cx="10721661" cy="5002542"/>
          </a:xfrm>
        </p:spPr>
        <p:txBody>
          <a:bodyPr>
            <a:normAutofit/>
          </a:bodyPr>
          <a:lstStyle/>
          <a:p>
            <a:r>
              <a:rPr lang="en-IN" sz="1800" b="1" i="1" dirty="0"/>
              <a:t>Step 2: Using </a:t>
            </a:r>
            <a:r>
              <a:rPr lang="en-IN" sz="1800" b="1" i="1" dirty="0" smtClean="0"/>
              <a:t>labels</a:t>
            </a:r>
          </a:p>
          <a:p>
            <a:r>
              <a:rPr lang="en-IN" sz="1800" i="1" dirty="0"/>
              <a:t>Get the name of the Pod and store it in the POD_NAME environment variable:</a:t>
            </a:r>
          </a:p>
          <a:p>
            <a:r>
              <a:rPr lang="en-IN" sz="1800" b="1" i="1" dirty="0"/>
              <a:t>export POD_NAME=$(</a:t>
            </a:r>
            <a:r>
              <a:rPr lang="en-IN" sz="1800" b="1" i="1" dirty="0" err="1"/>
              <a:t>kubectl</a:t>
            </a:r>
            <a:r>
              <a:rPr lang="en-IN" sz="1800" b="1" i="1" dirty="0"/>
              <a:t> get pods -o go-template --template '{{range .items}}{{.metadata.name}}{{"\n"}}{{end}}') echo Name of the Pod: $POD_NAME</a:t>
            </a:r>
          </a:p>
          <a:p>
            <a:r>
              <a:rPr lang="en-IN" sz="1800" i="1" dirty="0"/>
              <a:t>To apply a new label we use the label command followed by the object type, object name and the new label:</a:t>
            </a:r>
          </a:p>
          <a:p>
            <a:r>
              <a:rPr lang="en-IN" sz="1800" b="1" i="1" dirty="0" err="1"/>
              <a:t>kubectl</a:t>
            </a:r>
            <a:r>
              <a:rPr lang="en-IN" sz="1800" b="1" i="1" dirty="0"/>
              <a:t> label pod $POD_NAME app=v1</a:t>
            </a:r>
          </a:p>
          <a:p>
            <a:r>
              <a:rPr lang="en-IN" sz="1800" i="1" dirty="0"/>
              <a:t>This will apply a new label to our Pod (we pinned the application version to the Pod), and we can check it with the describe pod command:</a:t>
            </a:r>
          </a:p>
          <a:p>
            <a:r>
              <a:rPr lang="en-IN" sz="1800" b="1" i="1" dirty="0" err="1"/>
              <a:t>kubectl</a:t>
            </a:r>
            <a:r>
              <a:rPr lang="en-IN" sz="1800" b="1" i="1" dirty="0"/>
              <a:t> describe pods $POD_NAME</a:t>
            </a:r>
          </a:p>
          <a:p>
            <a:r>
              <a:rPr lang="en-IN" sz="1800" i="1" dirty="0"/>
              <a:t>We see here that the label is attached now to our Pod. And we can query now the list of pods using the new label:</a:t>
            </a:r>
          </a:p>
          <a:p>
            <a:r>
              <a:rPr lang="en-IN" sz="1800" b="1" i="1" dirty="0" err="1"/>
              <a:t>kubectl</a:t>
            </a:r>
            <a:r>
              <a:rPr lang="en-IN" sz="1800" b="1" i="1" dirty="0"/>
              <a:t> get pods -l app=v1</a:t>
            </a:r>
          </a:p>
          <a:p>
            <a:r>
              <a:rPr lang="en-IN" sz="1800" i="1" dirty="0"/>
              <a:t>And we see the Pod.</a:t>
            </a:r>
          </a:p>
          <a:p>
            <a:endParaRPr lang="en-IN" sz="1800" b="1" i="1" dirty="0"/>
          </a:p>
        </p:txBody>
      </p:sp>
    </p:spTree>
    <p:extLst>
      <p:ext uri="{BB962C8B-B14F-4D97-AF65-F5344CB8AC3E}">
        <p14:creationId xmlns:p14="http://schemas.microsoft.com/office/powerpoint/2010/main" val="1448241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err="1"/>
              <a:t>Kubernetes</a:t>
            </a:r>
            <a:r>
              <a:rPr lang="en-IN" dirty="0"/>
              <a:t> Services</a:t>
            </a:r>
          </a:p>
        </p:txBody>
      </p:sp>
      <p:sp>
        <p:nvSpPr>
          <p:cNvPr id="3" name="Content Placeholder 2"/>
          <p:cNvSpPr>
            <a:spLocks noGrp="1"/>
          </p:cNvSpPr>
          <p:nvPr>
            <p:ph idx="1"/>
          </p:nvPr>
        </p:nvSpPr>
        <p:spPr>
          <a:xfrm>
            <a:off x="632138" y="1262130"/>
            <a:ext cx="10721661" cy="5002542"/>
          </a:xfrm>
        </p:spPr>
        <p:txBody>
          <a:bodyPr>
            <a:normAutofit lnSpcReduction="10000"/>
          </a:bodyPr>
          <a:lstStyle/>
          <a:p>
            <a:r>
              <a:rPr lang="en-IN" sz="1800" b="1" i="1" dirty="0"/>
              <a:t>Step 3 Deleting a </a:t>
            </a:r>
            <a:r>
              <a:rPr lang="en-IN" sz="1800" b="1" i="1" dirty="0" smtClean="0"/>
              <a:t>service</a:t>
            </a:r>
          </a:p>
          <a:p>
            <a:r>
              <a:rPr lang="en-IN" sz="1800" i="1" dirty="0"/>
              <a:t>To delete Services you can use the delete service command. </a:t>
            </a:r>
          </a:p>
          <a:p>
            <a:r>
              <a:rPr lang="en-IN" sz="1800" i="1" dirty="0"/>
              <a:t>Labels can be used also here:</a:t>
            </a:r>
          </a:p>
          <a:p>
            <a:r>
              <a:rPr lang="en-IN" sz="1800" b="1" i="1" dirty="0" err="1"/>
              <a:t>kubectl</a:t>
            </a:r>
            <a:r>
              <a:rPr lang="en-IN" sz="1800" b="1" i="1" dirty="0"/>
              <a:t> delete service -l run=</a:t>
            </a:r>
            <a:r>
              <a:rPr lang="en-IN" sz="1800" b="1" i="1" dirty="0" err="1"/>
              <a:t>kubernetes-bootcamp</a:t>
            </a:r>
            <a:endParaRPr lang="en-IN" sz="1800" b="1" i="1" dirty="0"/>
          </a:p>
          <a:p>
            <a:r>
              <a:rPr lang="en-IN" sz="1800" i="1" dirty="0"/>
              <a:t>Confirm that the service is gone:</a:t>
            </a:r>
          </a:p>
          <a:p>
            <a:r>
              <a:rPr lang="en-IN" sz="1800" b="1" i="1" dirty="0" err="1"/>
              <a:t>kubectl</a:t>
            </a:r>
            <a:r>
              <a:rPr lang="en-IN" sz="1800" b="1" i="1" dirty="0"/>
              <a:t> get services</a:t>
            </a:r>
          </a:p>
          <a:p>
            <a:r>
              <a:rPr lang="en-IN" sz="1800" i="1" dirty="0"/>
              <a:t>This confirms that our Service was removed. </a:t>
            </a:r>
          </a:p>
          <a:p>
            <a:r>
              <a:rPr lang="en-IN" sz="1800" i="1" dirty="0"/>
              <a:t>To confirm that route is not exposed anymore you can curl the previously exposed IP and port:</a:t>
            </a:r>
          </a:p>
          <a:p>
            <a:r>
              <a:rPr lang="en-IN" sz="1800" b="1" i="1" dirty="0"/>
              <a:t>curl $(</a:t>
            </a:r>
            <a:r>
              <a:rPr lang="en-IN" sz="1800" b="1" i="1" dirty="0" err="1"/>
              <a:t>minikube</a:t>
            </a:r>
            <a:r>
              <a:rPr lang="en-IN" sz="1800" b="1" i="1" dirty="0"/>
              <a:t> </a:t>
            </a:r>
            <a:r>
              <a:rPr lang="en-IN" sz="1800" b="1" i="1" dirty="0" err="1"/>
              <a:t>ip</a:t>
            </a:r>
            <a:r>
              <a:rPr lang="en-IN" sz="1800" b="1" i="1" dirty="0"/>
              <a:t>):$NODE_PORT</a:t>
            </a:r>
          </a:p>
          <a:p>
            <a:r>
              <a:rPr lang="en-IN" sz="1800" i="1" dirty="0"/>
              <a:t>This proves that the app is not reachable anymore from outside of the cluster. </a:t>
            </a:r>
          </a:p>
          <a:p>
            <a:r>
              <a:rPr lang="en-IN" sz="1800" i="1" dirty="0"/>
              <a:t>You can confirm that the app is still running with a curl inside the pod:</a:t>
            </a:r>
          </a:p>
          <a:p>
            <a:r>
              <a:rPr lang="en-IN" sz="1800" b="1" i="1" dirty="0" err="1"/>
              <a:t>kubectl</a:t>
            </a:r>
            <a:r>
              <a:rPr lang="en-IN" sz="1800" b="1" i="1" dirty="0"/>
              <a:t> exec -</a:t>
            </a:r>
            <a:r>
              <a:rPr lang="en-IN" sz="1800" b="1" i="1" dirty="0" err="1"/>
              <a:t>ti</a:t>
            </a:r>
            <a:r>
              <a:rPr lang="en-IN" sz="1800" b="1" i="1" dirty="0"/>
              <a:t> $POD_NAME curl localhost:8080</a:t>
            </a:r>
          </a:p>
          <a:p>
            <a:r>
              <a:rPr lang="en-IN" sz="1800" i="1" dirty="0"/>
              <a:t>We see here that the application is up. This is because the Deployment is managing the application. </a:t>
            </a:r>
          </a:p>
          <a:p>
            <a:r>
              <a:rPr lang="en-IN" sz="1800" i="1" dirty="0"/>
              <a:t>To shut down the application, you would need to delete the Deployment as well.</a:t>
            </a:r>
          </a:p>
          <a:p>
            <a:endParaRPr lang="en-IN" sz="1800" b="1" i="1" dirty="0"/>
          </a:p>
        </p:txBody>
      </p:sp>
    </p:spTree>
    <p:extLst>
      <p:ext uri="{BB962C8B-B14F-4D97-AF65-F5344CB8AC3E}">
        <p14:creationId xmlns:p14="http://schemas.microsoft.com/office/powerpoint/2010/main" val="42344430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Running Multiple Instances of Your </a:t>
            </a:r>
            <a:r>
              <a:rPr lang="en-IN" b="1" dirty="0" smtClean="0"/>
              <a:t>App</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62587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IN" b="1" dirty="0"/>
              <a:t>Running Multiple Instances of Your </a:t>
            </a:r>
            <a:r>
              <a:rPr lang="en-IN" b="1" dirty="0" smtClean="0"/>
              <a:t>App</a:t>
            </a:r>
            <a:endParaRPr lang="en-IN" dirty="0"/>
          </a:p>
        </p:txBody>
      </p:sp>
      <p:sp>
        <p:nvSpPr>
          <p:cNvPr id="3" name="Content Placeholder 2"/>
          <p:cNvSpPr>
            <a:spLocks noGrp="1"/>
          </p:cNvSpPr>
          <p:nvPr>
            <p:ph idx="1"/>
          </p:nvPr>
        </p:nvSpPr>
        <p:spPr>
          <a:xfrm>
            <a:off x="838200" y="1171977"/>
            <a:ext cx="10515600" cy="5004986"/>
          </a:xfrm>
        </p:spPr>
        <p:txBody>
          <a:bodyPr/>
          <a:lstStyle/>
          <a:p>
            <a:r>
              <a:rPr lang="en-IN" b="1" dirty="0"/>
              <a:t>Scaling an application</a:t>
            </a:r>
          </a:p>
          <a:p>
            <a:r>
              <a:rPr lang="en-IN" dirty="0"/>
              <a:t>In the previous modules we created a </a:t>
            </a:r>
            <a:r>
              <a:rPr lang="en-IN" u="sng" dirty="0">
                <a:hlinkClick r:id="rId2"/>
              </a:rPr>
              <a:t>Deployment</a:t>
            </a:r>
            <a:r>
              <a:rPr lang="en-IN" dirty="0"/>
              <a:t>, and then exposed it publicly via a </a:t>
            </a:r>
            <a:r>
              <a:rPr lang="en-IN" u="sng" dirty="0">
                <a:hlinkClick r:id="rId3"/>
              </a:rPr>
              <a:t>Service</a:t>
            </a:r>
            <a:r>
              <a:rPr lang="en-IN" dirty="0"/>
              <a:t>. </a:t>
            </a:r>
          </a:p>
          <a:p>
            <a:r>
              <a:rPr lang="en-IN" dirty="0"/>
              <a:t>The Deployment created only one Pod for running our application. </a:t>
            </a:r>
          </a:p>
          <a:p>
            <a:r>
              <a:rPr lang="en-IN" dirty="0"/>
              <a:t>When traffic increases, we will need to scale the application to keep up with user demand.</a:t>
            </a:r>
          </a:p>
          <a:p>
            <a:r>
              <a:rPr lang="en-IN" b="1" dirty="0"/>
              <a:t>Scaling</a:t>
            </a:r>
            <a:r>
              <a:rPr lang="en-IN" dirty="0"/>
              <a:t> is accomplished by changing the number of replicas in a Deployment</a:t>
            </a:r>
          </a:p>
          <a:p>
            <a:endParaRPr lang="en-IN" dirty="0"/>
          </a:p>
        </p:txBody>
      </p:sp>
    </p:spTree>
    <p:extLst>
      <p:ext uri="{BB962C8B-B14F-4D97-AF65-F5344CB8AC3E}">
        <p14:creationId xmlns:p14="http://schemas.microsoft.com/office/powerpoint/2010/main" val="3626098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IN" b="1" dirty="0"/>
              <a:t>Running Multiple Instances of Your </a:t>
            </a:r>
            <a:r>
              <a:rPr lang="en-IN" b="1" dirty="0" smtClean="0"/>
              <a:t>App</a:t>
            </a:r>
            <a:endParaRPr lang="en-IN" dirty="0"/>
          </a:p>
        </p:txBody>
      </p:sp>
      <p:sp>
        <p:nvSpPr>
          <p:cNvPr id="3" name="Content Placeholder 2"/>
          <p:cNvSpPr>
            <a:spLocks noGrp="1"/>
          </p:cNvSpPr>
          <p:nvPr>
            <p:ph idx="1"/>
          </p:nvPr>
        </p:nvSpPr>
        <p:spPr>
          <a:xfrm>
            <a:off x="838200" y="1171977"/>
            <a:ext cx="7636099" cy="5004986"/>
          </a:xfrm>
        </p:spPr>
        <p:txBody>
          <a:bodyPr>
            <a:normAutofit/>
          </a:bodyPr>
          <a:lstStyle/>
          <a:p>
            <a:r>
              <a:rPr lang="en-IN" b="1" dirty="0"/>
              <a:t>Scaling an </a:t>
            </a:r>
            <a:r>
              <a:rPr lang="en-IN" b="1" dirty="0" smtClean="0"/>
              <a:t>application</a:t>
            </a:r>
          </a:p>
          <a:p>
            <a:r>
              <a:rPr lang="en-IN" sz="2000" dirty="0"/>
              <a:t>Scaling out a Deployment will ensure new Pods are created and scheduled to Nodes with available resources. </a:t>
            </a:r>
          </a:p>
          <a:p>
            <a:r>
              <a:rPr lang="en-IN" sz="2000" dirty="0"/>
              <a:t>Scaling will increase the number of Pods to the new desired state. </a:t>
            </a:r>
            <a:r>
              <a:rPr lang="en-IN" sz="2000" dirty="0" err="1"/>
              <a:t>Kubernetes</a:t>
            </a:r>
            <a:r>
              <a:rPr lang="en-IN" sz="2000" dirty="0"/>
              <a:t> also supports </a:t>
            </a:r>
            <a:r>
              <a:rPr lang="en-IN" sz="2000" dirty="0" err="1">
                <a:hlinkClick r:id="rId2"/>
              </a:rPr>
              <a:t>autoscaling</a:t>
            </a:r>
            <a:r>
              <a:rPr lang="en-IN" sz="2000" dirty="0"/>
              <a:t> of Pods. Scaling to zero is also possible, and it will terminate all Pods of the specified Deployment.</a:t>
            </a:r>
          </a:p>
          <a:p>
            <a:r>
              <a:rPr lang="en-IN" sz="2000" dirty="0"/>
              <a:t>Running multiple instances of an application will require a way to distribute the traffic to all of them. </a:t>
            </a:r>
          </a:p>
          <a:p>
            <a:r>
              <a:rPr lang="en-IN" sz="2000" dirty="0"/>
              <a:t>Services have an integrated load-balancer that will distribute network traffic to all Pods of an exposed Deployment.</a:t>
            </a:r>
          </a:p>
          <a:p>
            <a:r>
              <a:rPr lang="en-IN" sz="2000" dirty="0"/>
              <a:t>Services will monitor continuously the running Pods using endpoints, to ensure the traffic is sent only to available Pods</a:t>
            </a:r>
            <a:r>
              <a:rPr lang="en-IN" sz="2000" dirty="0" smtClean="0"/>
              <a:t>.</a:t>
            </a:r>
          </a:p>
          <a:p>
            <a:r>
              <a:rPr lang="en-IN" sz="2000" dirty="0"/>
              <a:t>Once you have multiple instances of an Application running, you would be able to do Rolling updates without downtime. </a:t>
            </a:r>
          </a:p>
          <a:p>
            <a:endParaRPr lang="en-IN" sz="2000" dirty="0"/>
          </a:p>
          <a:p>
            <a:endParaRPr lang="en-IN" b="1" dirty="0"/>
          </a:p>
        </p:txBody>
      </p:sp>
      <p:pic>
        <p:nvPicPr>
          <p:cNvPr id="4" name="Picture 3"/>
          <p:cNvPicPr/>
          <p:nvPr/>
        </p:nvPicPr>
        <p:blipFill>
          <a:blip r:embed="rId3"/>
          <a:stretch>
            <a:fillRect/>
          </a:stretch>
        </p:blipFill>
        <p:spPr>
          <a:xfrm>
            <a:off x="9242540" y="1217020"/>
            <a:ext cx="2593340" cy="2457450"/>
          </a:xfrm>
          <a:prstGeom prst="rect">
            <a:avLst/>
          </a:prstGeom>
        </p:spPr>
      </p:pic>
      <p:pic>
        <p:nvPicPr>
          <p:cNvPr id="5" name="Picture 4"/>
          <p:cNvPicPr/>
          <p:nvPr/>
        </p:nvPicPr>
        <p:blipFill>
          <a:blip r:embed="rId4"/>
          <a:stretch>
            <a:fillRect/>
          </a:stretch>
        </p:blipFill>
        <p:spPr>
          <a:xfrm>
            <a:off x="9035848" y="3965083"/>
            <a:ext cx="3006725" cy="2714625"/>
          </a:xfrm>
          <a:prstGeom prst="rect">
            <a:avLst/>
          </a:prstGeom>
        </p:spPr>
      </p:pic>
    </p:spTree>
    <p:extLst>
      <p:ext uri="{BB962C8B-B14F-4D97-AF65-F5344CB8AC3E}">
        <p14:creationId xmlns:p14="http://schemas.microsoft.com/office/powerpoint/2010/main" val="12654533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IN" b="1" dirty="0"/>
              <a:t>Running Multiple Instances of Your </a:t>
            </a:r>
            <a:r>
              <a:rPr lang="en-IN" b="1" dirty="0" smtClean="0"/>
              <a:t>App</a:t>
            </a:r>
            <a:endParaRPr lang="en-IN" dirty="0"/>
          </a:p>
        </p:txBody>
      </p:sp>
      <p:sp>
        <p:nvSpPr>
          <p:cNvPr id="3" name="Content Placeholder 2"/>
          <p:cNvSpPr>
            <a:spLocks noGrp="1"/>
          </p:cNvSpPr>
          <p:nvPr>
            <p:ph idx="1"/>
          </p:nvPr>
        </p:nvSpPr>
        <p:spPr>
          <a:xfrm>
            <a:off x="838200" y="1171977"/>
            <a:ext cx="10515600" cy="5004986"/>
          </a:xfrm>
        </p:spPr>
        <p:txBody>
          <a:bodyPr>
            <a:normAutofit/>
          </a:bodyPr>
          <a:lstStyle/>
          <a:p>
            <a:r>
              <a:rPr lang="en-IN" b="1" i="1" dirty="0"/>
              <a:t>Step 1: Scaling a </a:t>
            </a:r>
            <a:r>
              <a:rPr lang="en-IN" b="1" i="1" dirty="0" smtClean="0"/>
              <a:t>deployment</a:t>
            </a:r>
          </a:p>
          <a:p>
            <a:r>
              <a:rPr lang="en-IN" sz="2000" i="1" dirty="0"/>
              <a:t>To list your deployments use the get deployments command: </a:t>
            </a:r>
            <a:r>
              <a:rPr lang="en-IN" sz="2000" i="1" dirty="0" err="1"/>
              <a:t>kubectl</a:t>
            </a:r>
            <a:r>
              <a:rPr lang="en-IN" sz="2000" i="1" dirty="0"/>
              <a:t> get deployments</a:t>
            </a:r>
          </a:p>
          <a:p>
            <a:r>
              <a:rPr lang="en-IN" sz="2000" i="1" dirty="0"/>
              <a:t>This shows:</a:t>
            </a:r>
          </a:p>
          <a:p>
            <a:r>
              <a:rPr lang="en-IN" sz="2000" i="1" dirty="0" smtClean="0"/>
              <a:t>NAME </a:t>
            </a:r>
            <a:r>
              <a:rPr lang="en-IN" sz="2000" i="1" dirty="0"/>
              <a:t>lists the names of the Deployments in the cluster.</a:t>
            </a:r>
          </a:p>
          <a:p>
            <a:r>
              <a:rPr lang="en-IN" sz="2000" i="1" dirty="0" smtClean="0"/>
              <a:t>READY </a:t>
            </a:r>
            <a:r>
              <a:rPr lang="en-IN" sz="2000" i="1" dirty="0"/>
              <a:t>shows the ratio of CURRENT/DESIRED replicas</a:t>
            </a:r>
          </a:p>
          <a:p>
            <a:r>
              <a:rPr lang="en-IN" sz="2000" i="1" dirty="0" smtClean="0"/>
              <a:t>UP-TO-DATE </a:t>
            </a:r>
            <a:r>
              <a:rPr lang="en-IN" sz="2000" i="1" dirty="0"/>
              <a:t>displays the number of replicas that have been updated to achieve the desired state.</a:t>
            </a:r>
          </a:p>
          <a:p>
            <a:r>
              <a:rPr lang="en-IN" sz="2000" i="1" dirty="0" smtClean="0"/>
              <a:t>AVAILABLE </a:t>
            </a:r>
            <a:r>
              <a:rPr lang="en-IN" sz="2000" i="1" dirty="0"/>
              <a:t>displays how many replicas of the application are available to your users.</a:t>
            </a:r>
          </a:p>
          <a:p>
            <a:r>
              <a:rPr lang="en-IN" sz="2000" i="1" dirty="0" smtClean="0"/>
              <a:t>AGE </a:t>
            </a:r>
            <a:r>
              <a:rPr lang="en-IN" sz="2000" i="1" dirty="0"/>
              <a:t>displays the amount of time that the application has been running.</a:t>
            </a:r>
          </a:p>
          <a:p>
            <a:endParaRPr lang="en-IN" b="1" i="1" dirty="0"/>
          </a:p>
        </p:txBody>
      </p:sp>
    </p:spTree>
    <p:extLst>
      <p:ext uri="{BB962C8B-B14F-4D97-AF65-F5344CB8AC3E}">
        <p14:creationId xmlns:p14="http://schemas.microsoft.com/office/powerpoint/2010/main" val="3927074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IN" b="1" dirty="0"/>
              <a:t>Running Multiple Instances of Your </a:t>
            </a:r>
            <a:r>
              <a:rPr lang="en-IN" b="1" dirty="0" smtClean="0"/>
              <a:t>App</a:t>
            </a:r>
            <a:endParaRPr lang="en-IN" dirty="0"/>
          </a:p>
        </p:txBody>
      </p:sp>
      <p:sp>
        <p:nvSpPr>
          <p:cNvPr id="3" name="Content Placeholder 2"/>
          <p:cNvSpPr>
            <a:spLocks noGrp="1"/>
          </p:cNvSpPr>
          <p:nvPr>
            <p:ph idx="1"/>
          </p:nvPr>
        </p:nvSpPr>
        <p:spPr>
          <a:xfrm>
            <a:off x="838200" y="1171977"/>
            <a:ext cx="10515600" cy="5004986"/>
          </a:xfrm>
        </p:spPr>
        <p:txBody>
          <a:bodyPr>
            <a:normAutofit/>
          </a:bodyPr>
          <a:lstStyle/>
          <a:p>
            <a:r>
              <a:rPr lang="en-IN" b="1" i="1" dirty="0"/>
              <a:t>Step 1: Scaling a </a:t>
            </a:r>
            <a:r>
              <a:rPr lang="en-IN" b="1" i="1" dirty="0" smtClean="0"/>
              <a:t>deployment</a:t>
            </a:r>
          </a:p>
          <a:p>
            <a:r>
              <a:rPr lang="en-IN" sz="2000" i="1" dirty="0"/>
              <a:t>To see the </a:t>
            </a:r>
            <a:r>
              <a:rPr lang="en-IN" sz="2000" i="1" dirty="0" err="1"/>
              <a:t>ReplicaSet</a:t>
            </a:r>
            <a:r>
              <a:rPr lang="en-IN" sz="2000" i="1" dirty="0"/>
              <a:t> created by the Deployment, run </a:t>
            </a:r>
            <a:r>
              <a:rPr lang="en-IN" sz="2000" i="1" dirty="0" err="1"/>
              <a:t>kubectl</a:t>
            </a:r>
            <a:r>
              <a:rPr lang="en-IN" sz="2000" i="1" dirty="0"/>
              <a:t> get </a:t>
            </a:r>
            <a:r>
              <a:rPr lang="en-IN" sz="2000" i="1" dirty="0" err="1"/>
              <a:t>rs</a:t>
            </a:r>
            <a:endParaRPr lang="en-IN" sz="2000" i="1" dirty="0"/>
          </a:p>
          <a:p>
            <a:r>
              <a:rPr lang="en-IN" sz="2000" i="1" dirty="0"/>
              <a:t>Notice that the name of the </a:t>
            </a:r>
            <a:r>
              <a:rPr lang="en-IN" sz="2000" i="1" dirty="0" err="1"/>
              <a:t>ReplicaSet</a:t>
            </a:r>
            <a:r>
              <a:rPr lang="en-IN" sz="2000" i="1" dirty="0"/>
              <a:t> is always formatted as [DEPLOYMENT-NAME]-[RANDOM-STRING]. </a:t>
            </a:r>
            <a:endParaRPr lang="en-IN" sz="2000" i="1" dirty="0" smtClean="0"/>
          </a:p>
          <a:p>
            <a:r>
              <a:rPr lang="en-IN" sz="2000" i="1" dirty="0" smtClean="0"/>
              <a:t>The </a:t>
            </a:r>
            <a:r>
              <a:rPr lang="en-IN" sz="2000" i="1" dirty="0"/>
              <a:t>random string is randomly generated and uses the pod-template-hash as a seed.</a:t>
            </a:r>
          </a:p>
          <a:p>
            <a:r>
              <a:rPr lang="en-IN" sz="2000" i="1" dirty="0" smtClean="0"/>
              <a:t>Two </a:t>
            </a:r>
            <a:r>
              <a:rPr lang="en-IN" sz="2000" i="1" dirty="0"/>
              <a:t>important columns of this command are:</a:t>
            </a:r>
          </a:p>
          <a:p>
            <a:r>
              <a:rPr lang="en-IN" sz="2000" i="1" dirty="0" smtClean="0"/>
              <a:t>DESIRED </a:t>
            </a:r>
            <a:r>
              <a:rPr lang="en-IN" sz="2000" i="1" dirty="0"/>
              <a:t>displays the desired number of replicas of the application, which you define when you create the Deployment. This is the desired state.</a:t>
            </a:r>
          </a:p>
          <a:p>
            <a:r>
              <a:rPr lang="en-IN" sz="2000" i="1" dirty="0" smtClean="0"/>
              <a:t>CURRENT </a:t>
            </a:r>
            <a:r>
              <a:rPr lang="en-IN" sz="2000" i="1" dirty="0"/>
              <a:t>displays how many replicas are currently running.</a:t>
            </a:r>
          </a:p>
          <a:p>
            <a:endParaRPr lang="en-IN" b="1" i="1" dirty="0"/>
          </a:p>
        </p:txBody>
      </p:sp>
    </p:spTree>
    <p:extLst>
      <p:ext uri="{BB962C8B-B14F-4D97-AF65-F5344CB8AC3E}">
        <p14:creationId xmlns:p14="http://schemas.microsoft.com/office/powerpoint/2010/main" val="367587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a:t>Features Of </a:t>
            </a:r>
            <a:r>
              <a:rPr lang="en-IN" b="1" dirty="0" err="1"/>
              <a:t>Kubernetes</a:t>
            </a:r>
            <a:endParaRPr lang="en-IN" dirty="0"/>
          </a:p>
        </p:txBody>
      </p:sp>
      <p:pic>
        <p:nvPicPr>
          <p:cNvPr id="3" name="Picture 2"/>
          <p:cNvPicPr>
            <a:picLocks noChangeAspect="1"/>
          </p:cNvPicPr>
          <p:nvPr/>
        </p:nvPicPr>
        <p:blipFill>
          <a:blip r:embed="rId2"/>
          <a:stretch>
            <a:fillRect/>
          </a:stretch>
        </p:blipFill>
        <p:spPr>
          <a:xfrm>
            <a:off x="838200" y="1262130"/>
            <a:ext cx="7353300" cy="1647825"/>
          </a:xfrm>
          <a:prstGeom prst="rect">
            <a:avLst/>
          </a:prstGeom>
        </p:spPr>
      </p:pic>
      <p:pic>
        <p:nvPicPr>
          <p:cNvPr id="4" name="Picture 3"/>
          <p:cNvPicPr>
            <a:picLocks noChangeAspect="1"/>
          </p:cNvPicPr>
          <p:nvPr/>
        </p:nvPicPr>
        <p:blipFill>
          <a:blip r:embed="rId3"/>
          <a:stretch>
            <a:fillRect/>
          </a:stretch>
        </p:blipFill>
        <p:spPr>
          <a:xfrm>
            <a:off x="838200" y="3068391"/>
            <a:ext cx="7381875" cy="1828800"/>
          </a:xfrm>
          <a:prstGeom prst="rect">
            <a:avLst/>
          </a:prstGeom>
        </p:spPr>
      </p:pic>
    </p:spTree>
    <p:extLst>
      <p:ext uri="{BB962C8B-B14F-4D97-AF65-F5344CB8AC3E}">
        <p14:creationId xmlns:p14="http://schemas.microsoft.com/office/powerpoint/2010/main" val="1023789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IN" b="1" dirty="0"/>
              <a:t>Running Multiple Instances of Your </a:t>
            </a:r>
            <a:r>
              <a:rPr lang="en-IN" b="1" dirty="0" smtClean="0"/>
              <a:t>App</a:t>
            </a:r>
            <a:endParaRPr lang="en-IN" dirty="0"/>
          </a:p>
        </p:txBody>
      </p:sp>
      <p:sp>
        <p:nvSpPr>
          <p:cNvPr id="3" name="Content Placeholder 2"/>
          <p:cNvSpPr>
            <a:spLocks noGrp="1"/>
          </p:cNvSpPr>
          <p:nvPr>
            <p:ph idx="1"/>
          </p:nvPr>
        </p:nvSpPr>
        <p:spPr>
          <a:xfrm>
            <a:off x="838200" y="1171977"/>
            <a:ext cx="10515600" cy="5004986"/>
          </a:xfrm>
        </p:spPr>
        <p:txBody>
          <a:bodyPr>
            <a:normAutofit/>
          </a:bodyPr>
          <a:lstStyle/>
          <a:p>
            <a:r>
              <a:rPr lang="en-IN" b="1" i="1" dirty="0"/>
              <a:t>Step 1: Scaling a </a:t>
            </a:r>
            <a:r>
              <a:rPr lang="en-IN" b="1" i="1" dirty="0" smtClean="0"/>
              <a:t>deployment</a:t>
            </a:r>
          </a:p>
          <a:p>
            <a:r>
              <a:rPr lang="en-IN" sz="2000" i="1" dirty="0"/>
              <a:t>Next, let’s scale the Deployment to 4 replicas, use the </a:t>
            </a:r>
            <a:r>
              <a:rPr lang="en-IN" sz="2000" i="1" dirty="0" err="1"/>
              <a:t>kubectl</a:t>
            </a:r>
            <a:r>
              <a:rPr lang="en-IN" sz="2000" i="1" dirty="0"/>
              <a:t> scale command, followed by the deployment type, name and desired number of instances:</a:t>
            </a:r>
          </a:p>
          <a:p>
            <a:r>
              <a:rPr lang="en-IN" sz="2000" b="1" i="1" dirty="0" err="1"/>
              <a:t>kubectl</a:t>
            </a:r>
            <a:r>
              <a:rPr lang="en-IN" sz="2000" b="1" i="1" dirty="0"/>
              <a:t> scale deployments/</a:t>
            </a:r>
            <a:r>
              <a:rPr lang="en-IN" sz="2000" b="1" i="1" dirty="0" err="1"/>
              <a:t>kubernetes-bootcamp</a:t>
            </a:r>
            <a:r>
              <a:rPr lang="en-IN" sz="2000" b="1" i="1" dirty="0"/>
              <a:t> --replicas=4</a:t>
            </a:r>
          </a:p>
          <a:p>
            <a:r>
              <a:rPr lang="en-IN" sz="2000" i="1" dirty="0"/>
              <a:t>To list your Deployments once again, use get deployments:</a:t>
            </a:r>
          </a:p>
          <a:p>
            <a:r>
              <a:rPr lang="en-IN" sz="2000" b="1" i="1" dirty="0" err="1"/>
              <a:t>kubectl</a:t>
            </a:r>
            <a:r>
              <a:rPr lang="en-IN" sz="2000" b="1" i="1" dirty="0"/>
              <a:t> get deployments</a:t>
            </a:r>
          </a:p>
          <a:p>
            <a:r>
              <a:rPr lang="en-IN" sz="2000" i="1" dirty="0"/>
              <a:t>The change was applied, and we have 4 instances of the application available. Next, let’s check if the number of Pods changed:</a:t>
            </a:r>
          </a:p>
          <a:p>
            <a:r>
              <a:rPr lang="en-IN" sz="2000" b="1" i="1" dirty="0" err="1"/>
              <a:t>kubectl</a:t>
            </a:r>
            <a:r>
              <a:rPr lang="en-IN" sz="2000" b="1" i="1" dirty="0"/>
              <a:t> get pods -o wide</a:t>
            </a:r>
          </a:p>
          <a:p>
            <a:r>
              <a:rPr lang="en-IN" sz="2000" i="1" dirty="0"/>
              <a:t>There are 4 Pods now, with different IP addresses. The change was registered in the Deployment events log. To check that, use the describe command:</a:t>
            </a:r>
          </a:p>
          <a:p>
            <a:r>
              <a:rPr lang="en-IN" sz="2000" b="1" i="1" dirty="0" err="1"/>
              <a:t>kubectl</a:t>
            </a:r>
            <a:r>
              <a:rPr lang="en-IN" sz="2000" b="1" i="1" dirty="0"/>
              <a:t> describe deployments/</a:t>
            </a:r>
            <a:r>
              <a:rPr lang="en-IN" sz="2000" b="1" i="1" dirty="0" err="1"/>
              <a:t>kubernetes-bootcamp</a:t>
            </a:r>
            <a:endParaRPr lang="en-IN" sz="2000" b="1" i="1" dirty="0"/>
          </a:p>
          <a:p>
            <a:endParaRPr lang="en-IN" b="1" i="1" dirty="0"/>
          </a:p>
        </p:txBody>
      </p:sp>
    </p:spTree>
    <p:extLst>
      <p:ext uri="{BB962C8B-B14F-4D97-AF65-F5344CB8AC3E}">
        <p14:creationId xmlns:p14="http://schemas.microsoft.com/office/powerpoint/2010/main" val="21903915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IN" b="1" dirty="0"/>
              <a:t>Running Multiple Instances of Your </a:t>
            </a:r>
            <a:r>
              <a:rPr lang="en-IN" b="1" dirty="0" smtClean="0"/>
              <a:t>App</a:t>
            </a:r>
            <a:endParaRPr lang="en-IN" dirty="0"/>
          </a:p>
        </p:txBody>
      </p:sp>
      <p:sp>
        <p:nvSpPr>
          <p:cNvPr id="3" name="Content Placeholder 2"/>
          <p:cNvSpPr>
            <a:spLocks noGrp="1"/>
          </p:cNvSpPr>
          <p:nvPr>
            <p:ph idx="1"/>
          </p:nvPr>
        </p:nvSpPr>
        <p:spPr>
          <a:xfrm>
            <a:off x="838200" y="1171977"/>
            <a:ext cx="10515600" cy="5004986"/>
          </a:xfrm>
        </p:spPr>
        <p:txBody>
          <a:bodyPr>
            <a:normAutofit/>
          </a:bodyPr>
          <a:lstStyle/>
          <a:p>
            <a:r>
              <a:rPr lang="en-IN" b="1" i="1" dirty="0"/>
              <a:t>Step 2: Load Balancing</a:t>
            </a:r>
          </a:p>
          <a:p>
            <a:r>
              <a:rPr lang="en-IN" sz="2200" i="1" dirty="0"/>
              <a:t>Let’s check that the Service is load-balancing the traffic. </a:t>
            </a:r>
          </a:p>
          <a:p>
            <a:r>
              <a:rPr lang="en-IN" sz="2200" i="1" dirty="0"/>
              <a:t>To find out the exposed IP and Port we can use the describe service as we learned in the previously Module:</a:t>
            </a:r>
          </a:p>
          <a:p>
            <a:r>
              <a:rPr lang="en-IN" sz="2200" b="1" i="1" dirty="0" err="1"/>
              <a:t>kubectl</a:t>
            </a:r>
            <a:r>
              <a:rPr lang="en-IN" sz="2200" b="1" i="1" dirty="0"/>
              <a:t> describe services/</a:t>
            </a:r>
            <a:r>
              <a:rPr lang="en-IN" sz="2200" b="1" i="1" dirty="0" err="1"/>
              <a:t>kubernetes-bootcamp</a:t>
            </a:r>
            <a:endParaRPr lang="en-IN" sz="2200" b="1" i="1" dirty="0"/>
          </a:p>
          <a:p>
            <a:r>
              <a:rPr lang="en-IN" sz="2200" i="1" dirty="0"/>
              <a:t>Create an environment variable called NODE_PORT that has a value as the Node port:</a:t>
            </a:r>
          </a:p>
          <a:p>
            <a:r>
              <a:rPr lang="en-IN" sz="2200" b="1" i="1" dirty="0"/>
              <a:t>export NODE_PORT=$(</a:t>
            </a:r>
            <a:r>
              <a:rPr lang="en-IN" sz="2200" b="1" i="1" dirty="0" err="1"/>
              <a:t>kubectl</a:t>
            </a:r>
            <a:r>
              <a:rPr lang="en-IN" sz="2200" b="1" i="1" dirty="0"/>
              <a:t> get services/</a:t>
            </a:r>
            <a:r>
              <a:rPr lang="en-IN" sz="2200" b="1" i="1" dirty="0" err="1"/>
              <a:t>kubernetes-bootcamp</a:t>
            </a:r>
            <a:r>
              <a:rPr lang="en-IN" sz="2200" b="1" i="1" dirty="0"/>
              <a:t> -o go-template='{{(index .</a:t>
            </a:r>
            <a:r>
              <a:rPr lang="en-IN" sz="2200" b="1" i="1" dirty="0" err="1"/>
              <a:t>spec.ports</a:t>
            </a:r>
            <a:r>
              <a:rPr lang="en-IN" sz="2200" b="1" i="1" dirty="0"/>
              <a:t> 0).</a:t>
            </a:r>
            <a:r>
              <a:rPr lang="en-IN" sz="2200" b="1" i="1" dirty="0" err="1"/>
              <a:t>nodePort</a:t>
            </a:r>
            <a:r>
              <a:rPr lang="en-IN" sz="2200" b="1" i="1" dirty="0"/>
              <a:t>}}') echo NODE_PORT=$NODE_PORT</a:t>
            </a:r>
          </a:p>
          <a:p>
            <a:r>
              <a:rPr lang="en-IN" sz="2200" i="1" dirty="0"/>
              <a:t>Next, we’ll do a curl to the exposed IP and port. Execute the command multiple times:</a:t>
            </a:r>
          </a:p>
          <a:p>
            <a:r>
              <a:rPr lang="en-IN" sz="2200" b="1" i="1" dirty="0"/>
              <a:t>curl $(</a:t>
            </a:r>
            <a:r>
              <a:rPr lang="en-IN" sz="2200" b="1" i="1" dirty="0" err="1"/>
              <a:t>minikube</a:t>
            </a:r>
            <a:r>
              <a:rPr lang="en-IN" sz="2200" b="1" i="1" dirty="0"/>
              <a:t> </a:t>
            </a:r>
            <a:r>
              <a:rPr lang="en-IN" sz="2200" b="1" i="1" dirty="0" err="1"/>
              <a:t>ip</a:t>
            </a:r>
            <a:r>
              <a:rPr lang="en-IN" sz="2200" b="1" i="1" dirty="0"/>
              <a:t>):$NODE_PORT</a:t>
            </a:r>
          </a:p>
          <a:p>
            <a:r>
              <a:rPr lang="en-IN" sz="2200" i="1" dirty="0"/>
              <a:t>We hit a different Pod with every request. </a:t>
            </a:r>
            <a:endParaRPr lang="en-IN" sz="2200" i="1" dirty="0" smtClean="0"/>
          </a:p>
          <a:p>
            <a:r>
              <a:rPr lang="en-IN" sz="2200" i="1" dirty="0" smtClean="0"/>
              <a:t>This </a:t>
            </a:r>
            <a:r>
              <a:rPr lang="en-IN" sz="2200" i="1" dirty="0"/>
              <a:t>demonstrates that the load-balancing is working.</a:t>
            </a:r>
          </a:p>
          <a:p>
            <a:endParaRPr lang="en-IN" sz="2200" b="1" i="1" dirty="0"/>
          </a:p>
        </p:txBody>
      </p:sp>
    </p:spTree>
    <p:extLst>
      <p:ext uri="{BB962C8B-B14F-4D97-AF65-F5344CB8AC3E}">
        <p14:creationId xmlns:p14="http://schemas.microsoft.com/office/powerpoint/2010/main" val="1435202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IN" b="1" dirty="0"/>
              <a:t>Running Multiple Instances of Your </a:t>
            </a:r>
            <a:r>
              <a:rPr lang="en-IN" b="1" dirty="0" smtClean="0"/>
              <a:t>App</a:t>
            </a:r>
            <a:endParaRPr lang="en-IN" dirty="0"/>
          </a:p>
        </p:txBody>
      </p:sp>
      <p:sp>
        <p:nvSpPr>
          <p:cNvPr id="3" name="Content Placeholder 2"/>
          <p:cNvSpPr>
            <a:spLocks noGrp="1"/>
          </p:cNvSpPr>
          <p:nvPr>
            <p:ph idx="1"/>
          </p:nvPr>
        </p:nvSpPr>
        <p:spPr>
          <a:xfrm>
            <a:off x="838200" y="1171977"/>
            <a:ext cx="10515600" cy="5004986"/>
          </a:xfrm>
        </p:spPr>
        <p:txBody>
          <a:bodyPr>
            <a:normAutofit/>
          </a:bodyPr>
          <a:lstStyle/>
          <a:p>
            <a:r>
              <a:rPr lang="en-IN" b="1" i="1" dirty="0"/>
              <a:t>Step 3: Scale </a:t>
            </a:r>
            <a:r>
              <a:rPr lang="en-IN" b="1" i="1" dirty="0" smtClean="0"/>
              <a:t>Down</a:t>
            </a:r>
          </a:p>
          <a:p>
            <a:r>
              <a:rPr lang="en-IN" sz="2000" i="1" dirty="0"/>
              <a:t>To scale down the Service to 2 replicas, run again the scale command:</a:t>
            </a:r>
          </a:p>
          <a:p>
            <a:r>
              <a:rPr lang="en-IN" sz="2000" b="1" i="1" dirty="0" err="1"/>
              <a:t>kubectl</a:t>
            </a:r>
            <a:r>
              <a:rPr lang="en-IN" sz="2000" b="1" i="1" dirty="0"/>
              <a:t> scale deployments/</a:t>
            </a:r>
            <a:r>
              <a:rPr lang="en-IN" sz="2000" b="1" i="1" dirty="0" err="1"/>
              <a:t>kubernetes-bootcamp</a:t>
            </a:r>
            <a:r>
              <a:rPr lang="en-IN" sz="2000" b="1" i="1" dirty="0"/>
              <a:t> --replicas=2</a:t>
            </a:r>
          </a:p>
          <a:p>
            <a:r>
              <a:rPr lang="en-IN" sz="2000" i="1" dirty="0"/>
              <a:t>List the Deployments to check if the change was applied with the get deployments command:</a:t>
            </a:r>
          </a:p>
          <a:p>
            <a:r>
              <a:rPr lang="en-IN" sz="2000" b="1" i="1" dirty="0" err="1"/>
              <a:t>kubectl</a:t>
            </a:r>
            <a:r>
              <a:rPr lang="en-IN" sz="2000" b="1" i="1" dirty="0"/>
              <a:t> get deployments</a:t>
            </a:r>
          </a:p>
          <a:p>
            <a:r>
              <a:rPr lang="en-IN" sz="2000" i="1" dirty="0"/>
              <a:t>The number of replicas decreased to 2. List the number of Pods, with get pods:</a:t>
            </a:r>
          </a:p>
          <a:p>
            <a:r>
              <a:rPr lang="en-IN" sz="2000" b="1" i="1" dirty="0" err="1"/>
              <a:t>kubectl</a:t>
            </a:r>
            <a:r>
              <a:rPr lang="en-IN" sz="2000" b="1" i="1" dirty="0"/>
              <a:t> get pods -o wide</a:t>
            </a:r>
          </a:p>
          <a:p>
            <a:r>
              <a:rPr lang="en-IN" sz="2000" i="1" dirty="0"/>
              <a:t>This confirms that 2 Pods were terminated.</a:t>
            </a:r>
          </a:p>
          <a:p>
            <a:endParaRPr lang="en-IN" i="1" dirty="0"/>
          </a:p>
        </p:txBody>
      </p:sp>
    </p:spTree>
    <p:extLst>
      <p:ext uri="{BB962C8B-B14F-4D97-AF65-F5344CB8AC3E}">
        <p14:creationId xmlns:p14="http://schemas.microsoft.com/office/powerpoint/2010/main" val="382355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a:t>Features Of </a:t>
            </a:r>
            <a:r>
              <a:rPr lang="en-IN" b="1" dirty="0" err="1"/>
              <a:t>Kubernetes</a:t>
            </a:r>
            <a:endParaRPr lang="en-IN" dirty="0"/>
          </a:p>
        </p:txBody>
      </p:sp>
      <p:pic>
        <p:nvPicPr>
          <p:cNvPr id="5" name="Picture 4"/>
          <p:cNvPicPr>
            <a:picLocks noChangeAspect="1"/>
          </p:cNvPicPr>
          <p:nvPr/>
        </p:nvPicPr>
        <p:blipFill>
          <a:blip r:embed="rId2"/>
          <a:stretch>
            <a:fillRect/>
          </a:stretch>
        </p:blipFill>
        <p:spPr>
          <a:xfrm>
            <a:off x="838200" y="1357648"/>
            <a:ext cx="7315200" cy="2133600"/>
          </a:xfrm>
          <a:prstGeom prst="rect">
            <a:avLst/>
          </a:prstGeom>
        </p:spPr>
      </p:pic>
    </p:spTree>
    <p:extLst>
      <p:ext uri="{BB962C8B-B14F-4D97-AF65-F5344CB8AC3E}">
        <p14:creationId xmlns:p14="http://schemas.microsoft.com/office/powerpoint/2010/main" val="183160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4" name="Content Placeholder 3"/>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838200" y="1886844"/>
            <a:ext cx="7400925" cy="3295650"/>
          </a:xfrm>
          <a:prstGeom prst="rect">
            <a:avLst/>
          </a:prstGeom>
        </p:spPr>
      </p:pic>
    </p:spTree>
    <p:extLst>
      <p:ext uri="{BB962C8B-B14F-4D97-AF65-F5344CB8AC3E}">
        <p14:creationId xmlns:p14="http://schemas.microsoft.com/office/powerpoint/2010/main" val="72677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748048" y="1262129"/>
            <a:ext cx="10515600" cy="5241701"/>
          </a:xfrm>
        </p:spPr>
        <p:txBody>
          <a:bodyPr>
            <a:normAutofit fontScale="92500"/>
          </a:bodyPr>
          <a:lstStyle/>
          <a:p>
            <a:r>
              <a:rPr lang="en-IN" dirty="0" err="1"/>
              <a:t>Kubernetes</a:t>
            </a:r>
            <a:r>
              <a:rPr lang="en-IN" dirty="0"/>
              <a:t> implements a cluster computing background, everything works from inside a </a:t>
            </a:r>
            <a:r>
              <a:rPr lang="en-IN" b="1" i="1" u="sng" dirty="0" err="1"/>
              <a:t>Kubernetes</a:t>
            </a:r>
            <a:r>
              <a:rPr lang="en-IN" b="1" i="1" u="sng" dirty="0"/>
              <a:t> Cluster</a:t>
            </a:r>
            <a:r>
              <a:rPr lang="en-IN" dirty="0"/>
              <a:t>. </a:t>
            </a:r>
            <a:endParaRPr lang="en-IN" dirty="0" smtClean="0"/>
          </a:p>
          <a:p>
            <a:r>
              <a:rPr lang="en-IN" dirty="0" smtClean="0"/>
              <a:t>This </a:t>
            </a:r>
            <a:r>
              <a:rPr lang="en-IN" dirty="0"/>
              <a:t>cluster is hosted by one node acting as the ‘master’ of the cluster, and other nodes as ‘nodes’ which do the actual ‘</a:t>
            </a:r>
            <a:r>
              <a:rPr lang="en-IN" u="sng" dirty="0"/>
              <a:t>containerization</a:t>
            </a:r>
            <a:r>
              <a:rPr lang="en-IN" dirty="0"/>
              <a:t>‘. </a:t>
            </a:r>
            <a:endParaRPr lang="en-IN" dirty="0" smtClean="0"/>
          </a:p>
          <a:p>
            <a:r>
              <a:rPr lang="en-IN" u="sng" dirty="0"/>
              <a:t>Master</a:t>
            </a:r>
            <a:r>
              <a:rPr lang="en-IN" dirty="0"/>
              <a:t> controls the cluster, and the nodes in it. It ensures the execution only happens in nodes and coordinates the act. </a:t>
            </a:r>
            <a:endParaRPr lang="en-IN" dirty="0" smtClean="0"/>
          </a:p>
          <a:p>
            <a:r>
              <a:rPr lang="en-IN" u="sng" dirty="0" smtClean="0"/>
              <a:t>Nodes</a:t>
            </a:r>
            <a:r>
              <a:rPr lang="en-IN" dirty="0"/>
              <a:t> host the containers; in-fact these Containers are grouped logically to form </a:t>
            </a:r>
            <a:r>
              <a:rPr lang="en-IN" u="sng" dirty="0"/>
              <a:t>Pods</a:t>
            </a:r>
            <a:r>
              <a:rPr lang="en-IN" dirty="0"/>
              <a:t>. Each node can run multiple such Pods, which are a group of containers, that interact with each other, for a deployment. </a:t>
            </a:r>
            <a:endParaRPr lang="en-IN" dirty="0" smtClean="0"/>
          </a:p>
          <a:p>
            <a:r>
              <a:rPr lang="en-IN" u="sng" dirty="0"/>
              <a:t>Replication Controller</a:t>
            </a:r>
            <a:r>
              <a:rPr lang="en-IN" dirty="0"/>
              <a:t> is Master’s resource to ensure that the requested no. of pods are always running on nodes. </a:t>
            </a:r>
            <a:r>
              <a:rPr lang="en-IN" u="sng" dirty="0"/>
              <a:t>Service</a:t>
            </a:r>
            <a:r>
              <a:rPr lang="en-IN" dirty="0"/>
              <a:t> is an object on Master that provides load balancing across a replicated group of Pods.</a:t>
            </a:r>
          </a:p>
        </p:txBody>
      </p:sp>
    </p:spTree>
    <p:extLst>
      <p:ext uri="{BB962C8B-B14F-4D97-AF65-F5344CB8AC3E}">
        <p14:creationId xmlns:p14="http://schemas.microsoft.com/office/powerpoint/2010/main" val="316007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3687</Words>
  <Application>Microsoft Office PowerPoint</Application>
  <PresentationFormat>Widescreen</PresentationFormat>
  <Paragraphs>419</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Kubernetes</vt:lpstr>
      <vt:lpstr>What Is Kubernetes?</vt:lpstr>
      <vt:lpstr>Why Use Kubernetes?</vt:lpstr>
      <vt:lpstr>Features Of Kubernetes</vt:lpstr>
      <vt:lpstr>Features Of Kubernetes</vt:lpstr>
      <vt:lpstr>Features Of Kubernetes</vt:lpstr>
      <vt:lpstr>Features Of Kubernetes</vt:lpstr>
      <vt:lpstr>Kubernetes Architecture</vt:lpstr>
      <vt:lpstr>Kubernetes Architecture</vt:lpstr>
      <vt:lpstr>Kubernetes Architecture</vt:lpstr>
      <vt:lpstr>Kubernetes Architecture</vt:lpstr>
      <vt:lpstr>Kubernetes Architecture</vt:lpstr>
      <vt:lpstr>Kubernetes Architecture</vt:lpstr>
      <vt:lpstr>Kubernetes Architecture</vt:lpstr>
      <vt:lpstr>Kubernetes Case-Study</vt:lpstr>
      <vt:lpstr>Kubernetes Case-Study</vt:lpstr>
      <vt:lpstr>Kubernetes Case-Study</vt:lpstr>
      <vt:lpstr>Minikube to Create a Cluster</vt:lpstr>
      <vt:lpstr>Minikube to Create a Cluster</vt:lpstr>
      <vt:lpstr>Minikube to Create a Cluster</vt:lpstr>
      <vt:lpstr>Minikube to Create a Cluster</vt:lpstr>
      <vt:lpstr>Minikube to Create a Cluster</vt:lpstr>
      <vt:lpstr>Minikube to Create a Cluster</vt:lpstr>
      <vt:lpstr>Minikube to Create a Cluster</vt:lpstr>
      <vt:lpstr>Minikube to Create a Cluster</vt:lpstr>
      <vt:lpstr>Using kubectl to Create a Deployment</vt:lpstr>
      <vt:lpstr>Using kubectl to Create a Deployment</vt:lpstr>
      <vt:lpstr>Deploying an App</vt:lpstr>
      <vt:lpstr>Deploying an App</vt:lpstr>
      <vt:lpstr>Deploying an App</vt:lpstr>
      <vt:lpstr>Deploying an App</vt:lpstr>
      <vt:lpstr>Deploying an App</vt:lpstr>
      <vt:lpstr>Deploying an App</vt:lpstr>
      <vt:lpstr>Viewing Pods and Nodes</vt:lpstr>
      <vt:lpstr>Viewing Pods and Nodes</vt:lpstr>
      <vt:lpstr>Viewing Pods and Nodes</vt:lpstr>
      <vt:lpstr>Viewing Pods and Nodes</vt:lpstr>
      <vt:lpstr>Viewing Pods and Nodes</vt:lpstr>
      <vt:lpstr>Viewing Pods and Nodes</vt:lpstr>
      <vt:lpstr>Viewing Pods and Nodes</vt:lpstr>
      <vt:lpstr>Viewing Pods and Nodes</vt:lpstr>
      <vt:lpstr>Viewing Pods and Nodes</vt:lpstr>
      <vt:lpstr>Viewing Pods and Nodes</vt:lpstr>
      <vt:lpstr>Kubernetes Services</vt:lpstr>
      <vt:lpstr>Kubernetes Services</vt:lpstr>
      <vt:lpstr>Kubernetes Services</vt:lpstr>
      <vt:lpstr>Kubernetes Services</vt:lpstr>
      <vt:lpstr>Kubernetes Services</vt:lpstr>
      <vt:lpstr>Kubernetes Services</vt:lpstr>
      <vt:lpstr>Kubernetes Services</vt:lpstr>
      <vt:lpstr>Kubernetes Services</vt:lpstr>
      <vt:lpstr>Kubernetes Services</vt:lpstr>
      <vt:lpstr>Kubernetes Services</vt:lpstr>
      <vt:lpstr>Kubernetes Services</vt:lpstr>
      <vt:lpstr>Running Multiple Instances of Your App</vt:lpstr>
      <vt:lpstr>Running Multiple Instances of Your App</vt:lpstr>
      <vt:lpstr>Running Multiple Instances of Your App</vt:lpstr>
      <vt:lpstr>Running Multiple Instances of Your App</vt:lpstr>
      <vt:lpstr>Running Multiple Instances of Your App</vt:lpstr>
      <vt:lpstr>Running Multiple Instances of Your App</vt:lpstr>
      <vt:lpstr>Running Multiple Instances of Your App</vt:lpstr>
      <vt:lpstr>Running Multiple Instances of Your App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Dibakar</dc:creator>
  <cp:lastModifiedBy>Dibakar</cp:lastModifiedBy>
  <cp:revision>22</cp:revision>
  <dcterms:created xsi:type="dcterms:W3CDTF">2020-07-08T08:15:51Z</dcterms:created>
  <dcterms:modified xsi:type="dcterms:W3CDTF">2020-07-13T18:30:25Z</dcterms:modified>
</cp:coreProperties>
</file>