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6" r:id="rId3"/>
    <p:sldId id="287" r:id="rId4"/>
    <p:sldId id="298" r:id="rId5"/>
    <p:sldId id="288" r:id="rId6"/>
    <p:sldId id="299" r:id="rId7"/>
    <p:sldId id="289" r:id="rId8"/>
    <p:sldId id="290" r:id="rId9"/>
    <p:sldId id="291" r:id="rId10"/>
    <p:sldId id="300" r:id="rId11"/>
    <p:sldId id="292" r:id="rId12"/>
    <p:sldId id="301" r:id="rId13"/>
    <p:sldId id="293" r:id="rId14"/>
    <p:sldId id="294" r:id="rId15"/>
    <p:sldId id="295" r:id="rId16"/>
    <p:sldId id="258" r:id="rId17"/>
    <p:sldId id="259" r:id="rId18"/>
    <p:sldId id="260" r:id="rId19"/>
    <p:sldId id="262" r:id="rId20"/>
    <p:sldId id="256" r:id="rId21"/>
    <p:sldId id="261" r:id="rId22"/>
    <p:sldId id="264" r:id="rId23"/>
    <p:sldId id="265" r:id="rId24"/>
    <p:sldId id="266" r:id="rId25"/>
    <p:sldId id="267" r:id="rId26"/>
    <p:sldId id="268" r:id="rId27"/>
    <p:sldId id="297" r:id="rId28"/>
    <p:sldId id="286"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F7CC30-D123-4BE2-9CD7-8F63E9AD28E5}"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226BE-632B-4C95-A928-E5538E84483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F7CC30-D123-4BE2-9CD7-8F63E9AD28E5}"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226BE-632B-4C95-A928-E5538E8448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F7CC30-D123-4BE2-9CD7-8F63E9AD28E5}"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226BE-632B-4C95-A928-E5538E8448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F7CC30-D123-4BE2-9CD7-8F63E9AD28E5}"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226BE-632B-4C95-A928-E5538E84483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F7CC30-D123-4BE2-9CD7-8F63E9AD28E5}"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226BE-632B-4C95-A928-E5538E84483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F7CC30-D123-4BE2-9CD7-8F63E9AD28E5}"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226BE-632B-4C95-A928-E5538E84483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F7CC30-D123-4BE2-9CD7-8F63E9AD28E5}" type="datetimeFigureOut">
              <a:rPr lang="en-US" smtClean="0"/>
              <a:pPr/>
              <a:t>3/6/2022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226BE-632B-4C95-A928-E5538E84483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F7CC30-D123-4BE2-9CD7-8F63E9AD28E5}" type="datetimeFigureOut">
              <a:rPr lang="en-US" smtClean="0"/>
              <a:pPr/>
              <a:t>3/6/2022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226BE-632B-4C95-A928-E5538E84483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F7CC30-D123-4BE2-9CD7-8F63E9AD28E5}" type="datetimeFigureOut">
              <a:rPr lang="en-US" smtClean="0"/>
              <a:pPr/>
              <a:t>3/6/2022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226BE-632B-4C95-A928-E5538E8448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F7CC30-D123-4BE2-9CD7-8F63E9AD28E5}"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226BE-632B-4C95-A928-E5538E84483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F7CC30-D123-4BE2-9CD7-8F63E9AD28E5}"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226BE-632B-4C95-A928-E5538E84483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F7CC30-D123-4BE2-9CD7-8F63E9AD28E5}" type="datetimeFigureOut">
              <a:rPr lang="en-US" smtClean="0"/>
              <a:pPr/>
              <a:t>3/6/2022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F226BE-632B-4C95-A928-E5538E8448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mbda.jpg"/>
          <p:cNvPicPr>
            <a:picLocks noChangeAspect="1"/>
          </p:cNvPicPr>
          <p:nvPr/>
        </p:nvPicPr>
        <p:blipFill>
          <a:blip r:embed="rId2" cstate="print"/>
          <a:stretch>
            <a:fillRect/>
          </a:stretch>
        </p:blipFill>
        <p:spPr>
          <a:xfrm>
            <a:off x="914400" y="1524000"/>
            <a:ext cx="7315200" cy="5029200"/>
          </a:xfrm>
          <a:prstGeom prst="rect">
            <a:avLst/>
          </a:prstGeom>
        </p:spPr>
      </p:pic>
      <p:sp>
        <p:nvSpPr>
          <p:cNvPr id="5" name="TextBox 4"/>
          <p:cNvSpPr txBox="1"/>
          <p:nvPr/>
        </p:nvSpPr>
        <p:spPr>
          <a:xfrm>
            <a:off x="609600" y="381000"/>
            <a:ext cx="7848600" cy="523220"/>
          </a:xfrm>
          <a:prstGeom prst="rect">
            <a:avLst/>
          </a:prstGeom>
          <a:noFill/>
        </p:spPr>
        <p:txBody>
          <a:bodyPr wrap="square" rtlCol="0">
            <a:spAutoFit/>
          </a:bodyPr>
          <a:lstStyle/>
          <a:p>
            <a:pPr algn="ctr"/>
            <a:r>
              <a:rPr lang="en-US" sz="2800" b="1" dirty="0" smtClean="0"/>
              <a:t>AWS Lambda</a:t>
            </a:r>
            <a:endParaRPr lang="en-US" sz="2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143000"/>
            <a:ext cx="7391400" cy="4401205"/>
          </a:xfrm>
          <a:prstGeom prst="rect">
            <a:avLst/>
          </a:prstGeom>
        </p:spPr>
        <p:txBody>
          <a:bodyPr wrap="square">
            <a:spAutoFit/>
          </a:bodyPr>
          <a:lstStyle/>
          <a:p>
            <a:pPr algn="just"/>
            <a:r>
              <a:rPr lang="en-US" sz="2000" b="1" dirty="0" smtClean="0"/>
              <a:t>Built-in </a:t>
            </a:r>
            <a:r>
              <a:rPr lang="en-US" sz="2000" b="1" dirty="0"/>
              <a:t>fault tolerance</a:t>
            </a:r>
          </a:p>
          <a:p>
            <a:pPr algn="just"/>
            <a:endParaRPr lang="en-US" sz="2000" dirty="0" smtClean="0"/>
          </a:p>
          <a:p>
            <a:pPr algn="just"/>
            <a:r>
              <a:rPr lang="en-US" sz="2000" dirty="0" smtClean="0"/>
              <a:t>Lambda has built-in fault tolerance. AWS Lambda maintains compute capacity across multiple Availability Zones in each region to help protect your code against individual machine or data center facility failures. </a:t>
            </a:r>
          </a:p>
          <a:p>
            <a:pPr algn="just"/>
            <a:endParaRPr lang="en-US" sz="2000" dirty="0"/>
          </a:p>
          <a:p>
            <a:pPr algn="just"/>
            <a:r>
              <a:rPr lang="en-US" sz="2000" dirty="0" smtClean="0"/>
              <a:t>Both AWS Lambda and the functions running on the service provide predictable and reliable operational performance. </a:t>
            </a:r>
          </a:p>
          <a:p>
            <a:pPr algn="just"/>
            <a:endParaRPr lang="en-US" sz="2000" dirty="0"/>
          </a:p>
          <a:p>
            <a:pPr algn="just"/>
            <a:r>
              <a:rPr lang="en-US" sz="2000" dirty="0" smtClean="0"/>
              <a:t>AWS Lambda is designed to provide high availability for both the service itself and for the functions it operates. </a:t>
            </a:r>
          </a:p>
          <a:p>
            <a:pPr algn="just"/>
            <a:endParaRPr lang="en-US" sz="2000" dirty="0"/>
          </a:p>
          <a:p>
            <a:pPr algn="just"/>
            <a:r>
              <a:rPr lang="en-US" sz="2000" dirty="0" smtClean="0"/>
              <a:t>There are no maintenance windows or scheduled downtimes.</a:t>
            </a:r>
            <a:endParaRPr lang="en-US" sz="2000" dirty="0"/>
          </a:p>
        </p:txBody>
      </p:sp>
    </p:spTree>
    <p:extLst>
      <p:ext uri="{BB962C8B-B14F-4D97-AF65-F5344CB8AC3E}">
        <p14:creationId xmlns="" xmlns:p14="http://schemas.microsoft.com/office/powerpoint/2010/main" val="404106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838200"/>
            <a:ext cx="7391400" cy="4708981"/>
          </a:xfrm>
          <a:prstGeom prst="rect">
            <a:avLst/>
          </a:prstGeom>
        </p:spPr>
        <p:txBody>
          <a:bodyPr wrap="square">
            <a:spAutoFit/>
          </a:bodyPr>
          <a:lstStyle/>
          <a:p>
            <a:pPr algn="just"/>
            <a:r>
              <a:rPr lang="en-US" sz="2000" b="1" dirty="0"/>
              <a:t>Automatic </a:t>
            </a:r>
            <a:r>
              <a:rPr lang="en-US" sz="2000" b="1" dirty="0" smtClean="0"/>
              <a:t>scaling</a:t>
            </a:r>
          </a:p>
          <a:p>
            <a:pPr algn="just"/>
            <a:endParaRPr lang="en-US" sz="2000" b="1" dirty="0"/>
          </a:p>
          <a:p>
            <a:pPr algn="just"/>
            <a:r>
              <a:rPr lang="en-US" sz="2000" dirty="0" smtClean="0"/>
              <a:t>AWS Lambda invokes your code only when needed and automatically scales to support the rate of incoming requests without requiring you to configure anything. </a:t>
            </a:r>
          </a:p>
          <a:p>
            <a:pPr algn="just"/>
            <a:endParaRPr lang="en-US" sz="2000" dirty="0"/>
          </a:p>
          <a:p>
            <a:pPr algn="just"/>
            <a:r>
              <a:rPr lang="en-US" sz="2000" dirty="0" smtClean="0"/>
              <a:t>There is no limit to the number of requests your code can handle. AWS Lambda typically starts running your code within milliseconds of an event, and since Lambda scales automatically, the performance remains consistently high as the frequency of events increases. </a:t>
            </a:r>
          </a:p>
          <a:p>
            <a:pPr algn="just"/>
            <a:endParaRPr lang="en-US" sz="2000" dirty="0"/>
          </a:p>
          <a:p>
            <a:pPr algn="just"/>
            <a:r>
              <a:rPr lang="en-US" sz="2000" dirty="0" smtClean="0"/>
              <a:t>Since your code is stateless, Lambda can start as many instances of it as needed without lengthy deployment and configuration delays.</a:t>
            </a:r>
          </a:p>
          <a:p>
            <a:pPr algn="just"/>
            <a:r>
              <a:rPr lang="en-US" sz="2000" dirty="0" smtClean="0"/>
              <a:t/>
            </a:r>
            <a:br>
              <a:rPr lang="en-US" sz="2000" dirty="0" smtClean="0"/>
            </a:br>
            <a:endParaRPr 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838200"/>
            <a:ext cx="7391400" cy="4401205"/>
          </a:xfrm>
          <a:prstGeom prst="rect">
            <a:avLst/>
          </a:prstGeom>
        </p:spPr>
        <p:txBody>
          <a:bodyPr wrap="square">
            <a:spAutoFit/>
          </a:bodyPr>
          <a:lstStyle/>
          <a:p>
            <a:pPr algn="just"/>
            <a:r>
              <a:rPr lang="en-US" sz="2000" b="1" dirty="0" smtClean="0"/>
              <a:t>Connect </a:t>
            </a:r>
            <a:r>
              <a:rPr lang="en-US" sz="2000" b="1" dirty="0"/>
              <a:t>to relational databases</a:t>
            </a:r>
          </a:p>
          <a:p>
            <a:pPr algn="just"/>
            <a:endParaRPr lang="en-US" sz="2000" dirty="0" smtClean="0"/>
          </a:p>
          <a:p>
            <a:pPr algn="just"/>
            <a:r>
              <a:rPr lang="en-US" sz="2000" dirty="0" smtClean="0"/>
              <a:t>Use Amazon RDS Proxy  to take advantage of fully managed connection pools for relational databases. </a:t>
            </a:r>
          </a:p>
          <a:p>
            <a:pPr algn="just"/>
            <a:endParaRPr lang="en-US" sz="2000" dirty="0"/>
          </a:p>
          <a:p>
            <a:pPr algn="just"/>
            <a:r>
              <a:rPr lang="en-US" sz="2000" dirty="0" smtClean="0"/>
              <a:t>RDS Proxy efficiently manages thousands of concurrent database connections to relational databases, making it easy to build highly scalable, secure, Lambda-based </a:t>
            </a:r>
            <a:r>
              <a:rPr lang="en-US" sz="2000" dirty="0" err="1" smtClean="0"/>
              <a:t>serverless</a:t>
            </a:r>
            <a:r>
              <a:rPr lang="en-US" sz="2000" dirty="0" smtClean="0"/>
              <a:t> applications that need to interact with relational databases. </a:t>
            </a:r>
          </a:p>
          <a:p>
            <a:pPr algn="just"/>
            <a:endParaRPr lang="en-US" sz="2000" dirty="0"/>
          </a:p>
          <a:p>
            <a:pPr algn="just"/>
            <a:r>
              <a:rPr lang="en-US" sz="2000" dirty="0" smtClean="0"/>
              <a:t>Currently, RDS Proxy offers support for MySQL and Aurora. </a:t>
            </a:r>
          </a:p>
          <a:p>
            <a:pPr algn="just"/>
            <a:endParaRPr lang="en-US" sz="2000" dirty="0"/>
          </a:p>
          <a:p>
            <a:pPr algn="just"/>
            <a:r>
              <a:rPr lang="en-US" sz="2000" dirty="0" smtClean="0"/>
              <a:t>You can use RDS Proxy for your </a:t>
            </a:r>
            <a:r>
              <a:rPr lang="en-US" sz="2000" dirty="0" err="1" smtClean="0"/>
              <a:t>serverless</a:t>
            </a:r>
            <a:r>
              <a:rPr lang="en-US" sz="2000" dirty="0" smtClean="0"/>
              <a:t> applications through the Amazon RDS console or through the AWS Lambda console.</a:t>
            </a:r>
            <a:endParaRPr lang="en-US" sz="2000" dirty="0"/>
          </a:p>
        </p:txBody>
      </p:sp>
    </p:spTree>
    <p:extLst>
      <p:ext uri="{BB962C8B-B14F-4D97-AF65-F5344CB8AC3E}">
        <p14:creationId xmlns="" xmlns:p14="http://schemas.microsoft.com/office/powerpoint/2010/main" val="2782384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8077200" cy="6247864"/>
          </a:xfrm>
          <a:prstGeom prst="rect">
            <a:avLst/>
          </a:prstGeom>
        </p:spPr>
        <p:txBody>
          <a:bodyPr wrap="square">
            <a:spAutoFit/>
          </a:bodyPr>
          <a:lstStyle/>
          <a:p>
            <a:pPr algn="just"/>
            <a:r>
              <a:rPr lang="en-US" sz="2000" b="1" dirty="0"/>
              <a:t>Fine grained control over performance</a:t>
            </a:r>
          </a:p>
          <a:p>
            <a:pPr algn="just"/>
            <a:r>
              <a:rPr lang="en-US" sz="2000" dirty="0" smtClean="0"/>
              <a:t>Provisioned Concurrency gives you greater control over the performance of your </a:t>
            </a:r>
            <a:r>
              <a:rPr lang="en-US" sz="2000" dirty="0" err="1" smtClean="0"/>
              <a:t>serverless</a:t>
            </a:r>
            <a:r>
              <a:rPr lang="en-US" sz="2000" dirty="0" smtClean="0"/>
              <a:t> application. When enabled, Provisioned Concurrency keeps functions initialized and hyper-ready to respond in double-digit milliseconds. Provisioned Concurrency is ideal for any application built using AWS Lambda that needs greater control over function start time. You can easily configure the appropriate amount of concurrency that your application needs. You can increase the level of concurrency during times of high demand and lower it, or turn it off completely, when demand decreases. Taking advantage of Provisioned Concurrency requires no changes to your code. Provisioned Concurrency is an efficient way to achieve consistent performance for latency-sensitive applications as you need it, without having to manage compute resources.</a:t>
            </a:r>
            <a:br>
              <a:rPr lang="en-US" sz="2000" dirty="0" smtClean="0"/>
            </a:br>
            <a:endParaRPr lang="en-US" sz="2000" dirty="0" smtClean="0"/>
          </a:p>
          <a:p>
            <a:pPr algn="just"/>
            <a:r>
              <a:rPr lang="en-US" sz="2000" b="1" dirty="0"/>
              <a:t>Run code in response to Amazon </a:t>
            </a:r>
            <a:r>
              <a:rPr lang="en-US" sz="2000" b="1" dirty="0" err="1"/>
              <a:t>CloudFront</a:t>
            </a:r>
            <a:r>
              <a:rPr lang="en-US" sz="2000" b="1" dirty="0"/>
              <a:t> </a:t>
            </a:r>
            <a:r>
              <a:rPr lang="en-US" sz="2000" b="1" dirty="0" smtClean="0"/>
              <a:t>requests</a:t>
            </a:r>
          </a:p>
          <a:p>
            <a:pPr algn="just"/>
            <a:r>
              <a:rPr lang="en-US" sz="2000" dirty="0" smtClean="0"/>
              <a:t>With </a:t>
            </a:r>
            <a:r>
              <a:rPr lang="en-US" sz="2000" dirty="0" err="1" smtClean="0"/>
              <a:t>Lambda@Edge</a:t>
            </a:r>
            <a:r>
              <a:rPr lang="en-US" sz="2000" dirty="0" smtClean="0"/>
              <a:t>, AWS Lambda can run your code across AWS locations globally in response to Amazon </a:t>
            </a:r>
            <a:r>
              <a:rPr lang="en-US" sz="2000" dirty="0" err="1" smtClean="0"/>
              <a:t>CloudFront</a:t>
            </a:r>
            <a:r>
              <a:rPr lang="en-US" sz="2000" dirty="0" smtClean="0"/>
              <a:t> events, such as requests for content to or from origin servers and viewers. This makes it easier to deliver richer, more personalized content to your end users with lower latency.</a:t>
            </a:r>
          </a:p>
          <a:p>
            <a:pPr algn="just"/>
            <a:r>
              <a:rPr lang="en-US" sz="2000" b="1" dirty="0" smtClean="0"/>
              <a:t> </a:t>
            </a:r>
            <a:endParaRPr lang="en-US" sz="20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990600"/>
            <a:ext cx="8305800" cy="5632311"/>
          </a:xfrm>
          <a:prstGeom prst="rect">
            <a:avLst/>
          </a:prstGeom>
        </p:spPr>
        <p:txBody>
          <a:bodyPr wrap="square">
            <a:spAutoFit/>
          </a:bodyPr>
          <a:lstStyle/>
          <a:p>
            <a:pPr algn="just"/>
            <a:r>
              <a:rPr lang="en-US" sz="2000" b="1" dirty="0" smtClean="0"/>
              <a:t>Orchestrate multiple functions</a:t>
            </a:r>
          </a:p>
          <a:p>
            <a:pPr algn="just"/>
            <a:r>
              <a:rPr lang="en-US" sz="2000" dirty="0" smtClean="0"/>
              <a:t>You can coordinate multiple AWS Lambda functions for complex or long-running tasks by building workflows with AWS Step Functions. Step Functions lets you define workflows that trigger a collection of Lambda functions using sequential, parallel, branching, and error-handling steps. With Step Functions and Lambda, you can build </a:t>
            </a:r>
            <a:r>
              <a:rPr lang="en-US" sz="2000" dirty="0" err="1" smtClean="0"/>
              <a:t>stateful</a:t>
            </a:r>
            <a:r>
              <a:rPr lang="en-US" sz="2000" dirty="0" smtClean="0"/>
              <a:t>, long-running processes for applications and </a:t>
            </a:r>
            <a:r>
              <a:rPr lang="en-US" sz="2000" dirty="0" err="1" smtClean="0"/>
              <a:t>backends</a:t>
            </a:r>
            <a:r>
              <a:rPr lang="en-US" sz="2000" dirty="0" smtClean="0"/>
              <a:t>.</a:t>
            </a:r>
          </a:p>
          <a:p>
            <a:pPr algn="just"/>
            <a:endParaRPr lang="en-US" sz="2000" dirty="0" smtClean="0"/>
          </a:p>
          <a:p>
            <a:pPr algn="just"/>
            <a:r>
              <a:rPr lang="en-US" sz="2000" b="1" dirty="0" smtClean="0"/>
              <a:t>Integrated security model</a:t>
            </a:r>
          </a:p>
          <a:p>
            <a:pPr algn="just"/>
            <a:r>
              <a:rPr lang="en-US" sz="2000" dirty="0" smtClean="0"/>
              <a:t>AWS Lambda allows your code to securely access other AWS services through its built-in AWS SDK and integration with AWS Identity and Access Management (IAM). AWS Lambda runs your code within a VPC by default. You can optionally also configure AWS Lambda to access resources behind your own VPC, allowing you to leverage custom security groups and network access control lists to provide your Lambda functions access to your resources within a VPC.</a:t>
            </a:r>
          </a:p>
          <a:p>
            <a:pPr algn="just"/>
            <a:r>
              <a:rPr lang="en-US" sz="2000" dirty="0" smtClean="0"/>
              <a:t>AWS Lambda is SOC, HIPAA, PCI, ISO compliant. For the latest in Lambda certification and compliance readiness, please see the full services in scope.</a:t>
            </a:r>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219200"/>
            <a:ext cx="8382000" cy="5016758"/>
          </a:xfrm>
          <a:prstGeom prst="rect">
            <a:avLst/>
          </a:prstGeom>
        </p:spPr>
        <p:txBody>
          <a:bodyPr wrap="square">
            <a:spAutoFit/>
          </a:bodyPr>
          <a:lstStyle/>
          <a:p>
            <a:pPr algn="just"/>
            <a:r>
              <a:rPr lang="en-US" sz="2000" b="1" dirty="0" smtClean="0"/>
              <a:t>Only pay for what you use</a:t>
            </a:r>
          </a:p>
          <a:p>
            <a:pPr algn="just"/>
            <a:r>
              <a:rPr lang="en-US" sz="2000" dirty="0" smtClean="0"/>
              <a:t>With AWS Lambda, you pay for execution duration rather than by server unit. When using Lambda functions, you only pay for requests served and the compute time required to run your code. Billing is metered in increments of 100 milliseconds, making it cost-effective and easy to scale automatically from a few requests per day to thousands per second. With Provisioned Concurrency, you pay for the amount of concurrency that you configure and for the period of time that you configure it. When Provisioned Concurrency is enabled for your function and you execute it, you also pay for requests and execution duration. To learn more about pricing, please visit AWS Lambda Pricing.</a:t>
            </a:r>
          </a:p>
          <a:p>
            <a:pPr algn="just"/>
            <a:endParaRPr lang="en-US" sz="2000" dirty="0" smtClean="0"/>
          </a:p>
          <a:p>
            <a:pPr algn="just"/>
            <a:r>
              <a:rPr lang="en-US" sz="2000" b="1" dirty="0" smtClean="0"/>
              <a:t>Flexible resource model</a:t>
            </a:r>
          </a:p>
          <a:p>
            <a:pPr algn="just"/>
            <a:r>
              <a:rPr lang="en-US" sz="2000" dirty="0" smtClean="0"/>
              <a:t>You choose the amount of memory you want to allocate to your functions and AWS Lambda allocates proportional CPU power, network bandwidth, and disk I/O.</a:t>
            </a: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304800"/>
            <a:ext cx="8077200" cy="523220"/>
          </a:xfrm>
          <a:prstGeom prst="rect">
            <a:avLst/>
          </a:prstGeom>
          <a:noFill/>
        </p:spPr>
        <p:txBody>
          <a:bodyPr wrap="square" rtlCol="0">
            <a:spAutoFit/>
          </a:bodyPr>
          <a:lstStyle/>
          <a:p>
            <a:pPr algn="ctr"/>
            <a:r>
              <a:rPr lang="en-US" sz="2800" b="1" dirty="0" smtClean="0"/>
              <a:t>What Lambda does</a:t>
            </a:r>
            <a:endParaRPr lang="en-US" sz="2800" b="1" dirty="0"/>
          </a:p>
        </p:txBody>
      </p:sp>
      <p:pic>
        <p:nvPicPr>
          <p:cNvPr id="2051" name="Picture 3"/>
          <p:cNvPicPr>
            <a:picLocks noChangeAspect="1" noChangeArrowheads="1"/>
          </p:cNvPicPr>
          <p:nvPr/>
        </p:nvPicPr>
        <p:blipFill>
          <a:blip r:embed="rId2" cstate="print"/>
          <a:srcRect/>
          <a:stretch>
            <a:fillRect/>
          </a:stretch>
        </p:blipFill>
        <p:spPr bwMode="auto">
          <a:xfrm>
            <a:off x="152399" y="1933574"/>
            <a:ext cx="8686801" cy="4543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80963" y="1371600"/>
            <a:ext cx="8982075" cy="5181600"/>
          </a:xfrm>
          <a:prstGeom prst="rect">
            <a:avLst/>
          </a:prstGeom>
          <a:noFill/>
          <a:ln w="9525">
            <a:noFill/>
            <a:miter lim="800000"/>
            <a:headEnd/>
            <a:tailEnd/>
          </a:ln>
          <a:effectLst/>
        </p:spPr>
      </p:pic>
      <p:sp>
        <p:nvSpPr>
          <p:cNvPr id="3" name="TextBox 2"/>
          <p:cNvSpPr txBox="1"/>
          <p:nvPr/>
        </p:nvSpPr>
        <p:spPr>
          <a:xfrm>
            <a:off x="457200" y="304800"/>
            <a:ext cx="8077200" cy="523220"/>
          </a:xfrm>
          <a:prstGeom prst="rect">
            <a:avLst/>
          </a:prstGeom>
          <a:noFill/>
        </p:spPr>
        <p:txBody>
          <a:bodyPr wrap="square" rtlCol="0">
            <a:spAutoFit/>
          </a:bodyPr>
          <a:lstStyle/>
          <a:p>
            <a:pPr algn="ctr"/>
            <a:r>
              <a:rPr lang="en-US" sz="2800" b="1" dirty="0" smtClean="0"/>
              <a:t>What Lambda does</a:t>
            </a:r>
            <a:endParaRPr lang="en-US" sz="28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381000" y="1295399"/>
            <a:ext cx="8458200" cy="5181601"/>
          </a:xfrm>
          <a:prstGeom prst="rect">
            <a:avLst/>
          </a:prstGeom>
          <a:noFill/>
          <a:ln w="9525">
            <a:noFill/>
            <a:miter lim="800000"/>
            <a:headEnd/>
            <a:tailEnd/>
          </a:ln>
          <a:effectLst/>
        </p:spPr>
      </p:pic>
      <p:sp>
        <p:nvSpPr>
          <p:cNvPr id="4" name="TextBox 3"/>
          <p:cNvSpPr txBox="1"/>
          <p:nvPr/>
        </p:nvSpPr>
        <p:spPr>
          <a:xfrm>
            <a:off x="533400" y="457200"/>
            <a:ext cx="8077200" cy="523220"/>
          </a:xfrm>
          <a:prstGeom prst="rect">
            <a:avLst/>
          </a:prstGeom>
          <a:noFill/>
        </p:spPr>
        <p:txBody>
          <a:bodyPr wrap="square" rtlCol="0">
            <a:spAutoFit/>
          </a:bodyPr>
          <a:lstStyle/>
          <a:p>
            <a:pPr algn="ctr"/>
            <a:r>
              <a:rPr lang="en-US" sz="2800" b="1" dirty="0" smtClean="0"/>
              <a:t>Free Tier</a:t>
            </a:r>
            <a:endParaRPr lang="en-US" sz="28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srcRect/>
          <a:stretch>
            <a:fillRect/>
          </a:stretch>
        </p:blipFill>
        <p:spPr bwMode="auto">
          <a:xfrm>
            <a:off x="152399" y="1752600"/>
            <a:ext cx="8763001" cy="4572000"/>
          </a:xfrm>
          <a:prstGeom prst="rect">
            <a:avLst/>
          </a:prstGeom>
          <a:noFill/>
          <a:ln w="9525">
            <a:noFill/>
            <a:miter lim="800000"/>
            <a:headEnd/>
            <a:tailEnd/>
          </a:ln>
          <a:effectLst/>
        </p:spPr>
      </p:pic>
      <p:sp>
        <p:nvSpPr>
          <p:cNvPr id="4" name="TextBox 3"/>
          <p:cNvSpPr txBox="1"/>
          <p:nvPr/>
        </p:nvSpPr>
        <p:spPr>
          <a:xfrm>
            <a:off x="990600" y="533400"/>
            <a:ext cx="7010400" cy="523220"/>
          </a:xfrm>
          <a:prstGeom prst="rect">
            <a:avLst/>
          </a:prstGeom>
          <a:noFill/>
        </p:spPr>
        <p:txBody>
          <a:bodyPr wrap="square" rtlCol="0">
            <a:spAutoFit/>
          </a:bodyPr>
          <a:lstStyle/>
          <a:p>
            <a:pPr algn="ctr"/>
            <a:r>
              <a:rPr lang="en-US" sz="2800" b="1" dirty="0" smtClean="0"/>
              <a:t>How it works</a:t>
            </a:r>
            <a:endParaRPr lang="en-US" sz="28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80999" y="1371600"/>
            <a:ext cx="8458201" cy="5181600"/>
          </a:xfrm>
          <a:prstGeom prst="rect">
            <a:avLst/>
          </a:prstGeom>
          <a:noFill/>
          <a:ln w="9525">
            <a:noFill/>
            <a:miter lim="800000"/>
            <a:headEnd/>
            <a:tailEnd/>
          </a:ln>
          <a:effectLst/>
        </p:spPr>
      </p:pic>
      <p:sp>
        <p:nvSpPr>
          <p:cNvPr id="5" name="TextBox 4"/>
          <p:cNvSpPr txBox="1"/>
          <p:nvPr/>
        </p:nvSpPr>
        <p:spPr>
          <a:xfrm>
            <a:off x="381000" y="457200"/>
            <a:ext cx="8305800" cy="523220"/>
          </a:xfrm>
          <a:prstGeom prst="rect">
            <a:avLst/>
          </a:prstGeom>
          <a:noFill/>
        </p:spPr>
        <p:txBody>
          <a:bodyPr wrap="square" rtlCol="0">
            <a:spAutoFit/>
          </a:bodyPr>
          <a:lstStyle/>
          <a:p>
            <a:pPr algn="ctr"/>
            <a:r>
              <a:rPr lang="en-US" sz="2800" b="1" dirty="0" smtClean="0"/>
              <a:t>AWS Lambda</a:t>
            </a:r>
            <a:endParaRPr lang="en-US" sz="28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04800" y="1371600"/>
            <a:ext cx="8610600" cy="4876800"/>
          </a:xfrm>
          <a:prstGeom prst="rect">
            <a:avLst/>
          </a:prstGeom>
          <a:noFill/>
          <a:ln w="9525">
            <a:noFill/>
            <a:miter lim="800000"/>
            <a:headEnd/>
            <a:tailEnd/>
          </a:ln>
          <a:effectLst/>
        </p:spPr>
      </p:pic>
      <p:sp>
        <p:nvSpPr>
          <p:cNvPr id="5" name="TextBox 4"/>
          <p:cNvSpPr txBox="1"/>
          <p:nvPr/>
        </p:nvSpPr>
        <p:spPr>
          <a:xfrm>
            <a:off x="609600" y="457200"/>
            <a:ext cx="7543800" cy="523220"/>
          </a:xfrm>
          <a:prstGeom prst="rect">
            <a:avLst/>
          </a:prstGeom>
          <a:noFill/>
        </p:spPr>
        <p:txBody>
          <a:bodyPr wrap="square" rtlCol="0">
            <a:spAutoFit/>
          </a:bodyPr>
          <a:lstStyle/>
          <a:p>
            <a:pPr algn="ctr"/>
            <a:r>
              <a:rPr lang="en-US" sz="2800" b="1" dirty="0" smtClean="0"/>
              <a:t>Open Lambda</a:t>
            </a:r>
            <a:endParaRPr lang="en-US" sz="28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80999" y="1295400"/>
            <a:ext cx="8382001" cy="5029199"/>
          </a:xfrm>
          <a:prstGeom prst="rect">
            <a:avLst/>
          </a:prstGeom>
          <a:noFill/>
          <a:ln w="9525">
            <a:noFill/>
            <a:miter lim="800000"/>
            <a:headEnd/>
            <a:tailEnd/>
          </a:ln>
          <a:effectLst/>
        </p:spPr>
      </p:pic>
      <p:sp>
        <p:nvSpPr>
          <p:cNvPr id="3" name="TextBox 2"/>
          <p:cNvSpPr txBox="1"/>
          <p:nvPr/>
        </p:nvSpPr>
        <p:spPr>
          <a:xfrm>
            <a:off x="533400" y="304800"/>
            <a:ext cx="8001000" cy="523220"/>
          </a:xfrm>
          <a:prstGeom prst="rect">
            <a:avLst/>
          </a:prstGeom>
          <a:noFill/>
        </p:spPr>
        <p:txBody>
          <a:bodyPr wrap="square" rtlCol="0">
            <a:spAutoFit/>
          </a:bodyPr>
          <a:lstStyle/>
          <a:p>
            <a:pPr algn="ctr"/>
            <a:r>
              <a:rPr lang="en-US" sz="2800" b="1" dirty="0" smtClean="0"/>
              <a:t>Create the lambda function</a:t>
            </a:r>
            <a:endParaRPr lang="en-US" sz="28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228599" y="1371600"/>
            <a:ext cx="8534401" cy="5257800"/>
          </a:xfrm>
          <a:prstGeom prst="rect">
            <a:avLst/>
          </a:prstGeom>
          <a:noFill/>
          <a:ln w="9525">
            <a:noFill/>
            <a:miter lim="800000"/>
            <a:headEnd/>
            <a:tailEnd/>
          </a:ln>
          <a:effectLst/>
        </p:spPr>
      </p:pic>
      <p:sp>
        <p:nvSpPr>
          <p:cNvPr id="4" name="TextBox 3"/>
          <p:cNvSpPr txBox="1"/>
          <p:nvPr/>
        </p:nvSpPr>
        <p:spPr>
          <a:xfrm>
            <a:off x="533400" y="304800"/>
            <a:ext cx="8001000" cy="523220"/>
          </a:xfrm>
          <a:prstGeom prst="rect">
            <a:avLst/>
          </a:prstGeom>
          <a:noFill/>
        </p:spPr>
        <p:txBody>
          <a:bodyPr wrap="square" rtlCol="0">
            <a:spAutoFit/>
          </a:bodyPr>
          <a:lstStyle/>
          <a:p>
            <a:pPr algn="ctr"/>
            <a:r>
              <a:rPr lang="en-US" sz="2800" b="1" dirty="0" smtClean="0"/>
              <a:t>Create the lambda function</a:t>
            </a:r>
            <a:endParaRPr lang="en-US" sz="28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304800" y="1390650"/>
            <a:ext cx="8534400" cy="4076700"/>
          </a:xfrm>
          <a:prstGeom prst="rect">
            <a:avLst/>
          </a:prstGeom>
          <a:noFill/>
          <a:ln w="9525">
            <a:noFill/>
            <a:miter lim="800000"/>
            <a:headEnd/>
            <a:tailEnd/>
          </a:ln>
          <a:effectLst/>
        </p:spPr>
      </p:pic>
      <p:sp>
        <p:nvSpPr>
          <p:cNvPr id="3" name="TextBox 2"/>
          <p:cNvSpPr txBox="1"/>
          <p:nvPr/>
        </p:nvSpPr>
        <p:spPr>
          <a:xfrm>
            <a:off x="457200" y="381000"/>
            <a:ext cx="8305800" cy="523220"/>
          </a:xfrm>
          <a:prstGeom prst="rect">
            <a:avLst/>
          </a:prstGeom>
          <a:noFill/>
        </p:spPr>
        <p:txBody>
          <a:bodyPr wrap="square" rtlCol="0">
            <a:spAutoFit/>
          </a:bodyPr>
          <a:lstStyle/>
          <a:p>
            <a:pPr algn="ctr"/>
            <a:r>
              <a:rPr lang="en-US" sz="2800" b="1" dirty="0" smtClean="0"/>
              <a:t>Lambda function created successfully</a:t>
            </a:r>
            <a:endParaRPr lang="en-US" sz="28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304800" y="1295400"/>
            <a:ext cx="8686800" cy="4876800"/>
          </a:xfrm>
          <a:prstGeom prst="rect">
            <a:avLst/>
          </a:prstGeom>
          <a:noFill/>
          <a:ln w="9525">
            <a:noFill/>
            <a:miter lim="800000"/>
            <a:headEnd/>
            <a:tailEnd/>
          </a:ln>
          <a:effectLst/>
        </p:spPr>
      </p:pic>
      <p:sp>
        <p:nvSpPr>
          <p:cNvPr id="3" name="TextBox 2"/>
          <p:cNvSpPr txBox="1"/>
          <p:nvPr/>
        </p:nvSpPr>
        <p:spPr>
          <a:xfrm>
            <a:off x="457200" y="457200"/>
            <a:ext cx="7848600" cy="523220"/>
          </a:xfrm>
          <a:prstGeom prst="rect">
            <a:avLst/>
          </a:prstGeom>
          <a:noFill/>
        </p:spPr>
        <p:txBody>
          <a:bodyPr wrap="square" rtlCol="0">
            <a:spAutoFit/>
          </a:bodyPr>
          <a:lstStyle/>
          <a:p>
            <a:pPr algn="ctr"/>
            <a:r>
              <a:rPr lang="en-US" sz="2800" b="1" dirty="0" smtClean="0"/>
              <a:t>Write the Lambda function code then save and test</a:t>
            </a:r>
            <a:endParaRPr lang="en-US" sz="2800" b="1" dirty="0"/>
          </a:p>
        </p:txBody>
      </p:sp>
      <p:sp>
        <p:nvSpPr>
          <p:cNvPr id="4" name="Rectangle 3"/>
          <p:cNvSpPr/>
          <p:nvPr/>
        </p:nvSpPr>
        <p:spPr>
          <a:xfrm>
            <a:off x="3886200" y="4876800"/>
            <a:ext cx="4800600" cy="923330"/>
          </a:xfrm>
          <a:prstGeom prst="rect">
            <a:avLst/>
          </a:prstGeom>
        </p:spPr>
        <p:txBody>
          <a:bodyPr wrap="square">
            <a:spAutoFit/>
          </a:bodyPr>
          <a:lstStyle/>
          <a:p>
            <a:r>
              <a:rPr lang="en-US" dirty="0" smtClean="0"/>
              <a:t>def </a:t>
            </a:r>
            <a:r>
              <a:rPr lang="en-US" dirty="0" err="1" smtClean="0"/>
              <a:t>lambda_handler</a:t>
            </a:r>
            <a:r>
              <a:rPr lang="en-US" dirty="0" smtClean="0"/>
              <a:t>(</a:t>
            </a:r>
            <a:r>
              <a:rPr lang="en-US" dirty="0" err="1" smtClean="0"/>
              <a:t>event,context</a:t>
            </a:r>
            <a:r>
              <a:rPr lang="en-US" dirty="0" smtClean="0"/>
              <a:t>):</a:t>
            </a:r>
          </a:p>
          <a:p>
            <a:r>
              <a:rPr lang="en-US" dirty="0" smtClean="0"/>
              <a:t>	print('This is my test lambda function')</a:t>
            </a:r>
          </a:p>
          <a:p>
            <a:r>
              <a:rPr lang="en-US" dirty="0" smtClean="0"/>
              <a:t>	return 'Hello from lambda'</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p:cNvPicPr>
            <a:picLocks noChangeAspect="1" noChangeArrowheads="1"/>
          </p:cNvPicPr>
          <p:nvPr/>
        </p:nvPicPr>
        <p:blipFill>
          <a:blip r:embed="rId2" cstate="print"/>
          <a:srcRect/>
          <a:stretch>
            <a:fillRect/>
          </a:stretch>
        </p:blipFill>
        <p:spPr bwMode="auto">
          <a:xfrm>
            <a:off x="304800" y="1219200"/>
            <a:ext cx="8686800" cy="5257800"/>
          </a:xfrm>
          <a:prstGeom prst="rect">
            <a:avLst/>
          </a:prstGeom>
          <a:noFill/>
          <a:ln w="9525">
            <a:noFill/>
            <a:miter lim="800000"/>
            <a:headEnd/>
            <a:tailEnd/>
          </a:ln>
          <a:effectLst/>
        </p:spPr>
      </p:pic>
      <p:sp>
        <p:nvSpPr>
          <p:cNvPr id="5" name="TextBox 4"/>
          <p:cNvSpPr txBox="1"/>
          <p:nvPr/>
        </p:nvSpPr>
        <p:spPr>
          <a:xfrm>
            <a:off x="609600" y="304800"/>
            <a:ext cx="7924800" cy="523220"/>
          </a:xfrm>
          <a:prstGeom prst="rect">
            <a:avLst/>
          </a:prstGeom>
          <a:noFill/>
        </p:spPr>
        <p:txBody>
          <a:bodyPr wrap="square" rtlCol="0">
            <a:spAutoFit/>
          </a:bodyPr>
          <a:lstStyle/>
          <a:p>
            <a:pPr algn="ctr"/>
            <a:r>
              <a:rPr lang="en-US" sz="2800" b="1" dirty="0" smtClean="0"/>
              <a:t>Test</a:t>
            </a:r>
            <a:endParaRPr lang="en-US" sz="2800" b="1" dirty="0"/>
          </a:p>
        </p:txBody>
      </p:sp>
      <p:sp>
        <p:nvSpPr>
          <p:cNvPr id="6" name="TextBox 5"/>
          <p:cNvSpPr txBox="1"/>
          <p:nvPr/>
        </p:nvSpPr>
        <p:spPr>
          <a:xfrm>
            <a:off x="3505200" y="3581400"/>
            <a:ext cx="3886200" cy="923330"/>
          </a:xfrm>
          <a:prstGeom prst="rect">
            <a:avLst/>
          </a:prstGeom>
          <a:noFill/>
        </p:spPr>
        <p:txBody>
          <a:bodyPr wrap="square" rtlCol="0">
            <a:spAutoFit/>
          </a:bodyPr>
          <a:lstStyle/>
          <a:p>
            <a:r>
              <a:rPr lang="en-US" dirty="0" smtClean="0"/>
              <a:t>After you run test give the </a:t>
            </a:r>
            <a:r>
              <a:rPr lang="en-US" dirty="0" err="1" smtClean="0"/>
              <a:t>eventhandler</a:t>
            </a:r>
            <a:r>
              <a:rPr lang="en-US" dirty="0" smtClean="0"/>
              <a:t> name same as the function name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763000" cy="523220"/>
          </a:xfrm>
          <a:prstGeom prst="rect">
            <a:avLst/>
          </a:prstGeom>
          <a:noFill/>
        </p:spPr>
        <p:txBody>
          <a:bodyPr wrap="square" rtlCol="0">
            <a:spAutoFit/>
          </a:bodyPr>
          <a:lstStyle/>
          <a:p>
            <a:r>
              <a:rPr lang="en-US" sz="2800" b="1" dirty="0" smtClean="0"/>
              <a:t>Event handler name and the .</a:t>
            </a:r>
            <a:r>
              <a:rPr lang="en-US" sz="2800" b="1" dirty="0" err="1" smtClean="0"/>
              <a:t>py</a:t>
            </a:r>
            <a:r>
              <a:rPr lang="en-US" sz="2800" b="1" dirty="0" smtClean="0"/>
              <a:t> file name should be same</a:t>
            </a:r>
            <a:endParaRPr lang="en-US" sz="2800" b="1" dirty="0"/>
          </a:p>
        </p:txBody>
      </p:sp>
      <p:pic>
        <p:nvPicPr>
          <p:cNvPr id="12291" name="Picture 3"/>
          <p:cNvPicPr>
            <a:picLocks noChangeAspect="1" noChangeArrowheads="1"/>
          </p:cNvPicPr>
          <p:nvPr/>
        </p:nvPicPr>
        <p:blipFill>
          <a:blip r:embed="rId2" cstate="print"/>
          <a:srcRect/>
          <a:stretch>
            <a:fillRect/>
          </a:stretch>
        </p:blipFill>
        <p:spPr bwMode="auto">
          <a:xfrm>
            <a:off x="304800" y="1447800"/>
            <a:ext cx="8610600"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04800" y="1438274"/>
            <a:ext cx="8381999" cy="4962525"/>
          </a:xfrm>
          <a:prstGeom prst="rect">
            <a:avLst/>
          </a:prstGeom>
          <a:noFill/>
          <a:ln w="9525">
            <a:noFill/>
            <a:miter lim="800000"/>
            <a:headEnd/>
            <a:tailEnd/>
          </a:ln>
          <a:effectLst/>
        </p:spPr>
      </p:pic>
      <p:sp>
        <p:nvSpPr>
          <p:cNvPr id="5" name="TextBox 4"/>
          <p:cNvSpPr txBox="1"/>
          <p:nvPr/>
        </p:nvSpPr>
        <p:spPr>
          <a:xfrm>
            <a:off x="381000" y="381000"/>
            <a:ext cx="8001000" cy="523220"/>
          </a:xfrm>
          <a:prstGeom prst="rect">
            <a:avLst/>
          </a:prstGeom>
          <a:noFill/>
        </p:spPr>
        <p:txBody>
          <a:bodyPr wrap="square" rtlCol="0">
            <a:spAutoFit/>
          </a:bodyPr>
          <a:lstStyle/>
          <a:p>
            <a:pPr algn="ctr"/>
            <a:r>
              <a:rPr lang="en-US" sz="2800" b="1" dirty="0" smtClean="0"/>
              <a:t>Type a event name same as the function</a:t>
            </a:r>
            <a:endParaRPr lang="en-US" sz="28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228600" y="1828800"/>
            <a:ext cx="8610601" cy="4438650"/>
          </a:xfrm>
          <a:prstGeom prst="rect">
            <a:avLst/>
          </a:prstGeom>
          <a:noFill/>
          <a:ln w="9525">
            <a:noFill/>
            <a:miter lim="800000"/>
            <a:headEnd/>
            <a:tailEnd/>
          </a:ln>
          <a:effectLst/>
        </p:spPr>
      </p:pic>
      <p:sp>
        <p:nvSpPr>
          <p:cNvPr id="5" name="TextBox 4"/>
          <p:cNvSpPr txBox="1"/>
          <p:nvPr/>
        </p:nvSpPr>
        <p:spPr>
          <a:xfrm>
            <a:off x="457200" y="533400"/>
            <a:ext cx="8153400" cy="523220"/>
          </a:xfrm>
          <a:prstGeom prst="rect">
            <a:avLst/>
          </a:prstGeom>
          <a:noFill/>
        </p:spPr>
        <p:txBody>
          <a:bodyPr wrap="square" rtlCol="0">
            <a:spAutoFit/>
          </a:bodyPr>
          <a:lstStyle/>
          <a:p>
            <a:pPr algn="ctr"/>
            <a:r>
              <a:rPr lang="en-US" sz="2800" b="1" dirty="0" smtClean="0"/>
              <a:t>Operations in Lambda function</a:t>
            </a:r>
            <a:endParaRPr lang="en-US" sz="28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304800" y="1143000"/>
            <a:ext cx="8534400" cy="5334000"/>
          </a:xfrm>
          <a:prstGeom prst="rect">
            <a:avLst/>
          </a:prstGeom>
          <a:noFill/>
          <a:ln w="9525">
            <a:noFill/>
            <a:miter lim="800000"/>
            <a:headEnd/>
            <a:tailEnd/>
          </a:ln>
          <a:effectLst/>
        </p:spPr>
      </p:pic>
      <p:sp>
        <p:nvSpPr>
          <p:cNvPr id="3" name="TextBox 2"/>
          <p:cNvSpPr txBox="1"/>
          <p:nvPr/>
        </p:nvSpPr>
        <p:spPr>
          <a:xfrm>
            <a:off x="381000" y="304800"/>
            <a:ext cx="8458200" cy="523220"/>
          </a:xfrm>
          <a:prstGeom prst="rect">
            <a:avLst/>
          </a:prstGeom>
          <a:noFill/>
        </p:spPr>
        <p:txBody>
          <a:bodyPr wrap="square" rtlCol="0">
            <a:spAutoFit/>
          </a:bodyPr>
          <a:lstStyle/>
          <a:p>
            <a:pPr algn="ctr"/>
            <a:r>
              <a:rPr lang="en-US" sz="2800" b="1" dirty="0" smtClean="0"/>
              <a:t>Role created for Lambda</a:t>
            </a:r>
            <a:endParaRPr lang="en-US" sz="28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1524000"/>
            <a:ext cx="7315200" cy="4093428"/>
          </a:xfrm>
          <a:prstGeom prst="rect">
            <a:avLst/>
          </a:prstGeom>
        </p:spPr>
        <p:txBody>
          <a:bodyPr wrap="square">
            <a:spAutoFit/>
          </a:bodyPr>
          <a:lstStyle/>
          <a:p>
            <a:pPr algn="just"/>
            <a:r>
              <a:rPr lang="en-US" sz="2000" dirty="0" smtClean="0"/>
              <a:t>AWS Lambda lets you run code without provisioning or managing servers. </a:t>
            </a:r>
          </a:p>
          <a:p>
            <a:pPr algn="just"/>
            <a:endParaRPr lang="en-US" sz="2000" dirty="0"/>
          </a:p>
          <a:p>
            <a:pPr algn="just"/>
            <a:r>
              <a:rPr lang="en-US" sz="2000" dirty="0" smtClean="0"/>
              <a:t>You pay only for the compute time you consume.</a:t>
            </a:r>
          </a:p>
          <a:p>
            <a:pPr algn="just"/>
            <a:endParaRPr lang="en-US" sz="2000" dirty="0" smtClean="0"/>
          </a:p>
          <a:p>
            <a:pPr algn="just"/>
            <a:r>
              <a:rPr lang="en-US" sz="2000" dirty="0" smtClean="0"/>
              <a:t>With Lambda, you can run code for virtually any type of application or backend service - all with zero administration. </a:t>
            </a:r>
          </a:p>
          <a:p>
            <a:pPr algn="just"/>
            <a:endParaRPr lang="en-US" sz="2000" dirty="0"/>
          </a:p>
          <a:p>
            <a:pPr algn="just"/>
            <a:r>
              <a:rPr lang="en-US" sz="2000" dirty="0" smtClean="0"/>
              <a:t>Just upload your code and Lambda takes care of everything required to run and scale your code with high availability. </a:t>
            </a:r>
          </a:p>
          <a:p>
            <a:pPr algn="just"/>
            <a:endParaRPr lang="en-US" sz="2000" dirty="0"/>
          </a:p>
          <a:p>
            <a:pPr algn="just"/>
            <a:r>
              <a:rPr lang="en-US" sz="2000" dirty="0" smtClean="0"/>
              <a:t>You can set up your code to automatically trigger from other AWS services or call it directly from any web or mobile app.</a:t>
            </a:r>
            <a:endParaRPr lang="en-US" sz="2000" dirty="0"/>
          </a:p>
        </p:txBody>
      </p:sp>
      <p:sp>
        <p:nvSpPr>
          <p:cNvPr id="6" name="TextBox 5"/>
          <p:cNvSpPr txBox="1"/>
          <p:nvPr/>
        </p:nvSpPr>
        <p:spPr>
          <a:xfrm>
            <a:off x="533400" y="609600"/>
            <a:ext cx="8001000" cy="523220"/>
          </a:xfrm>
          <a:prstGeom prst="rect">
            <a:avLst/>
          </a:prstGeom>
          <a:noFill/>
        </p:spPr>
        <p:txBody>
          <a:bodyPr wrap="square" rtlCol="0">
            <a:spAutoFit/>
          </a:bodyPr>
          <a:lstStyle/>
          <a:p>
            <a:pPr algn="ctr"/>
            <a:r>
              <a:rPr lang="en-US" sz="2800" b="1" dirty="0" smtClean="0"/>
              <a:t>AWS Lambda</a:t>
            </a:r>
            <a:endParaRPr lang="en-US" sz="28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04800"/>
            <a:ext cx="8458200" cy="523220"/>
          </a:xfrm>
          <a:prstGeom prst="rect">
            <a:avLst/>
          </a:prstGeom>
          <a:noFill/>
        </p:spPr>
        <p:txBody>
          <a:bodyPr wrap="square" rtlCol="0">
            <a:spAutoFit/>
          </a:bodyPr>
          <a:lstStyle/>
          <a:p>
            <a:pPr algn="ctr"/>
            <a:r>
              <a:rPr lang="en-US" sz="2800" b="1" dirty="0" smtClean="0"/>
              <a:t>Trigger a lambda function for S3</a:t>
            </a:r>
            <a:endParaRPr lang="en-US" sz="2800" b="1" dirty="0"/>
          </a:p>
        </p:txBody>
      </p:sp>
      <p:sp>
        <p:nvSpPr>
          <p:cNvPr id="5" name="TextBox 4"/>
          <p:cNvSpPr txBox="1"/>
          <p:nvPr/>
        </p:nvSpPr>
        <p:spPr>
          <a:xfrm>
            <a:off x="609600" y="838200"/>
            <a:ext cx="7696200" cy="369332"/>
          </a:xfrm>
          <a:prstGeom prst="rect">
            <a:avLst/>
          </a:prstGeom>
          <a:noFill/>
        </p:spPr>
        <p:txBody>
          <a:bodyPr wrap="square" rtlCol="0">
            <a:spAutoFit/>
          </a:bodyPr>
          <a:lstStyle/>
          <a:p>
            <a:r>
              <a:rPr lang="en-US" b="1" dirty="0" smtClean="0"/>
              <a:t>Allow the role of lambda for full S3 access and </a:t>
            </a:r>
            <a:r>
              <a:rPr lang="en-US" b="1" dirty="0" err="1" smtClean="0"/>
              <a:t>cloudwatch</a:t>
            </a:r>
            <a:endParaRPr lang="en-US" b="1" dirty="0"/>
          </a:p>
        </p:txBody>
      </p:sp>
      <p:pic>
        <p:nvPicPr>
          <p:cNvPr id="14339" name="Picture 3"/>
          <p:cNvPicPr>
            <a:picLocks noChangeAspect="1" noChangeArrowheads="1"/>
          </p:cNvPicPr>
          <p:nvPr/>
        </p:nvPicPr>
        <p:blipFill>
          <a:blip r:embed="rId2" cstate="print"/>
          <a:srcRect/>
          <a:stretch>
            <a:fillRect/>
          </a:stretch>
        </p:blipFill>
        <p:spPr bwMode="auto">
          <a:xfrm>
            <a:off x="304800" y="1524000"/>
            <a:ext cx="86106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228599" y="1524000"/>
            <a:ext cx="8610601" cy="4876800"/>
          </a:xfrm>
          <a:prstGeom prst="rect">
            <a:avLst/>
          </a:prstGeom>
          <a:noFill/>
          <a:ln w="9525">
            <a:noFill/>
            <a:miter lim="800000"/>
            <a:headEnd/>
            <a:tailEnd/>
          </a:ln>
          <a:effectLst/>
        </p:spPr>
      </p:pic>
      <p:sp>
        <p:nvSpPr>
          <p:cNvPr id="3" name="TextBox 2"/>
          <p:cNvSpPr txBox="1"/>
          <p:nvPr/>
        </p:nvSpPr>
        <p:spPr>
          <a:xfrm>
            <a:off x="0" y="533400"/>
            <a:ext cx="8991600" cy="523220"/>
          </a:xfrm>
          <a:prstGeom prst="rect">
            <a:avLst/>
          </a:prstGeom>
          <a:noFill/>
        </p:spPr>
        <p:txBody>
          <a:bodyPr wrap="square" rtlCol="0">
            <a:spAutoFit/>
          </a:bodyPr>
          <a:lstStyle/>
          <a:p>
            <a:pPr algn="ctr"/>
            <a:r>
              <a:rPr lang="en-US" sz="2800" b="1" dirty="0" smtClean="0"/>
              <a:t>Allow the role of lambda for full S3 access and </a:t>
            </a:r>
            <a:r>
              <a:rPr lang="en-US" sz="2800" b="1" dirty="0" err="1"/>
              <a:t>C</a:t>
            </a:r>
            <a:r>
              <a:rPr lang="en-US" sz="2800" b="1" dirty="0" err="1" smtClean="0"/>
              <a:t>loudwatch</a:t>
            </a:r>
            <a:endParaRPr lang="en-US" sz="2800"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228600" y="1143000"/>
            <a:ext cx="8686800" cy="5410200"/>
          </a:xfrm>
          <a:prstGeom prst="rect">
            <a:avLst/>
          </a:prstGeom>
          <a:noFill/>
          <a:ln w="9525">
            <a:noFill/>
            <a:miter lim="800000"/>
            <a:headEnd/>
            <a:tailEnd/>
          </a:ln>
          <a:effectLst/>
        </p:spPr>
      </p:pic>
      <p:sp>
        <p:nvSpPr>
          <p:cNvPr id="4" name="TextBox 3"/>
          <p:cNvSpPr txBox="1"/>
          <p:nvPr/>
        </p:nvSpPr>
        <p:spPr>
          <a:xfrm>
            <a:off x="457200" y="457200"/>
            <a:ext cx="8229600" cy="523220"/>
          </a:xfrm>
          <a:prstGeom prst="rect">
            <a:avLst/>
          </a:prstGeom>
          <a:noFill/>
        </p:spPr>
        <p:txBody>
          <a:bodyPr wrap="square" rtlCol="0">
            <a:spAutoFit/>
          </a:bodyPr>
          <a:lstStyle/>
          <a:p>
            <a:pPr algn="ctr"/>
            <a:r>
              <a:rPr lang="en-US" sz="2800" b="1" dirty="0" smtClean="0"/>
              <a:t>Allow    </a:t>
            </a:r>
            <a:r>
              <a:rPr lang="en-US" sz="2800" b="1" dirty="0" err="1" smtClean="0"/>
              <a:t>Cloudwatch</a:t>
            </a:r>
            <a:endParaRPr lang="en-US" sz="2800"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304800" y="1371600"/>
            <a:ext cx="8382000" cy="5257800"/>
          </a:xfrm>
          <a:prstGeom prst="rect">
            <a:avLst/>
          </a:prstGeom>
          <a:noFill/>
          <a:ln w="9525">
            <a:noFill/>
            <a:miter lim="800000"/>
            <a:headEnd/>
            <a:tailEnd/>
          </a:ln>
          <a:effectLst/>
        </p:spPr>
      </p:pic>
      <p:sp>
        <p:nvSpPr>
          <p:cNvPr id="4" name="TextBox 3"/>
          <p:cNvSpPr txBox="1"/>
          <p:nvPr/>
        </p:nvSpPr>
        <p:spPr>
          <a:xfrm>
            <a:off x="457200" y="304800"/>
            <a:ext cx="8305800" cy="523220"/>
          </a:xfrm>
          <a:prstGeom prst="rect">
            <a:avLst/>
          </a:prstGeom>
          <a:noFill/>
        </p:spPr>
        <p:txBody>
          <a:bodyPr wrap="square" rtlCol="0">
            <a:spAutoFit/>
          </a:bodyPr>
          <a:lstStyle/>
          <a:p>
            <a:pPr algn="ctr"/>
            <a:r>
              <a:rPr lang="en-US" sz="2800" b="1" dirty="0" smtClean="0"/>
              <a:t>Permissions for Lambda function</a:t>
            </a:r>
            <a:endParaRPr lang="en-US" sz="280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228600" y="1447801"/>
            <a:ext cx="8610600" cy="4724400"/>
          </a:xfrm>
          <a:prstGeom prst="rect">
            <a:avLst/>
          </a:prstGeom>
          <a:noFill/>
          <a:ln w="9525">
            <a:noFill/>
            <a:miter lim="800000"/>
            <a:headEnd/>
            <a:tailEnd/>
          </a:ln>
          <a:effectLst/>
        </p:spPr>
      </p:pic>
      <p:sp>
        <p:nvSpPr>
          <p:cNvPr id="3" name="TextBox 2"/>
          <p:cNvSpPr txBox="1"/>
          <p:nvPr/>
        </p:nvSpPr>
        <p:spPr>
          <a:xfrm>
            <a:off x="381000" y="457200"/>
            <a:ext cx="7696200" cy="523220"/>
          </a:xfrm>
          <a:prstGeom prst="rect">
            <a:avLst/>
          </a:prstGeom>
          <a:noFill/>
        </p:spPr>
        <p:txBody>
          <a:bodyPr wrap="square" rtlCol="0">
            <a:spAutoFit/>
          </a:bodyPr>
          <a:lstStyle/>
          <a:p>
            <a:pPr algn="ctr"/>
            <a:r>
              <a:rPr lang="en-US" sz="2800" b="1" dirty="0" smtClean="0"/>
              <a:t>Add trigger</a:t>
            </a:r>
            <a:endParaRPr lang="en-US" sz="280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685800" y="1219200"/>
            <a:ext cx="8001000" cy="4700588"/>
          </a:xfrm>
          <a:prstGeom prst="rect">
            <a:avLst/>
          </a:prstGeom>
          <a:noFill/>
          <a:ln w="9525">
            <a:noFill/>
            <a:miter lim="800000"/>
            <a:headEnd/>
            <a:tailEnd/>
          </a:ln>
          <a:effectLst/>
        </p:spPr>
      </p:pic>
      <p:sp>
        <p:nvSpPr>
          <p:cNvPr id="3" name="TextBox 2"/>
          <p:cNvSpPr txBox="1"/>
          <p:nvPr/>
        </p:nvSpPr>
        <p:spPr>
          <a:xfrm>
            <a:off x="609600" y="381000"/>
            <a:ext cx="7696200" cy="523220"/>
          </a:xfrm>
          <a:prstGeom prst="rect">
            <a:avLst/>
          </a:prstGeom>
          <a:noFill/>
        </p:spPr>
        <p:txBody>
          <a:bodyPr wrap="square" rtlCol="0">
            <a:spAutoFit/>
          </a:bodyPr>
          <a:lstStyle/>
          <a:p>
            <a:pPr algn="ctr"/>
            <a:r>
              <a:rPr lang="en-US" sz="2800" b="1" dirty="0" smtClean="0"/>
              <a:t>Select S3</a:t>
            </a:r>
            <a:endParaRPr lang="en-US" sz="2800"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a:stretch>
            <a:fillRect/>
          </a:stretch>
        </p:blipFill>
        <p:spPr bwMode="auto">
          <a:xfrm>
            <a:off x="533400" y="1295400"/>
            <a:ext cx="8153400" cy="5267325"/>
          </a:xfrm>
          <a:prstGeom prst="rect">
            <a:avLst/>
          </a:prstGeom>
          <a:noFill/>
          <a:ln w="9525">
            <a:noFill/>
            <a:miter lim="800000"/>
            <a:headEnd/>
            <a:tailEnd/>
          </a:ln>
          <a:effectLst/>
        </p:spPr>
      </p:pic>
      <p:sp>
        <p:nvSpPr>
          <p:cNvPr id="3" name="TextBox 2"/>
          <p:cNvSpPr txBox="1"/>
          <p:nvPr/>
        </p:nvSpPr>
        <p:spPr>
          <a:xfrm>
            <a:off x="838200" y="381000"/>
            <a:ext cx="7315200" cy="523220"/>
          </a:xfrm>
          <a:prstGeom prst="rect">
            <a:avLst/>
          </a:prstGeom>
          <a:noFill/>
        </p:spPr>
        <p:txBody>
          <a:bodyPr wrap="square" rtlCol="0">
            <a:spAutoFit/>
          </a:bodyPr>
          <a:lstStyle/>
          <a:p>
            <a:pPr algn="ctr"/>
            <a:r>
              <a:rPr lang="en-US" sz="2800" b="1" dirty="0" smtClean="0"/>
              <a:t>Add the Trigger</a:t>
            </a:r>
            <a:endParaRPr lang="en-US" sz="2800"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380999" y="1485900"/>
            <a:ext cx="8534401" cy="4838700"/>
          </a:xfrm>
          <a:prstGeom prst="rect">
            <a:avLst/>
          </a:prstGeom>
          <a:noFill/>
          <a:ln w="9525">
            <a:noFill/>
            <a:miter lim="800000"/>
            <a:headEnd/>
            <a:tailEnd/>
          </a:ln>
          <a:effectLst/>
        </p:spPr>
      </p:pic>
      <p:sp>
        <p:nvSpPr>
          <p:cNvPr id="3" name="TextBox 2"/>
          <p:cNvSpPr txBox="1"/>
          <p:nvPr/>
        </p:nvSpPr>
        <p:spPr>
          <a:xfrm>
            <a:off x="609600" y="304800"/>
            <a:ext cx="8001000" cy="523220"/>
          </a:xfrm>
          <a:prstGeom prst="rect">
            <a:avLst/>
          </a:prstGeom>
          <a:noFill/>
        </p:spPr>
        <p:txBody>
          <a:bodyPr wrap="square" rtlCol="0">
            <a:spAutoFit/>
          </a:bodyPr>
          <a:lstStyle/>
          <a:p>
            <a:pPr algn="ctr"/>
            <a:r>
              <a:rPr lang="en-US" sz="2800" b="1" dirty="0" smtClean="0"/>
              <a:t>S3 trigger added in Lambda</a:t>
            </a:r>
            <a:endParaRPr lang="en-US" sz="2800"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7924800" cy="523220"/>
          </a:xfrm>
          <a:prstGeom prst="rect">
            <a:avLst/>
          </a:prstGeom>
          <a:noFill/>
        </p:spPr>
        <p:txBody>
          <a:bodyPr wrap="square" rtlCol="0">
            <a:spAutoFit/>
          </a:bodyPr>
          <a:lstStyle/>
          <a:p>
            <a:pPr algn="ctr"/>
            <a:r>
              <a:rPr lang="en-US" sz="2800" b="1" dirty="0" smtClean="0"/>
              <a:t>Now upload a file in S3</a:t>
            </a:r>
            <a:endParaRPr lang="en-US" sz="2800" b="1" dirty="0"/>
          </a:p>
        </p:txBody>
      </p:sp>
      <p:pic>
        <p:nvPicPr>
          <p:cNvPr id="23554" name="Picture 2"/>
          <p:cNvPicPr>
            <a:picLocks noChangeAspect="1" noChangeArrowheads="1"/>
          </p:cNvPicPr>
          <p:nvPr/>
        </p:nvPicPr>
        <p:blipFill>
          <a:blip r:embed="rId2" cstate="print"/>
          <a:srcRect/>
          <a:stretch>
            <a:fillRect/>
          </a:stretch>
        </p:blipFill>
        <p:spPr bwMode="auto">
          <a:xfrm>
            <a:off x="304799" y="1128713"/>
            <a:ext cx="8458201" cy="52720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cstate="print"/>
          <a:srcRect/>
          <a:stretch>
            <a:fillRect/>
          </a:stretch>
        </p:blipFill>
        <p:spPr bwMode="auto">
          <a:xfrm>
            <a:off x="381000" y="1304924"/>
            <a:ext cx="8458199" cy="5248275"/>
          </a:xfrm>
          <a:prstGeom prst="rect">
            <a:avLst/>
          </a:prstGeom>
          <a:noFill/>
          <a:ln w="9525">
            <a:noFill/>
            <a:miter lim="800000"/>
            <a:headEnd/>
            <a:tailEnd/>
          </a:ln>
          <a:effectLst/>
        </p:spPr>
      </p:pic>
      <p:sp>
        <p:nvSpPr>
          <p:cNvPr id="3" name="TextBox 2"/>
          <p:cNvSpPr txBox="1"/>
          <p:nvPr/>
        </p:nvSpPr>
        <p:spPr>
          <a:xfrm>
            <a:off x="457200" y="304800"/>
            <a:ext cx="8077200" cy="523220"/>
          </a:xfrm>
          <a:prstGeom prst="rect">
            <a:avLst/>
          </a:prstGeom>
          <a:noFill/>
        </p:spPr>
        <p:txBody>
          <a:bodyPr wrap="square" rtlCol="0">
            <a:spAutoFit/>
          </a:bodyPr>
          <a:lstStyle/>
          <a:p>
            <a:pPr algn="ctr"/>
            <a:r>
              <a:rPr lang="en-US" sz="2800" b="1" dirty="0" smtClean="0"/>
              <a:t>File uploaded in S3</a:t>
            </a:r>
            <a:endParaRPr lang="en-US" sz="28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7799" y="1676400"/>
            <a:ext cx="6858001" cy="4093428"/>
          </a:xfrm>
          <a:prstGeom prst="rect">
            <a:avLst/>
          </a:prstGeom>
        </p:spPr>
        <p:txBody>
          <a:bodyPr wrap="square">
            <a:spAutoFit/>
          </a:bodyPr>
          <a:lstStyle/>
          <a:p>
            <a:pPr algn="just"/>
            <a:r>
              <a:rPr lang="en-US" sz="2000" dirty="0" smtClean="0"/>
              <a:t>The code you run on AWS Lambda is called a “Lambda function.”</a:t>
            </a:r>
          </a:p>
          <a:p>
            <a:pPr algn="just"/>
            <a:endParaRPr lang="en-US" sz="2000" dirty="0" smtClean="0"/>
          </a:p>
          <a:p>
            <a:pPr algn="just"/>
            <a:r>
              <a:rPr lang="en-US" sz="2000" dirty="0" smtClean="0"/>
              <a:t>After you create your Lambda function it is always ready to run as soon as it is triggered, similar to a formula in a spreadsheet. </a:t>
            </a:r>
          </a:p>
          <a:p>
            <a:pPr algn="just"/>
            <a:endParaRPr lang="en-US" sz="2000" dirty="0"/>
          </a:p>
          <a:p>
            <a:pPr algn="just"/>
            <a:r>
              <a:rPr lang="en-US" sz="2000" dirty="0" smtClean="0"/>
              <a:t>Each function includes your code as well as some associated configuration information, including the function name and resource requirements. </a:t>
            </a:r>
          </a:p>
          <a:p>
            <a:pPr algn="just"/>
            <a:endParaRPr lang="en-US" sz="2000" dirty="0"/>
          </a:p>
          <a:p>
            <a:pPr algn="just"/>
            <a:r>
              <a:rPr lang="en-US" sz="2000" dirty="0" smtClean="0"/>
              <a:t>Lambda functions are “stateless,” with no affinity to the underlying infrastructure, so that Lambda can rapidly launch as many copies of the function as needed to scale to the rate of incoming events.</a:t>
            </a:r>
            <a:endParaRPr lang="en-US" sz="2000" dirty="0"/>
          </a:p>
        </p:txBody>
      </p:sp>
      <p:sp>
        <p:nvSpPr>
          <p:cNvPr id="6" name="TextBox 5"/>
          <p:cNvSpPr txBox="1"/>
          <p:nvPr/>
        </p:nvSpPr>
        <p:spPr>
          <a:xfrm>
            <a:off x="533400" y="609600"/>
            <a:ext cx="8001000" cy="523220"/>
          </a:xfrm>
          <a:prstGeom prst="rect">
            <a:avLst/>
          </a:prstGeom>
          <a:noFill/>
        </p:spPr>
        <p:txBody>
          <a:bodyPr wrap="square" rtlCol="0">
            <a:spAutoFit/>
          </a:bodyPr>
          <a:lstStyle/>
          <a:p>
            <a:pPr algn="ctr"/>
            <a:r>
              <a:rPr lang="en-US" sz="2800" b="1" dirty="0" smtClean="0"/>
              <a:t>AWS Lambda</a:t>
            </a:r>
            <a:endParaRPr lang="en-US" sz="2800" b="1" dirty="0"/>
          </a:p>
        </p:txBody>
      </p:sp>
    </p:spTree>
    <p:extLst>
      <p:ext uri="{BB962C8B-B14F-4D97-AF65-F5344CB8AC3E}">
        <p14:creationId xmlns="" xmlns:p14="http://schemas.microsoft.com/office/powerpoint/2010/main" val="7639556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8305800" cy="523220"/>
          </a:xfrm>
          <a:prstGeom prst="rect">
            <a:avLst/>
          </a:prstGeom>
          <a:noFill/>
        </p:spPr>
        <p:txBody>
          <a:bodyPr wrap="square" rtlCol="0">
            <a:spAutoFit/>
          </a:bodyPr>
          <a:lstStyle/>
          <a:p>
            <a:pPr algn="ctr"/>
            <a:r>
              <a:rPr lang="en-US" sz="2800" b="1" dirty="0" smtClean="0"/>
              <a:t>Now </a:t>
            </a:r>
            <a:r>
              <a:rPr lang="en-US" sz="2800" b="1" dirty="0" err="1" smtClean="0"/>
              <a:t>goto</a:t>
            </a:r>
            <a:r>
              <a:rPr lang="en-US" sz="2800" b="1" dirty="0" smtClean="0"/>
              <a:t> </a:t>
            </a:r>
            <a:r>
              <a:rPr lang="en-US" sz="2800" b="1" dirty="0" err="1" smtClean="0"/>
              <a:t>cloudwatch</a:t>
            </a:r>
            <a:r>
              <a:rPr lang="en-US" sz="2800" b="1" dirty="0" smtClean="0"/>
              <a:t> to verify lambda has triggered</a:t>
            </a:r>
            <a:endParaRPr lang="en-US" sz="2800" b="1" dirty="0"/>
          </a:p>
        </p:txBody>
      </p:sp>
      <p:pic>
        <p:nvPicPr>
          <p:cNvPr id="25602" name="Picture 2"/>
          <p:cNvPicPr>
            <a:picLocks noChangeAspect="1" noChangeArrowheads="1"/>
          </p:cNvPicPr>
          <p:nvPr/>
        </p:nvPicPr>
        <p:blipFill>
          <a:blip r:embed="rId2" cstate="print"/>
          <a:srcRect/>
          <a:stretch>
            <a:fillRect/>
          </a:stretch>
        </p:blipFill>
        <p:spPr bwMode="auto">
          <a:xfrm>
            <a:off x="495300" y="1500188"/>
            <a:ext cx="8153400" cy="3857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cstate="print"/>
          <a:srcRect/>
          <a:stretch>
            <a:fillRect/>
          </a:stretch>
        </p:blipFill>
        <p:spPr bwMode="auto">
          <a:xfrm>
            <a:off x="152400" y="1447800"/>
            <a:ext cx="86868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cstate="print"/>
          <a:srcRect/>
          <a:stretch>
            <a:fillRect/>
          </a:stretch>
        </p:blipFill>
        <p:spPr bwMode="auto">
          <a:xfrm>
            <a:off x="228600" y="1600200"/>
            <a:ext cx="8534399" cy="4724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srcRect/>
          <a:stretch>
            <a:fillRect/>
          </a:stretch>
        </p:blipFill>
        <p:spPr bwMode="auto">
          <a:xfrm>
            <a:off x="381000" y="1600200"/>
            <a:ext cx="8382000" cy="4876800"/>
          </a:xfrm>
          <a:prstGeom prst="rect">
            <a:avLst/>
          </a:prstGeom>
          <a:noFill/>
          <a:ln w="9525">
            <a:noFill/>
            <a:miter lim="800000"/>
            <a:headEnd/>
            <a:tailEnd/>
          </a:ln>
          <a:effectLst/>
        </p:spPr>
      </p:pic>
      <p:sp>
        <p:nvSpPr>
          <p:cNvPr id="3" name="TextBox 2"/>
          <p:cNvSpPr txBox="1"/>
          <p:nvPr/>
        </p:nvSpPr>
        <p:spPr>
          <a:xfrm>
            <a:off x="0" y="304800"/>
            <a:ext cx="8991600" cy="523220"/>
          </a:xfrm>
          <a:prstGeom prst="rect">
            <a:avLst/>
          </a:prstGeom>
          <a:noFill/>
        </p:spPr>
        <p:txBody>
          <a:bodyPr wrap="square" rtlCol="0">
            <a:spAutoFit/>
          </a:bodyPr>
          <a:lstStyle/>
          <a:p>
            <a:pPr algn="ctr"/>
            <a:r>
              <a:rPr lang="en-US" sz="2800" b="1" dirty="0" err="1" smtClean="0"/>
              <a:t>Cloudwatch</a:t>
            </a:r>
            <a:r>
              <a:rPr lang="en-US" sz="2800" b="1" dirty="0" smtClean="0"/>
              <a:t> Report after lambda function is fired by trigger</a:t>
            </a:r>
            <a:endParaRPr lang="en-US" sz="28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304800" y="1752600"/>
            <a:ext cx="4343400" cy="1647825"/>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cstate="print"/>
          <a:srcRect/>
          <a:stretch>
            <a:fillRect/>
          </a:stretch>
        </p:blipFill>
        <p:spPr bwMode="auto">
          <a:xfrm>
            <a:off x="4876800" y="1676400"/>
            <a:ext cx="3810000" cy="1771650"/>
          </a:xfrm>
          <a:prstGeom prst="rect">
            <a:avLst/>
          </a:prstGeom>
          <a:noFill/>
          <a:ln w="9525">
            <a:noFill/>
            <a:miter lim="800000"/>
            <a:headEnd/>
            <a:tailEnd/>
          </a:ln>
          <a:effectLst/>
        </p:spPr>
      </p:pic>
      <p:pic>
        <p:nvPicPr>
          <p:cNvPr id="29700" name="Picture 4"/>
          <p:cNvPicPr>
            <a:picLocks noChangeAspect="1" noChangeArrowheads="1"/>
          </p:cNvPicPr>
          <p:nvPr/>
        </p:nvPicPr>
        <p:blipFill>
          <a:blip r:embed="rId4" cstate="print"/>
          <a:srcRect/>
          <a:stretch>
            <a:fillRect/>
          </a:stretch>
        </p:blipFill>
        <p:spPr bwMode="auto">
          <a:xfrm>
            <a:off x="533400" y="4191000"/>
            <a:ext cx="7848600" cy="2143125"/>
          </a:xfrm>
          <a:prstGeom prst="rect">
            <a:avLst/>
          </a:prstGeom>
          <a:noFill/>
          <a:ln w="9525">
            <a:noFill/>
            <a:miter lim="800000"/>
            <a:headEnd/>
            <a:tailEnd/>
          </a:ln>
          <a:effectLst/>
        </p:spPr>
      </p:pic>
      <p:sp>
        <p:nvSpPr>
          <p:cNvPr id="7" name="TextBox 6"/>
          <p:cNvSpPr txBox="1"/>
          <p:nvPr/>
        </p:nvSpPr>
        <p:spPr>
          <a:xfrm>
            <a:off x="609600" y="457200"/>
            <a:ext cx="8001000" cy="523220"/>
          </a:xfrm>
          <a:prstGeom prst="rect">
            <a:avLst/>
          </a:prstGeom>
          <a:noFill/>
        </p:spPr>
        <p:txBody>
          <a:bodyPr wrap="square" rtlCol="0">
            <a:spAutoFit/>
          </a:bodyPr>
          <a:lstStyle/>
          <a:p>
            <a:pPr algn="ctr"/>
            <a:r>
              <a:rPr lang="en-US" sz="2800" b="1" dirty="0" smtClean="0"/>
              <a:t>Benefits of Lambda</a:t>
            </a:r>
            <a:endParaRPr lang="en-US" sz="28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524000"/>
            <a:ext cx="7696200" cy="1938992"/>
          </a:xfrm>
          <a:prstGeom prst="rect">
            <a:avLst/>
          </a:prstGeom>
        </p:spPr>
        <p:txBody>
          <a:bodyPr wrap="square">
            <a:spAutoFit/>
          </a:bodyPr>
          <a:lstStyle/>
          <a:p>
            <a:r>
              <a:rPr lang="en-US" sz="2000" b="1" dirty="0"/>
              <a:t>Extend other AWS services with custom logic</a:t>
            </a:r>
          </a:p>
          <a:p>
            <a:endParaRPr lang="en-US" sz="2000" dirty="0" smtClean="0"/>
          </a:p>
          <a:p>
            <a:r>
              <a:rPr lang="en-US" sz="2000" dirty="0" smtClean="0"/>
              <a:t>AWS Lambda allows you to add custom logic to AWS resources such as Amazon S3 buckets and Amazon </a:t>
            </a:r>
            <a:r>
              <a:rPr lang="en-US" sz="2000" dirty="0" err="1" smtClean="0"/>
              <a:t>DynamoDB</a:t>
            </a:r>
            <a:r>
              <a:rPr lang="en-US" sz="2000" dirty="0" smtClean="0"/>
              <a:t> tables, making it easy to apply compute to data as it is enters or moves through the cloud.</a:t>
            </a:r>
            <a:br>
              <a:rPr lang="en-US" sz="2000" dirty="0" smtClean="0"/>
            </a:br>
            <a:endParaRPr lang="en-US" sz="2000" dirty="0" smtClean="0"/>
          </a:p>
        </p:txBody>
      </p:sp>
      <p:sp>
        <p:nvSpPr>
          <p:cNvPr id="5" name="TextBox 4"/>
          <p:cNvSpPr txBox="1"/>
          <p:nvPr/>
        </p:nvSpPr>
        <p:spPr>
          <a:xfrm>
            <a:off x="381000" y="304800"/>
            <a:ext cx="8305800" cy="523220"/>
          </a:xfrm>
          <a:prstGeom prst="rect">
            <a:avLst/>
          </a:prstGeom>
          <a:noFill/>
        </p:spPr>
        <p:txBody>
          <a:bodyPr wrap="square" rtlCol="0">
            <a:spAutoFit/>
          </a:bodyPr>
          <a:lstStyle/>
          <a:p>
            <a:pPr algn="ctr"/>
            <a:r>
              <a:rPr lang="en-US" sz="2800" b="1" dirty="0" smtClean="0"/>
              <a:t>Features</a:t>
            </a:r>
            <a:endParaRPr lang="en-US" sz="2800" b="1" dirty="0"/>
          </a:p>
        </p:txBody>
      </p:sp>
    </p:spTree>
    <p:extLst>
      <p:ext uri="{BB962C8B-B14F-4D97-AF65-F5344CB8AC3E}">
        <p14:creationId xmlns="" xmlns:p14="http://schemas.microsoft.com/office/powerpoint/2010/main" val="1518206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1066800"/>
            <a:ext cx="7467600" cy="4708981"/>
          </a:xfrm>
          <a:prstGeom prst="rect">
            <a:avLst/>
          </a:prstGeom>
        </p:spPr>
        <p:txBody>
          <a:bodyPr wrap="square">
            <a:spAutoFit/>
          </a:bodyPr>
          <a:lstStyle/>
          <a:p>
            <a:pPr algn="just"/>
            <a:r>
              <a:rPr lang="en-US" sz="2000" b="1" dirty="0"/>
              <a:t>Extend other AWS services with custom logic</a:t>
            </a:r>
          </a:p>
          <a:p>
            <a:pPr algn="just"/>
            <a:endParaRPr lang="en-US" sz="2000" dirty="0" smtClean="0"/>
          </a:p>
          <a:p>
            <a:pPr algn="just"/>
            <a:r>
              <a:rPr lang="en-US" sz="2000" dirty="0" smtClean="0"/>
              <a:t>It is easy to get started with AWS Lambda. </a:t>
            </a:r>
          </a:p>
          <a:p>
            <a:pPr algn="just"/>
            <a:endParaRPr lang="en-US" sz="2000" dirty="0" smtClean="0"/>
          </a:p>
          <a:p>
            <a:pPr marL="342900" indent="-342900" algn="just">
              <a:buFont typeface="Arial" panose="020B0604020202020204" pitchFamily="34" charset="0"/>
              <a:buChar char="•"/>
            </a:pPr>
            <a:r>
              <a:rPr lang="en-US" sz="2000" dirty="0" smtClean="0"/>
              <a:t>First you create your function by uploading your code (or building it right in the Lambda console) and choosing the memory, timeout period, and AWS Identity and Access Management (IAM)  role. </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Then, you specify the AWS resource to trigger the function, either a particular Amazon S3 bucket, Amazon </a:t>
            </a:r>
            <a:r>
              <a:rPr lang="en-US" sz="2000" dirty="0" err="1" smtClean="0"/>
              <a:t>DynamoDB</a:t>
            </a:r>
            <a:r>
              <a:rPr lang="en-US" sz="2000" dirty="0" smtClean="0"/>
              <a:t> table, or Amazon Kinesis stream.</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When the resource changes, Lambda will run your function and launch </a:t>
            </a:r>
            <a:r>
              <a:rPr lang="en-US" sz="2000" smtClean="0"/>
              <a:t>and </a:t>
            </a:r>
            <a:r>
              <a:rPr lang="en-US" sz="2000" smtClean="0"/>
              <a:t>manage </a:t>
            </a:r>
            <a:r>
              <a:rPr lang="en-US" sz="2000" dirty="0" smtClean="0"/>
              <a:t>the compute resources as needed in order to keep up with incoming requests.</a:t>
            </a:r>
            <a:endParaRPr lang="en-US" sz="2000" dirty="0"/>
          </a:p>
        </p:txBody>
      </p:sp>
      <p:sp>
        <p:nvSpPr>
          <p:cNvPr id="5" name="TextBox 4"/>
          <p:cNvSpPr txBox="1"/>
          <p:nvPr/>
        </p:nvSpPr>
        <p:spPr>
          <a:xfrm>
            <a:off x="381000" y="304800"/>
            <a:ext cx="8305800" cy="523220"/>
          </a:xfrm>
          <a:prstGeom prst="rect">
            <a:avLst/>
          </a:prstGeom>
          <a:noFill/>
        </p:spPr>
        <p:txBody>
          <a:bodyPr wrap="square" rtlCol="0">
            <a:spAutoFit/>
          </a:bodyPr>
          <a:lstStyle/>
          <a:p>
            <a:pPr algn="ctr"/>
            <a:r>
              <a:rPr lang="en-US" sz="2800" b="1" dirty="0" smtClean="0"/>
              <a:t>Features</a:t>
            </a:r>
            <a:endParaRPr lang="en-US" sz="28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371600"/>
            <a:ext cx="7543800" cy="4708981"/>
          </a:xfrm>
          <a:prstGeom prst="rect">
            <a:avLst/>
          </a:prstGeom>
        </p:spPr>
        <p:txBody>
          <a:bodyPr wrap="square">
            <a:spAutoFit/>
          </a:bodyPr>
          <a:lstStyle/>
          <a:p>
            <a:pPr algn="just"/>
            <a:r>
              <a:rPr lang="en-US" sz="2000" b="1" dirty="0" smtClean="0"/>
              <a:t>Build custom back-end services</a:t>
            </a:r>
          </a:p>
          <a:p>
            <a:pPr algn="just"/>
            <a:r>
              <a:rPr lang="en-US" sz="2000" dirty="0" smtClean="0"/>
              <a:t>.</a:t>
            </a:r>
            <a:br>
              <a:rPr lang="en-US" sz="2000" dirty="0" smtClean="0"/>
            </a:br>
            <a:endParaRPr lang="en-US" sz="2000" dirty="0" smtClean="0"/>
          </a:p>
          <a:p>
            <a:pPr algn="just"/>
            <a:r>
              <a:rPr lang="en-US" sz="2000" b="1" dirty="0"/>
              <a:t>Bring your own code</a:t>
            </a:r>
          </a:p>
          <a:p>
            <a:pPr algn="just"/>
            <a:endParaRPr lang="en-US" sz="2000" dirty="0" smtClean="0"/>
          </a:p>
          <a:p>
            <a:pPr algn="just"/>
            <a:r>
              <a:rPr lang="en-US" sz="2000" dirty="0" smtClean="0"/>
              <a:t>With AWS Lambda, there are no new languages, tools, or frameworks to learn. You can use any third party library, even native ones. </a:t>
            </a:r>
          </a:p>
          <a:p>
            <a:pPr algn="just"/>
            <a:endParaRPr lang="en-US" sz="2000" dirty="0" smtClean="0"/>
          </a:p>
          <a:p>
            <a:pPr algn="just"/>
            <a:r>
              <a:rPr lang="en-US" sz="2000" dirty="0" smtClean="0"/>
              <a:t>You can also package any code (frameworks, SDKs, libraries, and more) as a Lambda Layer and manage and share them easily across multiple functions. </a:t>
            </a:r>
          </a:p>
          <a:p>
            <a:pPr algn="just"/>
            <a:endParaRPr lang="en-US" sz="2000" dirty="0"/>
          </a:p>
          <a:p>
            <a:pPr algn="just"/>
            <a:r>
              <a:rPr lang="en-US" sz="2000" dirty="0" smtClean="0"/>
              <a:t>Lambda natively supports Java, Go, PowerShell, Node.js, C#, Python, and Ruby code, and provides a Runtime API which allows you to use any additional programming languages to author your functions.</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143000"/>
            <a:ext cx="7467600" cy="4708981"/>
          </a:xfrm>
          <a:prstGeom prst="rect">
            <a:avLst/>
          </a:prstGeom>
        </p:spPr>
        <p:txBody>
          <a:bodyPr wrap="square">
            <a:spAutoFit/>
          </a:bodyPr>
          <a:lstStyle/>
          <a:p>
            <a:pPr algn="just"/>
            <a:r>
              <a:rPr lang="en-US" sz="2000" b="1" dirty="0"/>
              <a:t>Completely automated administration</a:t>
            </a:r>
          </a:p>
          <a:p>
            <a:pPr algn="just"/>
            <a:endParaRPr lang="en-US" sz="2000" dirty="0" smtClean="0"/>
          </a:p>
          <a:p>
            <a:pPr algn="just"/>
            <a:r>
              <a:rPr lang="en-US" sz="2000" dirty="0" smtClean="0"/>
              <a:t>AWS Lambda manages all the infrastructure to run your code on highly available, fault-tolerant infrastructure, freeing you to focus on building differentiated back-end services. </a:t>
            </a:r>
          </a:p>
          <a:p>
            <a:pPr algn="just"/>
            <a:endParaRPr lang="en-US" sz="2000" dirty="0" smtClean="0"/>
          </a:p>
          <a:p>
            <a:pPr algn="just"/>
            <a:r>
              <a:rPr lang="en-US" sz="2000" dirty="0" smtClean="0"/>
              <a:t>With Lambda, you never have to update the underlying OS when a patch is released, or worry about resizing or adding new servers as your usage grows. </a:t>
            </a:r>
          </a:p>
          <a:p>
            <a:pPr algn="just"/>
            <a:endParaRPr lang="en-US" sz="2000" dirty="0"/>
          </a:p>
          <a:p>
            <a:pPr algn="just"/>
            <a:r>
              <a:rPr lang="en-US" sz="2000" dirty="0" smtClean="0"/>
              <a:t>AWS Lambda seamlessly deploys your code, does all the administration, maintenance, and security patches, and provides built-in logging and monitoring through Amazon </a:t>
            </a:r>
            <a:r>
              <a:rPr lang="en-US" sz="2000" dirty="0" err="1" smtClean="0"/>
              <a:t>CloudWatch</a:t>
            </a:r>
            <a:r>
              <a:rPr lang="en-US" sz="2000" dirty="0" smtClean="0"/>
              <a:t>.</a:t>
            </a:r>
          </a:p>
          <a:p>
            <a:pPr algn="just"/>
            <a:r>
              <a:rPr lang="en-US" sz="2000" dirty="0" smtClean="0"/>
              <a:t/>
            </a:r>
            <a:br>
              <a:rPr lang="en-US" sz="2000" dirty="0" smtClean="0"/>
            </a:br>
            <a:endParaRPr lang="en-US" sz="2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TotalTime>
  <Words>1333</Words>
  <Application>Microsoft Office PowerPoint</Application>
  <PresentationFormat>On-screen Show (4:3)</PresentationFormat>
  <Paragraphs>125</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milan</cp:lastModifiedBy>
  <cp:revision>46</cp:revision>
  <dcterms:created xsi:type="dcterms:W3CDTF">2020-03-10T09:49:10Z</dcterms:created>
  <dcterms:modified xsi:type="dcterms:W3CDTF">2022-03-06T13:45:43Z</dcterms:modified>
</cp:coreProperties>
</file>