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1" r:id="rId20"/>
    <p:sldId id="274" r:id="rId21"/>
    <p:sldId id="289" r:id="rId22"/>
    <p:sldId id="290" r:id="rId23"/>
    <p:sldId id="292" r:id="rId24"/>
    <p:sldId id="293" r:id="rId25"/>
    <p:sldId id="317" r:id="rId26"/>
    <p:sldId id="318" r:id="rId27"/>
    <p:sldId id="319" r:id="rId28"/>
    <p:sldId id="32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team/junit4/wiki/Download-and-Install" TargetMode="External"/><Relationship Id="rId2" Type="http://schemas.openxmlformats.org/officeDocument/2006/relationships/hyperlink" Target="http://junit.org/junit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junit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ava-tutorial.html" TargetMode="External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unit-testing-guid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/>
              <a:t>Junit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open source Unit</a:t>
            </a:r>
            <a:r>
              <a:rPr lang="en-IN" dirty="0">
                <a:hlinkClick r:id="rId2"/>
              </a:rPr>
              <a:t> Testing </a:t>
            </a:r>
            <a:r>
              <a:rPr lang="en-IN" dirty="0"/>
              <a:t>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1643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510716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to Download and Install JUnit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725768"/>
            <a:ext cx="10058400" cy="4752304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PART 1) Install </a:t>
            </a:r>
            <a:r>
              <a:rPr lang="en-IN" b="1" dirty="0" smtClean="0"/>
              <a:t>Java</a:t>
            </a:r>
          </a:p>
          <a:p>
            <a:r>
              <a:rPr lang="en-IN" b="1" dirty="0"/>
              <a:t>PART 2) Download </a:t>
            </a:r>
            <a:r>
              <a:rPr lang="en-IN" b="1" dirty="0" err="1"/>
              <a:t>JUnit</a:t>
            </a:r>
            <a:endParaRPr lang="en-IN" b="1" dirty="0"/>
          </a:p>
          <a:p>
            <a:r>
              <a:rPr lang="en-IN" b="1" dirty="0" smtClean="0"/>
              <a:t>Step 1</a:t>
            </a:r>
            <a:r>
              <a:rPr lang="en-IN" b="1" dirty="0"/>
              <a:t>) Visit </a:t>
            </a:r>
            <a:r>
              <a:rPr lang="en-IN" b="1" dirty="0">
                <a:hlinkClick r:id="rId2"/>
              </a:rPr>
              <a:t>http://junit.org/junit4/</a:t>
            </a:r>
            <a:r>
              <a:rPr lang="en-IN" b="1" dirty="0"/>
              <a:t> and click Download and </a:t>
            </a:r>
            <a:r>
              <a:rPr lang="en-IN" b="1" dirty="0" smtClean="0"/>
              <a:t>Install</a:t>
            </a:r>
          </a:p>
          <a:p>
            <a:r>
              <a:rPr lang="en-IN" b="1" dirty="0"/>
              <a:t>Step 2) Click </a:t>
            </a:r>
            <a:r>
              <a:rPr lang="en-IN" b="1" dirty="0" smtClean="0"/>
              <a:t>junit.jar</a:t>
            </a:r>
          </a:p>
          <a:p>
            <a:r>
              <a:rPr lang="en-IN" b="1" dirty="0"/>
              <a:t>Step 3) In the central repository you are shown all versions of </a:t>
            </a:r>
            <a:r>
              <a:rPr lang="en-IN" b="1" dirty="0" err="1"/>
              <a:t>Junit</a:t>
            </a:r>
            <a:r>
              <a:rPr lang="en-IN" b="1" dirty="0"/>
              <a:t> that can be downloaded. Usually, you will select the latest version. Click on jar link to download </a:t>
            </a:r>
            <a:r>
              <a:rPr lang="en-IN" b="1" dirty="0" err="1"/>
              <a:t>Junit</a:t>
            </a:r>
            <a:r>
              <a:rPr lang="en-IN" b="1" dirty="0"/>
              <a:t> version 4.12 as shown </a:t>
            </a:r>
            <a:r>
              <a:rPr lang="en-IN" b="1" dirty="0" smtClean="0"/>
              <a:t>below.</a:t>
            </a:r>
          </a:p>
          <a:p>
            <a:r>
              <a:rPr lang="en-IN" b="1" dirty="0"/>
              <a:t>Step 4) Visit </a:t>
            </a:r>
            <a:r>
              <a:rPr lang="en-IN" b="1" dirty="0">
                <a:hlinkClick r:id="rId3"/>
              </a:rPr>
              <a:t>https://github.com/junit-team/junit4/wiki/Download-and-Install</a:t>
            </a:r>
            <a:r>
              <a:rPr lang="en-IN" b="1" dirty="0"/>
              <a:t> again. Click hamcrest-core.jar</a:t>
            </a:r>
          </a:p>
          <a:p>
            <a:r>
              <a:rPr lang="en-IN" b="1" dirty="0"/>
              <a:t>Step 5) Download the </a:t>
            </a:r>
            <a:r>
              <a:rPr lang="en-IN" b="1" dirty="0" smtClean="0"/>
              <a:t>Jar</a:t>
            </a:r>
          </a:p>
          <a:p>
            <a:r>
              <a:rPr lang="en-IN" b="1" dirty="0"/>
              <a:t>For </a:t>
            </a:r>
            <a:r>
              <a:rPr lang="en-IN" b="1" dirty="0" err="1"/>
              <a:t>JUnit</a:t>
            </a:r>
            <a:r>
              <a:rPr lang="en-IN" b="1" dirty="0"/>
              <a:t> installation, you need </a:t>
            </a:r>
            <a:r>
              <a:rPr lang="en-IN" b="1" dirty="0" err="1"/>
              <a:t>JUnit</a:t>
            </a:r>
            <a:r>
              <a:rPr lang="en-IN" b="1" dirty="0"/>
              <a:t> jars, and you can download the desired version of </a:t>
            </a:r>
            <a:r>
              <a:rPr lang="en-IN" b="1" dirty="0" err="1"/>
              <a:t>JUnit</a:t>
            </a:r>
            <a:r>
              <a:rPr lang="en-IN" b="1" dirty="0"/>
              <a:t> jar file from </a:t>
            </a:r>
            <a:r>
              <a:rPr lang="en-IN" b="1" dirty="0" err="1"/>
              <a:t>JUnit</a:t>
            </a:r>
            <a:r>
              <a:rPr lang="en-IN" b="1" dirty="0"/>
              <a:t> official </a:t>
            </a:r>
            <a:r>
              <a:rPr lang="en-IN" b="1" dirty="0" err="1"/>
              <a:t>youbsite</a:t>
            </a:r>
            <a:r>
              <a:rPr lang="en-IN" b="1" dirty="0"/>
              <a:t> </a:t>
            </a:r>
            <a:r>
              <a:rPr lang="en-IN" b="1" dirty="0">
                <a:hlinkClick r:id="rId4"/>
              </a:rPr>
              <a:t>http://www.junit.org</a:t>
            </a:r>
            <a:endParaRPr lang="en-IN" b="1" dirty="0"/>
          </a:p>
          <a:p>
            <a:r>
              <a:rPr lang="en-IN" b="1" dirty="0"/>
              <a:t>Here is the jars list:</a:t>
            </a:r>
          </a:p>
          <a:p>
            <a:r>
              <a:rPr lang="en-IN" b="1" dirty="0"/>
              <a:t>JUnit.jar</a:t>
            </a:r>
          </a:p>
          <a:p>
            <a:r>
              <a:rPr lang="en-IN" b="1" dirty="0"/>
              <a:t>hamcrest-core.jar</a:t>
            </a:r>
          </a:p>
          <a:p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2050" name="Picture 2" descr="How to Download and Installation JUn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02" y="781847"/>
            <a:ext cx="4756418" cy="17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510716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to Download and Install JUnit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725768"/>
            <a:ext cx="10058400" cy="4752304"/>
          </a:xfrm>
        </p:spPr>
        <p:txBody>
          <a:bodyPr>
            <a:normAutofit/>
          </a:bodyPr>
          <a:lstStyle/>
          <a:p>
            <a:r>
              <a:rPr lang="fr-FR" b="1" dirty="0"/>
              <a:t>PART 3) </a:t>
            </a:r>
            <a:r>
              <a:rPr lang="fr-FR" b="1" dirty="0" err="1"/>
              <a:t>JUnit</a:t>
            </a:r>
            <a:r>
              <a:rPr lang="fr-FR" b="1" dirty="0"/>
              <a:t> </a:t>
            </a:r>
            <a:r>
              <a:rPr lang="fr-FR" b="1" dirty="0" err="1"/>
              <a:t>Environment</a:t>
            </a:r>
            <a:r>
              <a:rPr lang="fr-FR" b="1" dirty="0"/>
              <a:t> Setup</a:t>
            </a:r>
          </a:p>
          <a:p>
            <a:r>
              <a:rPr lang="en-IN" b="1" dirty="0"/>
              <a:t>You need to set JUNIT_HOME environment variable to point out the base location where you have placed </a:t>
            </a:r>
            <a:r>
              <a:rPr lang="en-IN" b="1" dirty="0" err="1"/>
              <a:t>JUnit</a:t>
            </a:r>
            <a:r>
              <a:rPr lang="en-IN" b="1" dirty="0"/>
              <a:t> Jars.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7170" name="Picture 2" descr="How to Download and Installation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29" y="2582862"/>
            <a:ext cx="37528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549353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Verify JUnit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725768"/>
            <a:ext cx="10058400" cy="475230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You can create a simple </a:t>
            </a:r>
            <a:r>
              <a:rPr lang="en-IN" b="1" dirty="0" err="1"/>
              <a:t>JUnit</a:t>
            </a:r>
            <a:r>
              <a:rPr lang="en-IN" b="1" dirty="0"/>
              <a:t> test to verify </a:t>
            </a:r>
            <a:r>
              <a:rPr lang="en-IN" b="1" dirty="0" err="1"/>
              <a:t>JUnit</a:t>
            </a:r>
            <a:r>
              <a:rPr lang="en-IN" b="1" dirty="0"/>
              <a:t> setup. See below test class</a:t>
            </a:r>
            <a:r>
              <a:rPr lang="en-IN" b="1" dirty="0" smtClean="0"/>
              <a:t>:</a:t>
            </a:r>
          </a:p>
          <a:p>
            <a:r>
              <a:rPr lang="en-IN" b="1" dirty="0"/>
              <a:t>Create a java class named TestJUnit.java and provide a simple assert statement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package </a:t>
            </a:r>
            <a:r>
              <a:rPr lang="en-IN" b="1" dirty="0">
                <a:solidFill>
                  <a:srgbClr val="FF0000"/>
                </a:solidFill>
              </a:rPr>
              <a:t>pack;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import </a:t>
            </a:r>
            <a:r>
              <a:rPr lang="en-IN" b="1" dirty="0" err="1">
                <a:solidFill>
                  <a:srgbClr val="FF0000"/>
                </a:solidFill>
              </a:rPr>
              <a:t>org.junit.Test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import static </a:t>
            </a:r>
            <a:r>
              <a:rPr lang="en-IN" b="1" dirty="0" err="1">
                <a:solidFill>
                  <a:srgbClr val="FF0000"/>
                </a:solidFill>
              </a:rPr>
              <a:t>org.junit.Assert.assertEquals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public class </a:t>
            </a:r>
            <a:r>
              <a:rPr lang="en-IN" b="1" dirty="0" err="1">
                <a:solidFill>
                  <a:srgbClr val="FF0000"/>
                </a:solidFill>
              </a:rPr>
              <a:t>TestJunit</a:t>
            </a:r>
            <a:r>
              <a:rPr lang="en-IN" b="1" dirty="0">
                <a:solidFill>
                  <a:srgbClr val="FF0000"/>
                </a:solidFill>
              </a:rPr>
              <a:t>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@Test</a:t>
            </a:r>
          </a:p>
          <a:p>
            <a:r>
              <a:rPr lang="en-IN" b="1" dirty="0">
                <a:solidFill>
                  <a:srgbClr val="FF0000"/>
                </a:solidFill>
              </a:rPr>
              <a:t>   public void </a:t>
            </a:r>
            <a:r>
              <a:rPr lang="en-IN" b="1" dirty="0" err="1">
                <a:solidFill>
                  <a:srgbClr val="FF0000"/>
                </a:solidFill>
              </a:rPr>
              <a:t>testSetup</a:t>
            </a:r>
            <a:r>
              <a:rPr lang="en-IN" b="1" dirty="0">
                <a:solidFill>
                  <a:srgbClr val="FF0000"/>
                </a:solidFill>
              </a:rPr>
              <a:t>()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String </a:t>
            </a:r>
            <a:r>
              <a:rPr lang="en-IN" b="1" dirty="0" err="1">
                <a:solidFill>
                  <a:srgbClr val="FF0000"/>
                </a:solidFill>
              </a:rPr>
              <a:t>str</a:t>
            </a:r>
            <a:r>
              <a:rPr lang="en-IN" b="1" dirty="0">
                <a:solidFill>
                  <a:srgbClr val="FF0000"/>
                </a:solidFill>
              </a:rPr>
              <a:t>= "I am done with </a:t>
            </a:r>
            <a:r>
              <a:rPr lang="en-IN" b="1" dirty="0" err="1">
                <a:solidFill>
                  <a:srgbClr val="FF0000"/>
                </a:solidFill>
              </a:rPr>
              <a:t>Junit</a:t>
            </a:r>
            <a:r>
              <a:rPr lang="en-IN" b="1" dirty="0">
                <a:solidFill>
                  <a:srgbClr val="FF0000"/>
                </a:solidFill>
              </a:rPr>
              <a:t> setup";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assertEquals</a:t>
            </a:r>
            <a:r>
              <a:rPr lang="en-IN" b="1" dirty="0">
                <a:solidFill>
                  <a:srgbClr val="FF0000"/>
                </a:solidFill>
              </a:rPr>
              <a:t>("I am done with </a:t>
            </a:r>
            <a:r>
              <a:rPr lang="en-IN" b="1" dirty="0" err="1">
                <a:solidFill>
                  <a:srgbClr val="FF0000"/>
                </a:solidFill>
              </a:rPr>
              <a:t>Junit</a:t>
            </a:r>
            <a:r>
              <a:rPr lang="en-IN" b="1" dirty="0">
                <a:solidFill>
                  <a:srgbClr val="FF0000"/>
                </a:solidFill>
              </a:rPr>
              <a:t> setup",</a:t>
            </a:r>
            <a:r>
              <a:rPr lang="en-IN" b="1" dirty="0" err="1">
                <a:solidFill>
                  <a:srgbClr val="FF0000"/>
                </a:solidFill>
              </a:rPr>
              <a:t>str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r>
              <a:rPr lang="en-IN" b="1" dirty="0">
                <a:solidFill>
                  <a:srgbClr val="FF0000"/>
                </a:solidFill>
              </a:rPr>
              <a:t>   }</a:t>
            </a:r>
          </a:p>
          <a:p>
            <a:r>
              <a:rPr lang="en-IN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8194" name="Picture 2" descr="How to Download and Installation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3" y="2520167"/>
            <a:ext cx="6450993" cy="24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549353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Verify JUnit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194646"/>
            <a:ext cx="10058400" cy="528342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Create a Test Runner class to execute above </a:t>
            </a:r>
            <a:r>
              <a:rPr lang="en-IN" b="1" dirty="0" err="1"/>
              <a:t>test.</a:t>
            </a:r>
            <a:r>
              <a:rPr lang="en-IN" b="1" dirty="0" err="1" smtClean="0"/>
              <a:t>package</a:t>
            </a:r>
            <a:r>
              <a:rPr lang="en-IN" b="1" dirty="0" smtClean="0"/>
              <a:t> </a:t>
            </a:r>
            <a:r>
              <a:rPr lang="en-IN" b="1" dirty="0"/>
              <a:t>pack;</a:t>
            </a:r>
          </a:p>
          <a:p>
            <a:r>
              <a:rPr lang="en-IN" b="1" dirty="0"/>
              <a:t>   </a:t>
            </a:r>
          </a:p>
          <a:p>
            <a:r>
              <a:rPr lang="en-IN" b="1" dirty="0">
                <a:solidFill>
                  <a:srgbClr val="FF0000"/>
                </a:solidFill>
              </a:rPr>
              <a:t>package pack;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import </a:t>
            </a:r>
            <a:r>
              <a:rPr lang="en-IN" b="1" dirty="0" err="1">
                <a:solidFill>
                  <a:srgbClr val="FF0000"/>
                </a:solidFill>
              </a:rPr>
              <a:t>org.junit.runner.JUnitCore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import </a:t>
            </a:r>
            <a:r>
              <a:rPr lang="en-IN" b="1" dirty="0" err="1">
                <a:solidFill>
                  <a:srgbClr val="FF0000"/>
                </a:solidFill>
              </a:rPr>
              <a:t>org.junit.runner.Result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import </a:t>
            </a:r>
            <a:r>
              <a:rPr lang="en-IN" b="1" dirty="0" err="1">
                <a:solidFill>
                  <a:srgbClr val="FF0000"/>
                </a:solidFill>
              </a:rPr>
              <a:t>org.junit.runner.notification.Failure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public class </a:t>
            </a:r>
            <a:r>
              <a:rPr lang="en-IN" b="1" dirty="0" err="1">
                <a:solidFill>
                  <a:srgbClr val="FF0000"/>
                </a:solidFill>
              </a:rPr>
              <a:t>TestRunner</a:t>
            </a:r>
            <a:r>
              <a:rPr lang="en-IN" b="1" dirty="0">
                <a:solidFill>
                  <a:srgbClr val="FF0000"/>
                </a:solidFill>
              </a:rPr>
              <a:t>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public static void main(String[] </a:t>
            </a:r>
            <a:r>
              <a:rPr lang="en-IN" b="1" dirty="0" err="1">
                <a:solidFill>
                  <a:srgbClr val="FF0000"/>
                </a:solidFill>
              </a:rPr>
              <a:t>args</a:t>
            </a:r>
            <a:r>
              <a:rPr lang="en-IN" b="1" dirty="0">
                <a:solidFill>
                  <a:srgbClr val="FF0000"/>
                </a:solidFill>
              </a:rPr>
              <a:t>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Result </a:t>
            </a:r>
            <a:r>
              <a:rPr lang="en-IN" b="1" dirty="0" err="1">
                <a:solidFill>
                  <a:srgbClr val="FF0000"/>
                </a:solidFill>
              </a:rPr>
              <a:t>result</a:t>
            </a:r>
            <a:r>
              <a:rPr lang="en-IN" b="1" dirty="0">
                <a:solidFill>
                  <a:srgbClr val="FF0000"/>
                </a:solidFill>
              </a:rPr>
              <a:t> = </a:t>
            </a:r>
            <a:r>
              <a:rPr lang="en-IN" b="1" dirty="0" err="1">
                <a:solidFill>
                  <a:srgbClr val="FF0000"/>
                </a:solidFill>
              </a:rPr>
              <a:t>JUnitCore.runClasses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TestJunit.class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for (Failure </a:t>
            </a:r>
            <a:r>
              <a:rPr lang="en-IN" b="1" dirty="0" err="1">
                <a:solidFill>
                  <a:srgbClr val="FF0000"/>
                </a:solidFill>
              </a:rPr>
              <a:t>failure</a:t>
            </a:r>
            <a:r>
              <a:rPr lang="en-IN" b="1" dirty="0">
                <a:solidFill>
                  <a:srgbClr val="FF0000"/>
                </a:solidFill>
              </a:rPr>
              <a:t> : </a:t>
            </a:r>
            <a:r>
              <a:rPr lang="en-IN" b="1" dirty="0" err="1">
                <a:solidFill>
                  <a:srgbClr val="FF0000"/>
                </a:solidFill>
              </a:rPr>
              <a:t>result.getFailures</a:t>
            </a:r>
            <a:r>
              <a:rPr lang="en-IN" b="1" dirty="0">
                <a:solidFill>
                  <a:srgbClr val="FF0000"/>
                </a:solidFill>
              </a:rPr>
              <a:t>())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</a:t>
            </a:r>
            <a:r>
              <a:rPr lang="en-IN" b="1" dirty="0" err="1">
                <a:solidFill>
                  <a:srgbClr val="FF0000"/>
                </a:solidFill>
              </a:rPr>
              <a:t>System.out.println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failure.toString</a:t>
            </a:r>
            <a:r>
              <a:rPr lang="en-IN" b="1" dirty="0">
                <a:solidFill>
                  <a:srgbClr val="FF0000"/>
                </a:solidFill>
              </a:rPr>
              <a:t>());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System.out.println</a:t>
            </a:r>
            <a:r>
              <a:rPr lang="en-IN" b="1" dirty="0">
                <a:solidFill>
                  <a:srgbClr val="FF0000"/>
                </a:solidFill>
              </a:rPr>
              <a:t>("Result=="+</a:t>
            </a:r>
            <a:r>
              <a:rPr lang="en-IN" b="1" dirty="0" err="1">
                <a:solidFill>
                  <a:srgbClr val="FF0000"/>
                </a:solidFill>
              </a:rPr>
              <a:t>result.wasSuccessful</a:t>
            </a:r>
            <a:r>
              <a:rPr lang="en-IN" b="1" dirty="0">
                <a:solidFill>
                  <a:srgbClr val="FF0000"/>
                </a:solidFill>
              </a:rPr>
              <a:t>());</a:t>
            </a:r>
          </a:p>
          <a:p>
            <a:r>
              <a:rPr lang="en-IN" b="1" dirty="0">
                <a:solidFill>
                  <a:srgbClr val="FF0000"/>
                </a:solidFill>
              </a:rPr>
              <a:t>   }</a:t>
            </a:r>
          </a:p>
          <a:p>
            <a:r>
              <a:rPr lang="en-IN" b="1" dirty="0">
                <a:solidFill>
                  <a:srgbClr val="FF0000"/>
                </a:solidFill>
              </a:rPr>
              <a:t>} </a:t>
            </a:r>
          </a:p>
        </p:txBody>
      </p:sp>
      <p:pic>
        <p:nvPicPr>
          <p:cNvPr id="9218" name="Picture 2" descr="How to Download and Installation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79" y="2386124"/>
            <a:ext cx="5314730" cy="22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549353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Verify JUnit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194646"/>
            <a:ext cx="10058400" cy="5283426"/>
          </a:xfrm>
        </p:spPr>
        <p:txBody>
          <a:bodyPr>
            <a:normAutofit/>
          </a:bodyPr>
          <a:lstStyle/>
          <a:p>
            <a:r>
              <a:rPr lang="en-IN" b="1" dirty="0"/>
              <a:t>To execute the test, follow below steps</a:t>
            </a:r>
            <a:r>
              <a:rPr lang="en-IN" b="1" dirty="0" smtClean="0"/>
              <a:t>:</a:t>
            </a:r>
          </a:p>
          <a:p>
            <a:r>
              <a:rPr lang="en-IN" b="1" dirty="0"/>
              <a:t>Right click on TestRunner.java and click on "Run As" as shown below</a:t>
            </a:r>
          </a:p>
          <a:p>
            <a:r>
              <a:rPr lang="en-IN" b="1" dirty="0"/>
              <a:t>Another window will be open once you click on "Run As", click on "1 </a:t>
            </a:r>
            <a:r>
              <a:rPr lang="en-IN" b="1" dirty="0" err="1"/>
              <a:t>JUnit</a:t>
            </a:r>
            <a:r>
              <a:rPr lang="en-IN" b="1" dirty="0"/>
              <a:t> Test" as shown below:</a:t>
            </a:r>
          </a:p>
          <a:p>
            <a:endParaRPr lang="en-IN" b="1" dirty="0"/>
          </a:p>
        </p:txBody>
      </p:sp>
      <p:pic>
        <p:nvPicPr>
          <p:cNvPr id="10242" name="Picture 2" descr="How to Download and Installation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93" y="2475175"/>
            <a:ext cx="4144001" cy="400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549353"/>
            <a:ext cx="10455499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JUnit Test Cases </a:t>
            </a:r>
            <a:r>
              <a:rPr lang="en-IN" b="1" dirty="0" smtClean="0"/>
              <a:t>Annotation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194646"/>
            <a:ext cx="10058400" cy="5283426"/>
          </a:xfrm>
        </p:spPr>
        <p:txBody>
          <a:bodyPr>
            <a:normAutofit/>
          </a:bodyPr>
          <a:lstStyle/>
          <a:p>
            <a:r>
              <a:rPr lang="en-IN" b="1" dirty="0" err="1"/>
              <a:t>JUnit</a:t>
            </a:r>
            <a:r>
              <a:rPr lang="en-IN" b="1" dirty="0"/>
              <a:t> uses annotations to mark methods as test methods and to configure them. </a:t>
            </a:r>
            <a:endParaRPr lang="en-IN" b="1" dirty="0" smtClean="0"/>
          </a:p>
          <a:p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18208"/>
              </p:ext>
            </p:extLst>
          </p:nvPr>
        </p:nvGraphicFramePr>
        <p:xfrm>
          <a:off x="837127" y="1826309"/>
          <a:ext cx="10818253" cy="4020100"/>
        </p:xfrm>
        <a:graphic>
          <a:graphicData uri="http://schemas.openxmlformats.org/drawingml/2006/table">
            <a:tbl>
              <a:tblPr/>
              <a:tblGrid>
                <a:gridCol w="1918439"/>
                <a:gridCol w="8899814"/>
              </a:tblGrid>
              <a:tr h="16732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dirty="0" err="1">
                          <a:effectLst/>
                        </a:rPr>
                        <a:t>JUnit</a:t>
                      </a:r>
                      <a:r>
                        <a:rPr lang="en-IN" sz="1400" b="1" dirty="0">
                          <a:effectLst/>
                        </a:rPr>
                        <a:t> 4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26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import org.junit.*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Import statement for using the following annotations.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26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@Test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Identifies a method as a test method.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54382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@Before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Executed before each test. It is used to prepare the test environment (e.g., read input data, initialize the class).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814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@After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Executed after each test. It is used to </a:t>
                      </a:r>
                      <a:r>
                        <a:rPr lang="en-IN" sz="1400" b="1" i="0" dirty="0" smtClean="0">
                          <a:effectLst/>
                          <a:latin typeface="inherit"/>
                        </a:rPr>
                        <a:t>clean-up 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the test environment (e.g., delete temporary data, restore defaults). It can also save memory by cleaning up expensive memory structures.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920311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@BeforeClass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Executed once, before the start of all tests. It is used to perform time intensive activities, for example, to connect to a database. Methods marked with this annotation need to be defined as static to work with </a:t>
                      </a:r>
                      <a:r>
                        <a:rPr lang="en-IN" sz="1400" b="1" i="0" dirty="0" err="1">
                          <a:effectLst/>
                          <a:latin typeface="inherit"/>
                        </a:rPr>
                        <a:t>JUnit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11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@AfterClass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Executed once, after all tests have been finished. It is used to perform clean-up activities, for example, to disconnect from a database. Methods annotated with this annotation need to be defined as static to work with </a:t>
                      </a:r>
                      <a:r>
                        <a:rPr lang="en-IN" sz="1400" b="1" i="0" dirty="0" err="1">
                          <a:effectLst/>
                          <a:latin typeface="inherit"/>
                        </a:rPr>
                        <a:t>JUnit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549353"/>
            <a:ext cx="10455499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JUnit Test Cases </a:t>
            </a:r>
            <a:r>
              <a:rPr lang="en-IN" b="1" dirty="0" smtClean="0"/>
              <a:t>Annotation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3" y="1194646"/>
            <a:ext cx="10058400" cy="5283426"/>
          </a:xfrm>
        </p:spPr>
        <p:txBody>
          <a:bodyPr>
            <a:normAutofit/>
          </a:bodyPr>
          <a:lstStyle/>
          <a:p>
            <a:r>
              <a:rPr lang="en-IN" dirty="0" err="1"/>
              <a:t>JUnit</a:t>
            </a:r>
            <a:r>
              <a:rPr lang="en-IN" dirty="0"/>
              <a:t> uses annotations to mark methods as test methods and to configure them. </a:t>
            </a:r>
            <a:endParaRPr lang="en-IN" dirty="0" smtClean="0"/>
          </a:p>
          <a:p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1543"/>
              </p:ext>
            </p:extLst>
          </p:nvPr>
        </p:nvGraphicFramePr>
        <p:xfrm>
          <a:off x="605307" y="1580584"/>
          <a:ext cx="10869767" cy="4909741"/>
        </p:xfrm>
        <a:graphic>
          <a:graphicData uri="http://schemas.openxmlformats.org/drawingml/2006/table">
            <a:tbl>
              <a:tblPr/>
              <a:tblGrid>
                <a:gridCol w="2176530"/>
                <a:gridCol w="8693237"/>
              </a:tblGrid>
              <a:tr h="24044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dirty="0" err="1">
                          <a:effectLst/>
                        </a:rPr>
                        <a:t>JUnit</a:t>
                      </a:r>
                      <a:r>
                        <a:rPr lang="en-IN" sz="1400" b="1" dirty="0">
                          <a:effectLst/>
                        </a:rPr>
                        <a:t> 4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41832" marR="41832" marT="20916" marB="20916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026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@Ignore or </a:t>
                      </a:r>
                      <a:endParaRPr lang="en-IN" sz="1400" b="1" i="0" dirty="0" smtClean="0">
                        <a:effectLst/>
                        <a:latin typeface="inherit"/>
                      </a:endParaRPr>
                    </a:p>
                    <a:p>
                      <a:pPr algn="l" rtl="0" fontAlgn="t"/>
                      <a:r>
                        <a:rPr lang="en-IN" sz="1400" b="1" i="0" dirty="0" smtClean="0">
                          <a:effectLst/>
                          <a:latin typeface="inherit"/>
                        </a:rPr>
                        <a:t>@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Ignore("Why disabled")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Marks that the test should be disabled. This is useful when the underlying code has been changed and the test case has not yet been adapted. </a:t>
                      </a:r>
                      <a:endParaRPr lang="en-IN" sz="1400" b="1" i="0" dirty="0" smtClean="0">
                        <a:effectLst/>
                        <a:latin typeface="inherit"/>
                      </a:endParaRPr>
                    </a:p>
                    <a:p>
                      <a:pPr algn="l" rtl="0" fontAlgn="t"/>
                      <a:r>
                        <a:rPr lang="en-IN" sz="1400" b="1" i="0" dirty="0" smtClean="0">
                          <a:effectLst/>
                          <a:latin typeface="inherit"/>
                        </a:rPr>
                        <a:t>Or 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if the execution time of this test is too long to be included. It is best practice to provide the optional description, why the test is disabled.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@Test (expected = </a:t>
                      </a:r>
                      <a:r>
                        <a:rPr lang="en-IN" sz="1400" b="1" i="0" dirty="0" err="1">
                          <a:effectLst/>
                          <a:latin typeface="inherit"/>
                        </a:rPr>
                        <a:t>Exception.class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Fails if the method does not throw the named exception.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51238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@Test(timeout=100)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Fails if the method takes longer than 100 milliseconds.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0269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@Ignore or </a:t>
                      </a:r>
                      <a:endParaRPr lang="en-IN" sz="1400" b="1" i="0" dirty="0" smtClean="0">
                        <a:effectLst/>
                        <a:latin typeface="inherit"/>
                      </a:endParaRPr>
                    </a:p>
                    <a:p>
                      <a:pPr algn="l" rtl="0" fontAlgn="t"/>
                      <a:r>
                        <a:rPr lang="en-IN" sz="1400" b="1" i="0" dirty="0" smtClean="0">
                          <a:effectLst/>
                          <a:latin typeface="inherit"/>
                        </a:rPr>
                        <a:t>@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Ignore("Why disabled")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Marks that the test should be disabled. This is useful when the underlying code has been changed and the test case has not yet been adapted. </a:t>
                      </a:r>
                      <a:endParaRPr lang="en-IN" sz="1400" b="1" i="0" dirty="0" smtClean="0">
                        <a:effectLst/>
                        <a:latin typeface="inherit"/>
                      </a:endParaRPr>
                    </a:p>
                    <a:p>
                      <a:pPr algn="l" rtl="0" fontAlgn="t"/>
                      <a:r>
                        <a:rPr lang="en-IN" sz="1400" b="1" i="0" dirty="0" smtClean="0">
                          <a:effectLst/>
                          <a:latin typeface="inherit"/>
                        </a:rPr>
                        <a:t>Or </a:t>
                      </a:r>
                      <a:r>
                        <a:rPr lang="en-IN" sz="1400" b="1" i="0" dirty="0">
                          <a:effectLst/>
                          <a:latin typeface="inherit"/>
                        </a:rPr>
                        <a:t>if the execution time of this test is too long to be included. It is best practice to provide the optional description, why the test is disabled.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86712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@Test (expected = Exception.class)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Fails if the method does not throw the named exception.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712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>
                          <a:effectLst/>
                          <a:latin typeface="inherit"/>
                        </a:rPr>
                        <a:t>@Test(timeout=100)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i="0" dirty="0">
                          <a:effectLst/>
                          <a:latin typeface="inherit"/>
                        </a:rPr>
                        <a:t>Fails if the method takes longer than 100 milliseconds.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dirty="0" err="1" smtClean="0"/>
              <a:t>JUnit</a:t>
            </a:r>
            <a:r>
              <a:rPr lang="en-IN" b="1" dirty="0" smtClean="0"/>
              <a:t> </a:t>
            </a:r>
            <a:r>
              <a:rPr lang="en-IN" b="1" dirty="0"/>
              <a:t>provides static methods to test for certain conditions via the Assert class. </a:t>
            </a:r>
            <a:endParaRPr lang="en-IN" b="1" dirty="0" smtClean="0"/>
          </a:p>
          <a:p>
            <a:r>
              <a:rPr lang="en-IN" b="1" dirty="0" smtClean="0"/>
              <a:t>These </a:t>
            </a:r>
            <a:r>
              <a:rPr lang="en-IN" b="1" dirty="0"/>
              <a:t>assert statements typically start with assert. </a:t>
            </a:r>
            <a:endParaRPr lang="en-IN" b="1" dirty="0" smtClean="0"/>
          </a:p>
          <a:p>
            <a:r>
              <a:rPr lang="en-IN" b="1" dirty="0" smtClean="0"/>
              <a:t>They </a:t>
            </a:r>
            <a:r>
              <a:rPr lang="en-IN" b="1" dirty="0"/>
              <a:t>allow you to specify the error message, the expected and the actual result. </a:t>
            </a:r>
            <a:endParaRPr lang="en-IN" b="1" dirty="0" smtClean="0"/>
          </a:p>
          <a:p>
            <a:r>
              <a:rPr lang="en-IN" b="1" dirty="0" smtClean="0"/>
              <a:t>An </a:t>
            </a:r>
            <a:r>
              <a:rPr lang="en-IN" b="1" dirty="0"/>
              <a:t>assertion method compares the actual value returned by a test to the expected value.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throws an </a:t>
            </a:r>
            <a:r>
              <a:rPr lang="en-IN" b="1" dirty="0" err="1"/>
              <a:t>AssertionException</a:t>
            </a:r>
            <a:r>
              <a:rPr lang="en-IN" b="1" dirty="0"/>
              <a:t> if the comparison fails.</a:t>
            </a:r>
          </a:p>
        </p:txBody>
      </p:sp>
    </p:spTree>
    <p:extLst>
      <p:ext uri="{BB962C8B-B14F-4D97-AF65-F5344CB8AC3E}">
        <p14:creationId xmlns:p14="http://schemas.microsoft.com/office/powerpoint/2010/main" val="42927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i="1" dirty="0"/>
              <a:t>Methods to assert test </a:t>
            </a:r>
            <a:r>
              <a:rPr lang="en-IN" b="1" i="1" dirty="0" smtClean="0"/>
              <a:t>results</a:t>
            </a:r>
          </a:p>
          <a:p>
            <a:r>
              <a:rPr lang="en-IN" b="1" dirty="0"/>
              <a:t>Fail Message</a:t>
            </a:r>
          </a:p>
          <a:p>
            <a:r>
              <a:rPr lang="en-IN" b="1" dirty="0"/>
              <a:t>If you want to throw any assertion error, you have fail() that always results in a fail verdict.</a:t>
            </a:r>
          </a:p>
          <a:p>
            <a:r>
              <a:rPr lang="en-IN" b="1" dirty="0"/>
              <a:t>Fail(message);</a:t>
            </a:r>
          </a:p>
          <a:p>
            <a:endParaRPr lang="en-IN" b="1" i="1" dirty="0" smtClean="0"/>
          </a:p>
          <a:p>
            <a:r>
              <a:rPr lang="en-IN" b="1" dirty="0"/>
              <a:t>fail([message</a:t>
            </a:r>
            <a:r>
              <a:rPr lang="en-IN" b="1" dirty="0" smtClean="0"/>
              <a:t>])</a:t>
            </a:r>
          </a:p>
          <a:p>
            <a:r>
              <a:rPr lang="en-IN" b="1" dirty="0" smtClean="0"/>
              <a:t>Let </a:t>
            </a:r>
            <a:r>
              <a:rPr lang="en-IN" b="1" dirty="0"/>
              <a:t>the method fail. </a:t>
            </a:r>
            <a:endParaRPr lang="en-IN" b="1" dirty="0" smtClean="0"/>
          </a:p>
          <a:p>
            <a:r>
              <a:rPr lang="en-IN" b="1" dirty="0" smtClean="0"/>
              <a:t>Might </a:t>
            </a:r>
            <a:r>
              <a:rPr lang="en-IN" b="1" dirty="0"/>
              <a:t>be used to check that a certain part of the code is not reached or to have a failing test before the test code is implemented. </a:t>
            </a:r>
            <a:endParaRPr lang="en-IN" b="1" dirty="0" smtClean="0"/>
          </a:p>
          <a:p>
            <a:r>
              <a:rPr lang="en-IN" b="1" dirty="0" smtClean="0"/>
              <a:t>The </a:t>
            </a:r>
            <a:r>
              <a:rPr lang="en-IN" b="1" dirty="0"/>
              <a:t>message parameter is optional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7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 fontScale="85000" lnSpcReduction="20000"/>
          </a:bodyPr>
          <a:lstStyle/>
          <a:p>
            <a:endParaRPr lang="en-IN" b="1" dirty="0" smtClean="0"/>
          </a:p>
          <a:p>
            <a:r>
              <a:rPr lang="en-IN" b="1" i="1" dirty="0"/>
              <a:t>Methods to assert test </a:t>
            </a:r>
            <a:r>
              <a:rPr lang="en-IN" b="1" i="1" dirty="0" smtClean="0"/>
              <a:t>results</a:t>
            </a:r>
          </a:p>
          <a:p>
            <a:r>
              <a:rPr lang="en-IN" b="1" dirty="0"/>
              <a:t>Fail Message</a:t>
            </a:r>
          </a:p>
          <a:p>
            <a:r>
              <a:rPr lang="en-IN" b="1" dirty="0"/>
              <a:t>If you want to throw any assertion error, you have fail() that always results in a fail verdict.</a:t>
            </a:r>
          </a:p>
          <a:p>
            <a:r>
              <a:rPr lang="en-IN" b="1" dirty="0"/>
              <a:t>Fail(message);</a:t>
            </a:r>
          </a:p>
          <a:p>
            <a:endParaRPr lang="en-IN" b="1" i="1" dirty="0" smtClean="0"/>
          </a:p>
          <a:p>
            <a:r>
              <a:rPr lang="en-IN" b="1" dirty="0"/>
              <a:t>fail([message</a:t>
            </a:r>
            <a:r>
              <a:rPr lang="en-IN" b="1" dirty="0" smtClean="0"/>
              <a:t>])</a:t>
            </a:r>
          </a:p>
          <a:p>
            <a:r>
              <a:rPr lang="en-IN" b="1" dirty="0" smtClean="0"/>
              <a:t>Let </a:t>
            </a:r>
            <a:r>
              <a:rPr lang="en-IN" b="1" dirty="0"/>
              <a:t>the method fail. </a:t>
            </a:r>
            <a:endParaRPr lang="en-IN" b="1" dirty="0" smtClean="0"/>
          </a:p>
          <a:p>
            <a:r>
              <a:rPr lang="en-IN" b="1" dirty="0" smtClean="0"/>
              <a:t>Might </a:t>
            </a:r>
            <a:r>
              <a:rPr lang="en-IN" b="1" dirty="0"/>
              <a:t>be used to check that a certain part of the code is not reached or to have a failing test before the test code is implemented. </a:t>
            </a:r>
            <a:endParaRPr lang="en-IN" b="1" dirty="0" smtClean="0"/>
          </a:p>
          <a:p>
            <a:r>
              <a:rPr lang="en-IN" b="1" dirty="0" smtClean="0"/>
              <a:t>The </a:t>
            </a:r>
            <a:r>
              <a:rPr lang="en-IN" b="1" dirty="0"/>
              <a:t>message parameter is optional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b="1" dirty="0"/>
              <a:t>Boolean</a:t>
            </a:r>
          </a:p>
          <a:p>
            <a:r>
              <a:rPr lang="en-IN" b="1" dirty="0"/>
              <a:t>If you want to test the </a:t>
            </a:r>
            <a:r>
              <a:rPr lang="en-IN" b="1" dirty="0" err="1"/>
              <a:t>boolean</a:t>
            </a:r>
            <a:r>
              <a:rPr lang="en-IN" b="1" dirty="0"/>
              <a:t> conditions (true or false), you can use following assert methods</a:t>
            </a:r>
          </a:p>
          <a:p>
            <a:r>
              <a:rPr lang="en-IN" b="1" dirty="0" err="1"/>
              <a:t>assertTrue</a:t>
            </a:r>
            <a:r>
              <a:rPr lang="en-IN" b="1" dirty="0"/>
              <a:t>(condition)</a:t>
            </a:r>
          </a:p>
          <a:p>
            <a:r>
              <a:rPr lang="en-IN" b="1" dirty="0" err="1"/>
              <a:t>assertFalse</a:t>
            </a:r>
            <a:r>
              <a:rPr lang="en-IN" b="1" dirty="0"/>
              <a:t>(condition)</a:t>
            </a:r>
          </a:p>
          <a:p>
            <a:r>
              <a:rPr lang="en-IN" b="1" dirty="0"/>
              <a:t>Here the condition is a </a:t>
            </a:r>
            <a:r>
              <a:rPr lang="en-IN" b="1" dirty="0" err="1"/>
              <a:t>boolean</a:t>
            </a:r>
            <a:r>
              <a:rPr lang="en-IN" b="1" dirty="0"/>
              <a:t> value.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03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</a:t>
            </a:r>
            <a:r>
              <a:rPr lang="en-IN" b="1" dirty="0" err="1"/>
              <a:t>Junit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JUnit</a:t>
            </a:r>
            <a:r>
              <a:rPr lang="en-IN" b="1" dirty="0"/>
              <a:t> is an open source Unit</a:t>
            </a:r>
            <a:r>
              <a:rPr lang="en-IN" b="1" dirty="0">
                <a:hlinkClick r:id="rId2"/>
              </a:rPr>
              <a:t> Testing </a:t>
            </a:r>
            <a:r>
              <a:rPr lang="en-IN" b="1" dirty="0"/>
              <a:t>Framework for JAVA.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is useful for</a:t>
            </a:r>
            <a:r>
              <a:rPr lang="en-IN" b="1" dirty="0">
                <a:hlinkClick r:id="rId3"/>
              </a:rPr>
              <a:t> Java </a:t>
            </a:r>
            <a:r>
              <a:rPr lang="en-IN" b="1" dirty="0"/>
              <a:t>Developers to write and run repeatable tests. </a:t>
            </a:r>
            <a:endParaRPr lang="en-IN" b="1" dirty="0" smtClean="0"/>
          </a:p>
          <a:p>
            <a:r>
              <a:rPr lang="en-IN" b="1" dirty="0" smtClean="0"/>
              <a:t>Erich </a:t>
            </a:r>
            <a:r>
              <a:rPr lang="en-IN" b="1" dirty="0"/>
              <a:t>Gamma and Kent Beck initially develop it.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is an instance of </a:t>
            </a:r>
            <a:r>
              <a:rPr lang="en-IN" b="1" dirty="0" err="1"/>
              <a:t>xUnit</a:t>
            </a:r>
            <a:r>
              <a:rPr lang="en-IN" b="1" dirty="0"/>
              <a:t> architecture. </a:t>
            </a:r>
            <a:endParaRPr lang="en-IN" b="1" dirty="0" smtClean="0"/>
          </a:p>
          <a:p>
            <a:r>
              <a:rPr lang="en-IN" b="1" dirty="0" smtClean="0"/>
              <a:t>As </a:t>
            </a:r>
            <a:r>
              <a:rPr lang="en-IN" b="1" dirty="0"/>
              <a:t>the name implies, it is used for </a:t>
            </a:r>
            <a:r>
              <a:rPr lang="en-IN" b="1" dirty="0">
                <a:hlinkClick r:id="rId4"/>
              </a:rPr>
              <a:t>Unit Testing</a:t>
            </a:r>
            <a:r>
              <a:rPr lang="en-IN" b="1" dirty="0"/>
              <a:t> of a small chunk of code</a:t>
            </a:r>
            <a:r>
              <a:rPr lang="en-IN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45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Methods </a:t>
            </a:r>
            <a:r>
              <a:rPr lang="en-IN" b="1" i="1" dirty="0"/>
              <a:t>to assert test </a:t>
            </a:r>
            <a:r>
              <a:rPr lang="en-IN" b="1" i="1" dirty="0" smtClean="0"/>
              <a:t>results</a:t>
            </a:r>
          </a:p>
          <a:p>
            <a:r>
              <a:rPr lang="en-IN" b="1" dirty="0"/>
              <a:t>Null object</a:t>
            </a:r>
          </a:p>
          <a:p>
            <a:r>
              <a:rPr lang="en-IN" b="1" dirty="0"/>
              <a:t>If you want to check the initial value of an object/variable, you have the following methods:</a:t>
            </a:r>
          </a:p>
          <a:p>
            <a:r>
              <a:rPr lang="en-IN" b="1" dirty="0" err="1"/>
              <a:t>assertNull</a:t>
            </a:r>
            <a:r>
              <a:rPr lang="en-IN" b="1" dirty="0"/>
              <a:t>(object)</a:t>
            </a:r>
          </a:p>
          <a:p>
            <a:r>
              <a:rPr lang="en-IN" b="1" dirty="0" err="1"/>
              <a:t>assertNotNull</a:t>
            </a:r>
            <a:r>
              <a:rPr lang="en-IN" b="1" dirty="0"/>
              <a:t>(object)</a:t>
            </a:r>
          </a:p>
          <a:p>
            <a:endParaRPr lang="en-IN" b="1" dirty="0" smtClean="0"/>
          </a:p>
          <a:p>
            <a:r>
              <a:rPr lang="en-IN" b="1" dirty="0" err="1" smtClean="0"/>
              <a:t>assertNull</a:t>
            </a:r>
            <a:r>
              <a:rPr lang="en-IN" b="1" dirty="0"/>
              <a:t>([message,] object)</a:t>
            </a:r>
          </a:p>
          <a:p>
            <a:pPr lvl="1"/>
            <a:r>
              <a:rPr lang="en-IN" b="1" dirty="0" smtClean="0"/>
              <a:t>Checks </a:t>
            </a:r>
            <a:r>
              <a:rPr lang="en-IN" b="1" dirty="0"/>
              <a:t>that the object is null.</a:t>
            </a:r>
          </a:p>
          <a:p>
            <a:endParaRPr lang="en-IN" b="1" dirty="0"/>
          </a:p>
          <a:p>
            <a:r>
              <a:rPr lang="en-IN" b="1" dirty="0" err="1"/>
              <a:t>assertNotNull</a:t>
            </a:r>
            <a:r>
              <a:rPr lang="en-IN" b="1" dirty="0"/>
              <a:t>([message,] object)</a:t>
            </a:r>
          </a:p>
          <a:p>
            <a:pPr lvl="1"/>
            <a:r>
              <a:rPr lang="en-IN" b="1" dirty="0" smtClean="0"/>
              <a:t>Checks </a:t>
            </a:r>
            <a:r>
              <a:rPr lang="en-IN" b="1" dirty="0"/>
              <a:t>that the object is not null.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3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Methods </a:t>
            </a:r>
            <a:r>
              <a:rPr lang="en-IN" b="1" i="1" dirty="0"/>
              <a:t>to assert test </a:t>
            </a:r>
            <a:r>
              <a:rPr lang="en-IN" b="1" i="1" dirty="0" smtClean="0"/>
              <a:t>results</a:t>
            </a:r>
          </a:p>
          <a:p>
            <a:r>
              <a:rPr lang="en-IN" b="1" dirty="0" smtClean="0"/>
              <a:t>Identical</a:t>
            </a:r>
            <a:endParaRPr lang="en-IN" b="1" dirty="0"/>
          </a:p>
          <a:p>
            <a:r>
              <a:rPr lang="en-IN" b="1" dirty="0"/>
              <a:t>If you want to check whether the objects are identical (i.e. comparing two references to the same java object), or different.</a:t>
            </a:r>
          </a:p>
          <a:p>
            <a:endParaRPr lang="en-IN" b="1" dirty="0"/>
          </a:p>
          <a:p>
            <a:r>
              <a:rPr lang="en-IN" b="1" dirty="0" err="1" smtClean="0"/>
              <a:t>assertSame</a:t>
            </a:r>
            <a:r>
              <a:rPr lang="en-IN" b="1" dirty="0" smtClean="0"/>
              <a:t>(expected</a:t>
            </a:r>
            <a:r>
              <a:rPr lang="en-IN" b="1" dirty="0"/>
              <a:t>, actual), It will return true if expected == actual</a:t>
            </a:r>
          </a:p>
          <a:p>
            <a:r>
              <a:rPr lang="en-IN" b="1" dirty="0" err="1"/>
              <a:t>assertNotSame</a:t>
            </a:r>
            <a:r>
              <a:rPr lang="en-IN" b="1" dirty="0"/>
              <a:t>(expected, actual)</a:t>
            </a:r>
          </a:p>
          <a:p>
            <a:endParaRPr lang="en-IN" b="1" dirty="0"/>
          </a:p>
          <a:p>
            <a:r>
              <a:rPr lang="en-IN" b="1" dirty="0" err="1"/>
              <a:t>assertSame</a:t>
            </a:r>
            <a:r>
              <a:rPr lang="en-IN" b="1" dirty="0"/>
              <a:t>([message,] expected, actual)</a:t>
            </a:r>
          </a:p>
          <a:p>
            <a:pPr lvl="1"/>
            <a:r>
              <a:rPr lang="en-IN" b="1" dirty="0" smtClean="0"/>
              <a:t>Checks </a:t>
            </a:r>
            <a:r>
              <a:rPr lang="en-IN" b="1" dirty="0"/>
              <a:t>that both variables refer to the same object.</a:t>
            </a:r>
          </a:p>
          <a:p>
            <a:endParaRPr lang="en-IN" b="1" dirty="0"/>
          </a:p>
          <a:p>
            <a:r>
              <a:rPr lang="en-IN" b="1" dirty="0" err="1"/>
              <a:t>assertNotSame</a:t>
            </a:r>
            <a:r>
              <a:rPr lang="en-IN" b="1" dirty="0"/>
              <a:t>([message,] expected, actual)</a:t>
            </a:r>
          </a:p>
          <a:p>
            <a:pPr lvl="1"/>
            <a:r>
              <a:rPr lang="en-IN" b="1" dirty="0" smtClean="0"/>
              <a:t>Checks </a:t>
            </a:r>
            <a:r>
              <a:rPr lang="en-IN" b="1" dirty="0"/>
              <a:t>that both variables refer to different objects.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7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549353"/>
            <a:ext cx="999186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94646"/>
            <a:ext cx="9605493" cy="5283426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Methods </a:t>
            </a:r>
            <a:r>
              <a:rPr lang="en-IN" b="1" i="1" dirty="0"/>
              <a:t>to assert test </a:t>
            </a:r>
            <a:r>
              <a:rPr lang="en-IN" b="1" i="1" dirty="0" smtClean="0"/>
              <a:t>results</a:t>
            </a:r>
          </a:p>
          <a:p>
            <a:r>
              <a:rPr lang="en-IN" b="1" dirty="0"/>
              <a:t>Assert Equals</a:t>
            </a:r>
          </a:p>
          <a:p>
            <a:r>
              <a:rPr lang="en-IN" b="1" dirty="0"/>
              <a:t>If you want to test equality of two objects, you have the following methods</a:t>
            </a:r>
          </a:p>
          <a:p>
            <a:r>
              <a:rPr lang="en-IN" b="1" dirty="0" err="1"/>
              <a:t>assertEquals</a:t>
            </a:r>
            <a:r>
              <a:rPr lang="en-IN" b="1" dirty="0"/>
              <a:t>(expected, actual)</a:t>
            </a:r>
          </a:p>
          <a:p>
            <a:r>
              <a:rPr lang="en-IN" b="1" dirty="0"/>
              <a:t>It will return true if: </a:t>
            </a:r>
            <a:r>
              <a:rPr lang="en-IN" b="1" dirty="0" err="1"/>
              <a:t>expected.equals</a:t>
            </a:r>
            <a:r>
              <a:rPr lang="en-IN" b="1" dirty="0"/>
              <a:t>( actual ) returns true.</a:t>
            </a:r>
          </a:p>
          <a:p>
            <a:r>
              <a:rPr lang="en-IN" b="1" dirty="0"/>
              <a:t>Assert Array Equals</a:t>
            </a:r>
          </a:p>
          <a:p>
            <a:r>
              <a:rPr lang="en-IN" b="1" dirty="0"/>
              <a:t>If you want to test equality of arrays, you have the following methods as given below:</a:t>
            </a:r>
          </a:p>
          <a:p>
            <a:r>
              <a:rPr lang="en-IN" b="1" dirty="0" err="1"/>
              <a:t>assertArrayEquals</a:t>
            </a:r>
            <a:r>
              <a:rPr lang="en-IN" b="1" dirty="0"/>
              <a:t>(expected, actual)</a:t>
            </a:r>
          </a:p>
          <a:p>
            <a:r>
              <a:rPr lang="en-IN" b="1" dirty="0"/>
              <a:t>Above method must be used if arrays have the same length, for each valid value for </a:t>
            </a:r>
            <a:r>
              <a:rPr lang="en-IN" b="1" dirty="0" err="1"/>
              <a:t>i</a:t>
            </a:r>
            <a:r>
              <a:rPr lang="en-IN" b="1" dirty="0"/>
              <a:t>, you can check it as given below:</a:t>
            </a:r>
          </a:p>
          <a:p>
            <a:r>
              <a:rPr lang="en-IN" b="1" dirty="0" err="1"/>
              <a:t>assertEquals</a:t>
            </a:r>
            <a:r>
              <a:rPr lang="en-IN" b="1" dirty="0"/>
              <a:t>(expected[</a:t>
            </a:r>
            <a:r>
              <a:rPr lang="en-IN" b="1" dirty="0" err="1"/>
              <a:t>i</a:t>
            </a:r>
            <a:r>
              <a:rPr lang="en-IN" b="1" dirty="0"/>
              <a:t>],actual[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r>
              <a:rPr lang="en-IN" b="1" dirty="0" err="1"/>
              <a:t>assertArrayEquals</a:t>
            </a:r>
            <a:r>
              <a:rPr lang="en-IN" b="1" dirty="0"/>
              <a:t>(expected[</a:t>
            </a:r>
            <a:r>
              <a:rPr lang="en-IN" b="1" dirty="0" err="1"/>
              <a:t>i</a:t>
            </a:r>
            <a:r>
              <a:rPr lang="en-IN" b="1" dirty="0"/>
              <a:t>],actual[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30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646" y="622407"/>
            <a:ext cx="6055684" cy="5920931"/>
          </a:xfrm>
        </p:spPr>
        <p:txBody>
          <a:bodyPr>
            <a:noAutofit/>
          </a:bodyPr>
          <a:lstStyle/>
          <a:p>
            <a:r>
              <a:rPr lang="en-IN" sz="1000" b="1" i="1" dirty="0"/>
              <a:t>package </a:t>
            </a:r>
            <a:r>
              <a:rPr lang="en-IN" sz="1000" b="1" i="1" dirty="0" smtClean="0"/>
              <a:t>pack;</a:t>
            </a:r>
            <a:r>
              <a:rPr lang="en-IN" sz="1000" b="1" i="1" dirty="0"/>
              <a:t>		</a:t>
            </a:r>
          </a:p>
          <a:p>
            <a:r>
              <a:rPr lang="en-IN" sz="1000" b="1" i="1" dirty="0" smtClean="0"/>
              <a:t>import </a:t>
            </a:r>
            <a:r>
              <a:rPr lang="en-IN" sz="1000" b="1" i="1" dirty="0"/>
              <a:t>static </a:t>
            </a:r>
            <a:r>
              <a:rPr lang="en-IN" sz="1000" b="1" i="1" dirty="0" err="1"/>
              <a:t>org.junit.Assert</a:t>
            </a:r>
            <a:r>
              <a:rPr lang="en-IN" sz="1000" b="1" i="1" dirty="0"/>
              <a:t>.*;				</a:t>
            </a:r>
          </a:p>
          <a:p>
            <a:r>
              <a:rPr lang="en-IN" sz="1000" b="1" i="1" dirty="0"/>
              <a:t>import </a:t>
            </a:r>
            <a:r>
              <a:rPr lang="en-IN" sz="1000" b="1" i="1" dirty="0" err="1"/>
              <a:t>org.junit.Test</a:t>
            </a:r>
            <a:r>
              <a:rPr lang="en-IN" sz="1000" b="1" i="1" dirty="0"/>
              <a:t>;		</a:t>
            </a:r>
          </a:p>
          <a:p>
            <a:r>
              <a:rPr lang="en-IN" sz="1000" b="1" i="1" dirty="0" smtClean="0"/>
              <a:t>public </a:t>
            </a:r>
            <a:r>
              <a:rPr lang="en-IN" sz="1000" b="1" i="1" dirty="0"/>
              <a:t>class Junit4AssertionTest {				</a:t>
            </a:r>
          </a:p>
          <a:p>
            <a:r>
              <a:rPr lang="en-IN" sz="1000" b="1" i="1" dirty="0" smtClean="0"/>
              <a:t>    </a:t>
            </a:r>
            <a:r>
              <a:rPr lang="en-IN" sz="1000" b="1" i="1" dirty="0"/>
              <a:t>@Test		</a:t>
            </a:r>
          </a:p>
          <a:p>
            <a:r>
              <a:rPr lang="en-IN" sz="1000" b="1" i="1" dirty="0"/>
              <a:t>    public void </a:t>
            </a:r>
            <a:r>
              <a:rPr lang="en-IN" sz="1000" b="1" i="1" dirty="0" err="1"/>
              <a:t>testAssert</a:t>
            </a:r>
            <a:r>
              <a:rPr lang="en-IN" sz="1000" b="1" i="1" dirty="0"/>
              <a:t>(){					</a:t>
            </a:r>
          </a:p>
          <a:p>
            <a:r>
              <a:rPr lang="en-IN" sz="1000" b="1" i="1" dirty="0"/>
              <a:t>  </a:t>
            </a:r>
            <a:r>
              <a:rPr lang="en-IN" sz="1000" b="1" i="1" dirty="0" smtClean="0"/>
              <a:t>    </a:t>
            </a:r>
            <a:r>
              <a:rPr lang="en-IN" sz="1000" b="1" i="1" dirty="0"/>
              <a:t>//Variable declaration		</a:t>
            </a:r>
          </a:p>
          <a:p>
            <a:r>
              <a:rPr lang="en-IN" sz="1000" b="1" i="1" dirty="0"/>
              <a:t>        String string1="</a:t>
            </a:r>
            <a:r>
              <a:rPr lang="en-IN" sz="1000" b="1" i="1" dirty="0" err="1" smtClean="0"/>
              <a:t>Junit</a:t>
            </a:r>
            <a:r>
              <a:rPr lang="en-IN" sz="1000" b="1" i="1" dirty="0" smtClean="0"/>
              <a:t>“, string2</a:t>
            </a:r>
            <a:r>
              <a:rPr lang="en-IN" sz="1000" b="1" i="1" dirty="0"/>
              <a:t>="</a:t>
            </a:r>
            <a:r>
              <a:rPr lang="en-IN" sz="1000" b="1" i="1" dirty="0" smtClean="0"/>
              <a:t>Junit“,string3</a:t>
            </a:r>
            <a:r>
              <a:rPr lang="en-IN" sz="1000" b="1" i="1" dirty="0"/>
              <a:t>="</a:t>
            </a:r>
            <a:r>
              <a:rPr lang="en-IN" sz="1000" b="1" i="1" dirty="0" smtClean="0"/>
              <a:t>test“, </a:t>
            </a:r>
            <a:r>
              <a:rPr lang="en-IN" sz="1000" b="1" i="1" dirty="0"/>
              <a:t>string4="</a:t>
            </a:r>
            <a:r>
              <a:rPr lang="en-IN" sz="1000" b="1" i="1" dirty="0" smtClean="0"/>
              <a:t>test“ , </a:t>
            </a:r>
            <a:r>
              <a:rPr lang="en-IN" sz="1000" b="1" i="1" dirty="0"/>
              <a:t>string5=null;	</a:t>
            </a:r>
          </a:p>
          <a:p>
            <a:r>
              <a:rPr lang="en-IN" sz="1000" b="1" i="1" dirty="0"/>
              <a:t>   </a:t>
            </a:r>
            <a:r>
              <a:rPr lang="en-IN" sz="1000" b="1" i="1" dirty="0" smtClean="0"/>
              <a:t>    </a:t>
            </a:r>
            <a:r>
              <a:rPr lang="en-IN" sz="1000" b="1" i="1" dirty="0" err="1"/>
              <a:t>int</a:t>
            </a:r>
            <a:r>
              <a:rPr lang="en-IN" sz="1000" b="1" i="1" dirty="0"/>
              <a:t> </a:t>
            </a:r>
            <a:r>
              <a:rPr lang="en-IN" sz="1000" b="1" i="1" dirty="0" smtClean="0"/>
              <a:t>variable1=1 , variable2=2</a:t>
            </a:r>
            <a:r>
              <a:rPr lang="en-IN" sz="1000" b="1" i="1" dirty="0"/>
              <a:t>;	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int</a:t>
            </a:r>
            <a:r>
              <a:rPr lang="en-IN" sz="1000" b="1" i="1" dirty="0"/>
              <a:t>[] airethematicArrary1 = { 1, 2, 3 };	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int</a:t>
            </a:r>
            <a:r>
              <a:rPr lang="en-IN" sz="1000" b="1" i="1" dirty="0"/>
              <a:t>[] airethematicArrary2 = { 1, 2, 3 };				</a:t>
            </a:r>
          </a:p>
          <a:p>
            <a:r>
              <a:rPr lang="en-IN" sz="1000" b="1" i="1" dirty="0"/>
              <a:t>       </a:t>
            </a:r>
            <a:r>
              <a:rPr lang="en-IN" sz="1000" b="1" i="1" dirty="0" smtClean="0"/>
              <a:t>  </a:t>
            </a:r>
            <a:r>
              <a:rPr lang="en-IN" sz="1000" b="1" i="1" dirty="0"/>
              <a:t>//Assert statements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assertEquals</a:t>
            </a:r>
            <a:r>
              <a:rPr lang="en-IN" sz="1000" b="1" i="1" dirty="0"/>
              <a:t>(string1,string2);	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assertSame</a:t>
            </a:r>
            <a:r>
              <a:rPr lang="en-IN" sz="1000" b="1" i="1" dirty="0"/>
              <a:t>(string3, string4</a:t>
            </a:r>
            <a:r>
              <a:rPr lang="en-IN" sz="1000" b="1" i="1" dirty="0" smtClean="0"/>
              <a:t>);</a:t>
            </a:r>
            <a:endParaRPr lang="en-IN" sz="1000" b="1" i="1" dirty="0"/>
          </a:p>
          <a:p>
            <a:r>
              <a:rPr lang="en-IN" sz="1000" b="1" i="1" dirty="0"/>
              <a:t> </a:t>
            </a:r>
            <a:r>
              <a:rPr lang="en-IN" sz="1000" b="1" i="1" dirty="0" smtClean="0"/>
              <a:t>       </a:t>
            </a:r>
            <a:r>
              <a:rPr lang="en-IN" sz="1000" b="1" i="1" dirty="0" err="1" smtClean="0"/>
              <a:t>assertNotSame</a:t>
            </a:r>
            <a:r>
              <a:rPr lang="en-IN" sz="1000" b="1" i="1" dirty="0" smtClean="0"/>
              <a:t>(string1</a:t>
            </a:r>
            <a:r>
              <a:rPr lang="en-IN" sz="1000" b="1" i="1" dirty="0"/>
              <a:t>, string3);</a:t>
            </a:r>
            <a:r>
              <a:rPr lang="en-IN" sz="1000" b="1" i="1" dirty="0" smtClean="0"/>
              <a:t>				</a:t>
            </a:r>
          </a:p>
          <a:p>
            <a:r>
              <a:rPr lang="en-IN" sz="1000" b="1" i="1" dirty="0" smtClean="0"/>
              <a:t>        </a:t>
            </a:r>
            <a:r>
              <a:rPr lang="en-IN" sz="1000" b="1" i="1" dirty="0" err="1"/>
              <a:t>assertNotNull</a:t>
            </a:r>
            <a:r>
              <a:rPr lang="en-IN" sz="1000" b="1" i="1" dirty="0"/>
              <a:t>(string1);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assertNull</a:t>
            </a:r>
            <a:r>
              <a:rPr lang="en-IN" sz="1000" b="1" i="1" dirty="0"/>
              <a:t>(string5);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assertTrue</a:t>
            </a:r>
            <a:r>
              <a:rPr lang="en-IN" sz="1000" b="1" i="1" dirty="0"/>
              <a:t>(variable1&lt;variable2);				</a:t>
            </a:r>
          </a:p>
          <a:p>
            <a:r>
              <a:rPr lang="en-IN" sz="1000" b="1" i="1" dirty="0"/>
              <a:t>        </a:t>
            </a:r>
            <a:r>
              <a:rPr lang="en-IN" sz="1000" b="1" i="1" dirty="0" err="1"/>
              <a:t>assertArrayEquals</a:t>
            </a:r>
            <a:r>
              <a:rPr lang="en-IN" sz="1000" b="1" i="1" dirty="0"/>
              <a:t>(airethematicArrary1, airethematicArrary2);		</a:t>
            </a:r>
          </a:p>
          <a:p>
            <a:r>
              <a:rPr lang="en-IN" sz="1000" b="1" i="1" dirty="0"/>
              <a:t>    }		</a:t>
            </a:r>
          </a:p>
          <a:p>
            <a:r>
              <a:rPr lang="en-IN" sz="1000" b="1" i="1" dirty="0"/>
              <a:t>}	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61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0" y="937068"/>
            <a:ext cx="9605493" cy="5920931"/>
          </a:xfrm>
        </p:spPr>
        <p:txBody>
          <a:bodyPr>
            <a:noAutofit/>
          </a:bodyPr>
          <a:lstStyle/>
          <a:p>
            <a:r>
              <a:rPr lang="en-IN" sz="1600" b="1" i="1" dirty="0"/>
              <a:t>package </a:t>
            </a:r>
            <a:r>
              <a:rPr lang="en-IN" sz="1600" b="1" i="1" dirty="0" smtClean="0"/>
              <a:t>pack;</a:t>
            </a:r>
            <a:r>
              <a:rPr lang="en-IN" sz="1600" b="1" i="1" dirty="0"/>
              <a:t>		</a:t>
            </a:r>
          </a:p>
          <a:p>
            <a:r>
              <a:rPr lang="en-IN" sz="1600" b="1" i="1" dirty="0" smtClean="0"/>
              <a:t>import </a:t>
            </a:r>
            <a:r>
              <a:rPr lang="en-IN" sz="1600" b="1" i="1" dirty="0" err="1"/>
              <a:t>org.junit.runner.JUnitCore</a:t>
            </a:r>
            <a:r>
              <a:rPr lang="en-IN" sz="1600" b="1" i="1" dirty="0"/>
              <a:t>;		</a:t>
            </a:r>
          </a:p>
          <a:p>
            <a:r>
              <a:rPr lang="en-IN" sz="1600" b="1" i="1" dirty="0"/>
              <a:t>import </a:t>
            </a:r>
            <a:r>
              <a:rPr lang="en-IN" sz="1600" b="1" i="1" dirty="0" err="1"/>
              <a:t>org.junit.runner.Result</a:t>
            </a:r>
            <a:r>
              <a:rPr lang="en-IN" sz="1600" b="1" i="1" dirty="0"/>
              <a:t>;		</a:t>
            </a:r>
          </a:p>
          <a:p>
            <a:r>
              <a:rPr lang="en-IN" sz="1600" b="1" i="1" dirty="0"/>
              <a:t>import </a:t>
            </a:r>
            <a:r>
              <a:rPr lang="en-IN" sz="1600" b="1" i="1" dirty="0" err="1"/>
              <a:t>org.junit.runner.notification.Failure</a:t>
            </a:r>
            <a:r>
              <a:rPr lang="en-IN" sz="1600" b="1" i="1" dirty="0"/>
              <a:t>;		</a:t>
            </a:r>
          </a:p>
          <a:p>
            <a:r>
              <a:rPr lang="en-IN" sz="1600" b="1" i="1" dirty="0" smtClean="0"/>
              <a:t>public </a:t>
            </a:r>
            <a:r>
              <a:rPr lang="en-IN" sz="1600" b="1" i="1" dirty="0"/>
              <a:t>class </a:t>
            </a:r>
            <a:r>
              <a:rPr lang="en-IN" sz="1600" b="1" i="1" dirty="0" err="1"/>
              <a:t>TestRunner</a:t>
            </a:r>
            <a:r>
              <a:rPr lang="en-IN" sz="1600" b="1" i="1" dirty="0"/>
              <a:t> {				</a:t>
            </a:r>
          </a:p>
          <a:p>
            <a:r>
              <a:rPr lang="en-IN" sz="1600" b="1" i="1" dirty="0" smtClean="0"/>
              <a:t>public </a:t>
            </a:r>
            <a:r>
              <a:rPr lang="en-IN" sz="1600" b="1" i="1" dirty="0"/>
              <a:t>static void main(String[] </a:t>
            </a:r>
            <a:r>
              <a:rPr lang="en-IN" sz="1600" b="1" i="1" dirty="0" err="1"/>
              <a:t>args</a:t>
            </a:r>
            <a:r>
              <a:rPr lang="en-IN" sz="1600" b="1" i="1" dirty="0"/>
              <a:t>) {							</a:t>
            </a:r>
          </a:p>
          <a:p>
            <a:r>
              <a:rPr lang="en-IN" sz="1600" b="1" i="1" dirty="0"/>
              <a:t>      Result </a:t>
            </a:r>
            <a:r>
              <a:rPr lang="en-IN" sz="1600" b="1" i="1" dirty="0" err="1"/>
              <a:t>result</a:t>
            </a:r>
            <a:r>
              <a:rPr lang="en-IN" sz="1600" b="1" i="1" dirty="0"/>
              <a:t> = </a:t>
            </a:r>
            <a:r>
              <a:rPr lang="en-IN" sz="1600" b="1" i="1" dirty="0" err="1"/>
              <a:t>JUnitCore.runClasses</a:t>
            </a:r>
            <a:r>
              <a:rPr lang="en-IN" sz="1600" b="1" i="1" dirty="0"/>
              <a:t>(Junit4AssertionTest.class);				</a:t>
            </a:r>
          </a:p>
          <a:p>
            <a:r>
              <a:rPr lang="en-IN" sz="1600" b="1" i="1" dirty="0" smtClean="0"/>
              <a:t>     for </a:t>
            </a:r>
            <a:r>
              <a:rPr lang="en-IN" sz="1600" b="1" i="1" dirty="0"/>
              <a:t>(Failure </a:t>
            </a:r>
            <a:r>
              <a:rPr lang="en-IN" sz="1600" b="1" i="1" dirty="0" err="1"/>
              <a:t>failure</a:t>
            </a:r>
            <a:r>
              <a:rPr lang="en-IN" sz="1600" b="1" i="1" dirty="0"/>
              <a:t> : </a:t>
            </a:r>
            <a:r>
              <a:rPr lang="en-IN" sz="1600" b="1" i="1" dirty="0" err="1"/>
              <a:t>result.getFailures</a:t>
            </a:r>
            <a:r>
              <a:rPr lang="en-IN" sz="1600" b="1" i="1" dirty="0"/>
              <a:t>()) {						</a:t>
            </a:r>
          </a:p>
          <a:p>
            <a:r>
              <a:rPr lang="en-IN" sz="1600" b="1" i="1" dirty="0"/>
              <a:t>         </a:t>
            </a:r>
            <a:r>
              <a:rPr lang="en-IN" sz="1600" b="1" i="1" dirty="0" err="1"/>
              <a:t>System.out.println</a:t>
            </a:r>
            <a:r>
              <a:rPr lang="en-IN" sz="1600" b="1" i="1" dirty="0"/>
              <a:t>(</a:t>
            </a:r>
            <a:r>
              <a:rPr lang="en-IN" sz="1600" b="1" i="1" dirty="0" err="1"/>
              <a:t>failure.toString</a:t>
            </a:r>
            <a:r>
              <a:rPr lang="en-IN" sz="1600" b="1" i="1" dirty="0"/>
              <a:t>());					</a:t>
            </a:r>
          </a:p>
          <a:p>
            <a:r>
              <a:rPr lang="en-IN" sz="1600" b="1" i="1" dirty="0"/>
              <a:t>      }		</a:t>
            </a:r>
          </a:p>
          <a:p>
            <a:r>
              <a:rPr lang="en-IN" sz="1600" b="1" i="1" dirty="0"/>
              <a:t>      </a:t>
            </a:r>
            <a:r>
              <a:rPr lang="en-IN" sz="1600" b="1" i="1" dirty="0" err="1"/>
              <a:t>System.out.println</a:t>
            </a:r>
            <a:r>
              <a:rPr lang="en-IN" sz="1600" b="1" i="1" dirty="0"/>
              <a:t>("Result=="+</a:t>
            </a:r>
            <a:r>
              <a:rPr lang="en-IN" sz="1600" b="1" i="1" dirty="0" err="1"/>
              <a:t>result.wasSuccessful</a:t>
            </a:r>
            <a:r>
              <a:rPr lang="en-IN" sz="1600" b="1" i="1" dirty="0"/>
              <a:t>());					</a:t>
            </a:r>
          </a:p>
          <a:p>
            <a:r>
              <a:rPr lang="en-IN" sz="1600" b="1" i="1" dirty="0"/>
              <a:t>   }		</a:t>
            </a:r>
          </a:p>
          <a:p>
            <a:r>
              <a:rPr lang="en-IN" sz="1600" b="1" i="1" dirty="0"/>
              <a:t>}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67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dirty="0"/>
              <a:t>Simple JUnit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5" y="937069"/>
            <a:ext cx="9605493" cy="5920931"/>
          </a:xfrm>
        </p:spPr>
        <p:txBody>
          <a:bodyPr>
            <a:noAutofit/>
          </a:bodyPr>
          <a:lstStyle/>
          <a:p>
            <a:r>
              <a:rPr lang="en-IN" sz="1400" b="1" dirty="0"/>
              <a:t>package </a:t>
            </a:r>
            <a:r>
              <a:rPr lang="en-IN" sz="1400" b="1" dirty="0" smtClean="0"/>
              <a:t>pack;</a:t>
            </a:r>
            <a:r>
              <a:rPr lang="en-IN" sz="1400" b="1" dirty="0"/>
              <a:t>  </a:t>
            </a:r>
          </a:p>
          <a:p>
            <a:r>
              <a:rPr lang="en-IN" sz="1400" b="1" dirty="0"/>
              <a:t>public class Calculation {  </a:t>
            </a:r>
          </a:p>
          <a:p>
            <a:r>
              <a:rPr lang="en-IN" sz="1400" b="1" dirty="0"/>
              <a:t>  </a:t>
            </a:r>
          </a:p>
          <a:p>
            <a:r>
              <a:rPr lang="en-IN" sz="1400" b="1" dirty="0"/>
              <a:t>    public static 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findMax</a:t>
            </a:r>
            <a:r>
              <a:rPr lang="en-IN" sz="1400" b="1" dirty="0"/>
              <a:t>(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arr</a:t>
            </a:r>
            <a:r>
              <a:rPr lang="en-IN" sz="1400" b="1" dirty="0"/>
              <a:t>[]){  </a:t>
            </a:r>
          </a:p>
          <a:p>
            <a:r>
              <a:rPr lang="en-IN" sz="1400" b="1" dirty="0"/>
              <a:t>        </a:t>
            </a:r>
            <a:r>
              <a:rPr lang="en-IN" sz="1400" b="1" dirty="0" err="1"/>
              <a:t>int</a:t>
            </a:r>
            <a:r>
              <a:rPr lang="en-IN" sz="1400" b="1" dirty="0"/>
              <a:t> max=0;  </a:t>
            </a:r>
          </a:p>
          <a:p>
            <a:r>
              <a:rPr lang="en-IN" sz="1400" b="1" dirty="0"/>
              <a:t>        for(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i</a:t>
            </a:r>
            <a:r>
              <a:rPr lang="en-IN" sz="1400" b="1" dirty="0"/>
              <a:t>=1;i&lt;</a:t>
            </a:r>
            <a:r>
              <a:rPr lang="en-IN" sz="1400" b="1" dirty="0" err="1"/>
              <a:t>arr.length;i</a:t>
            </a:r>
            <a:r>
              <a:rPr lang="en-IN" sz="1400" b="1" dirty="0"/>
              <a:t>++){  </a:t>
            </a:r>
          </a:p>
          <a:p>
            <a:r>
              <a:rPr lang="en-IN" sz="1400" b="1" dirty="0"/>
              <a:t>            if(max&lt;</a:t>
            </a:r>
            <a:r>
              <a:rPr lang="en-IN" sz="1400" b="1" dirty="0" err="1"/>
              <a:t>arr</a:t>
            </a:r>
            <a:r>
              <a:rPr lang="en-IN" sz="1400" b="1" dirty="0"/>
              <a:t>[</a:t>
            </a:r>
            <a:r>
              <a:rPr lang="en-IN" sz="1400" b="1" dirty="0" err="1"/>
              <a:t>i</a:t>
            </a:r>
            <a:r>
              <a:rPr lang="en-IN" sz="1400" b="1" dirty="0"/>
              <a:t>])  </a:t>
            </a:r>
          </a:p>
          <a:p>
            <a:r>
              <a:rPr lang="en-IN" sz="1400" b="1" dirty="0"/>
              <a:t>                max=</a:t>
            </a:r>
            <a:r>
              <a:rPr lang="en-IN" sz="1400" b="1" dirty="0" err="1"/>
              <a:t>arr</a:t>
            </a:r>
            <a:r>
              <a:rPr lang="en-IN" sz="1400" b="1" dirty="0"/>
              <a:t>[</a:t>
            </a:r>
            <a:r>
              <a:rPr lang="en-IN" sz="1400" b="1" dirty="0" err="1"/>
              <a:t>i</a:t>
            </a:r>
            <a:r>
              <a:rPr lang="en-IN" sz="1400" b="1" dirty="0"/>
              <a:t>];  </a:t>
            </a:r>
          </a:p>
          <a:p>
            <a:r>
              <a:rPr lang="en-IN" sz="1400" b="1" dirty="0"/>
              <a:t>        }  </a:t>
            </a:r>
          </a:p>
          <a:p>
            <a:r>
              <a:rPr lang="en-IN" sz="1400" b="1" dirty="0"/>
              <a:t>        return max;  </a:t>
            </a:r>
          </a:p>
          <a:p>
            <a:r>
              <a:rPr lang="en-IN" sz="1400" b="1" dirty="0"/>
              <a:t>    }  </a:t>
            </a:r>
          </a:p>
          <a:p>
            <a:r>
              <a:rPr lang="en-IN" sz="1400" b="1" dirty="0"/>
              <a:t>} </a:t>
            </a:r>
            <a:endParaRPr lang="en-IN" sz="1400" b="1" dirty="0" smtClean="0"/>
          </a:p>
          <a:p>
            <a:endParaRPr lang="en-IN" sz="1400" b="1" dirty="0"/>
          </a:p>
          <a:p>
            <a:r>
              <a:rPr lang="en-IN" sz="1400" b="1" dirty="0"/>
              <a:t>To run this example, right click on </a:t>
            </a:r>
            <a:r>
              <a:rPr lang="en-IN" sz="1400" b="1" dirty="0" err="1"/>
              <a:t>TestLogic</a:t>
            </a:r>
            <a:r>
              <a:rPr lang="en-IN" sz="1400" b="1" dirty="0"/>
              <a:t> class -&gt; Run As -&gt; 1Junit Test</a:t>
            </a:r>
            <a:r>
              <a:rPr lang="en-IN" sz="1400" b="1" dirty="0" smtClean="0"/>
              <a:t>. </a:t>
            </a:r>
          </a:p>
          <a:p>
            <a:r>
              <a:rPr lang="en-IN" sz="1400" b="1" dirty="0" err="1"/>
              <a:t>Output:Assertion</a:t>
            </a:r>
            <a:r>
              <a:rPr lang="en-IN" sz="1400" b="1" dirty="0"/>
              <a:t> Error </a:t>
            </a:r>
            <a:endParaRPr lang="en-IN" sz="1400" b="1" dirty="0" smtClean="0"/>
          </a:p>
          <a:p>
            <a:r>
              <a:rPr lang="en-IN" sz="1400" b="1" dirty="0"/>
              <a:t>As you can see, when we pass the negative values, it throws </a:t>
            </a:r>
            <a:r>
              <a:rPr lang="en-IN" sz="1400" b="1" dirty="0" err="1"/>
              <a:t>AssertionError</a:t>
            </a:r>
            <a:r>
              <a:rPr lang="en-IN" sz="1400" b="1" dirty="0"/>
              <a:t> because second time </a:t>
            </a:r>
            <a:r>
              <a:rPr lang="en-IN" sz="1400" b="1" dirty="0" err="1"/>
              <a:t>findMax</a:t>
            </a:r>
            <a:r>
              <a:rPr lang="en-IN" sz="1400" b="1" dirty="0"/>
              <a:t>() method returns 0 instead of -1. It means our program logic is incorrect.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3668" y="1645406"/>
            <a:ext cx="71220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com.javatpoint.testcase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org.junit.Assert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com.javatpoint.logic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org.junit.Test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TestLogic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IN" sz="1400" b="1" dirty="0">
                <a:solidFill>
                  <a:srgbClr val="646464"/>
                </a:solidFill>
                <a:latin typeface="verdana" panose="020B0604030504040204" pitchFamily="34" charset="0"/>
              </a:rPr>
              <a:t>@Test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testFindMax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assertEquals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,Calculation.findMax(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[]{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}));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assertEquals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,Calculation.findMax(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[]{-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}));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IN" sz="1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35" y="659568"/>
            <a:ext cx="3257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dirty="0"/>
              <a:t>Simple JUnit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5" y="937069"/>
            <a:ext cx="9605493" cy="5920931"/>
          </a:xfrm>
        </p:spPr>
        <p:txBody>
          <a:bodyPr>
            <a:noAutofit/>
          </a:bodyPr>
          <a:lstStyle/>
          <a:p>
            <a:r>
              <a:rPr lang="en-IN" sz="1400" b="1" dirty="0"/>
              <a:t>Correct program </a:t>
            </a:r>
            <a:r>
              <a:rPr lang="en-IN" sz="1400" b="1" dirty="0" smtClean="0"/>
              <a:t>logic</a:t>
            </a:r>
          </a:p>
          <a:p>
            <a:r>
              <a:rPr lang="en-IN" sz="1400" b="1" dirty="0"/>
              <a:t>package </a:t>
            </a:r>
            <a:r>
              <a:rPr lang="en-IN" sz="1400" b="1" dirty="0" smtClean="0"/>
              <a:t>pack;</a:t>
            </a:r>
            <a:r>
              <a:rPr lang="en-IN" sz="1400" b="1" dirty="0"/>
              <a:t>  </a:t>
            </a:r>
          </a:p>
          <a:p>
            <a:r>
              <a:rPr lang="en-IN" sz="1400" b="1" dirty="0"/>
              <a:t>public class Calculation {  </a:t>
            </a:r>
          </a:p>
          <a:p>
            <a:r>
              <a:rPr lang="en-IN" sz="1400" b="1" dirty="0"/>
              <a:t>  </a:t>
            </a:r>
          </a:p>
          <a:p>
            <a:r>
              <a:rPr lang="en-IN" sz="1400" b="1" dirty="0"/>
              <a:t>    public static 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findMax</a:t>
            </a:r>
            <a:r>
              <a:rPr lang="en-IN" sz="1400" b="1" dirty="0"/>
              <a:t>(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arr</a:t>
            </a:r>
            <a:r>
              <a:rPr lang="en-IN" sz="1400" b="1" dirty="0"/>
              <a:t>[]){  </a:t>
            </a:r>
          </a:p>
          <a:p>
            <a:r>
              <a:rPr lang="en-IN" sz="1400" b="1" dirty="0"/>
              <a:t>        </a:t>
            </a:r>
            <a:r>
              <a:rPr lang="en-IN" sz="1400" b="1" dirty="0" err="1"/>
              <a:t>int</a:t>
            </a:r>
            <a:r>
              <a:rPr lang="en-IN" sz="1400" b="1" dirty="0"/>
              <a:t> max=</a:t>
            </a:r>
            <a:r>
              <a:rPr lang="en-IN" sz="1400" b="1" dirty="0" err="1"/>
              <a:t>arr</a:t>
            </a:r>
            <a:r>
              <a:rPr lang="en-IN" sz="1400" b="1" dirty="0"/>
              <a:t>[0];//</a:t>
            </a:r>
            <a:r>
              <a:rPr lang="en-IN" sz="1400" b="1" dirty="0" err="1"/>
              <a:t>arr</a:t>
            </a:r>
            <a:r>
              <a:rPr lang="en-IN" sz="1400" b="1" dirty="0"/>
              <a:t>[0] instead of 0  </a:t>
            </a:r>
          </a:p>
          <a:p>
            <a:r>
              <a:rPr lang="en-IN" sz="1400" b="1" dirty="0"/>
              <a:t>        for(</a:t>
            </a:r>
            <a:r>
              <a:rPr lang="en-IN" sz="1400" b="1" dirty="0" err="1"/>
              <a:t>int</a:t>
            </a:r>
            <a:r>
              <a:rPr lang="en-IN" sz="1400" b="1" dirty="0"/>
              <a:t> </a:t>
            </a:r>
            <a:r>
              <a:rPr lang="en-IN" sz="1400" b="1" dirty="0" err="1"/>
              <a:t>i</a:t>
            </a:r>
            <a:r>
              <a:rPr lang="en-IN" sz="1400" b="1" dirty="0"/>
              <a:t>=1;i&lt;</a:t>
            </a:r>
            <a:r>
              <a:rPr lang="en-IN" sz="1400" b="1" dirty="0" err="1"/>
              <a:t>arr.length;i</a:t>
            </a:r>
            <a:r>
              <a:rPr lang="en-IN" sz="1400" b="1" dirty="0"/>
              <a:t>++){  </a:t>
            </a:r>
          </a:p>
          <a:p>
            <a:r>
              <a:rPr lang="en-IN" sz="1400" b="1" dirty="0"/>
              <a:t>            if(max&lt;</a:t>
            </a:r>
            <a:r>
              <a:rPr lang="en-IN" sz="1400" b="1" dirty="0" err="1"/>
              <a:t>arr</a:t>
            </a:r>
            <a:r>
              <a:rPr lang="en-IN" sz="1400" b="1" dirty="0"/>
              <a:t>[</a:t>
            </a:r>
            <a:r>
              <a:rPr lang="en-IN" sz="1400" b="1" dirty="0" err="1"/>
              <a:t>i</a:t>
            </a:r>
            <a:r>
              <a:rPr lang="en-IN" sz="1400" b="1" dirty="0"/>
              <a:t>])  </a:t>
            </a:r>
          </a:p>
          <a:p>
            <a:r>
              <a:rPr lang="en-IN" sz="1400" b="1" dirty="0"/>
              <a:t>                max=</a:t>
            </a:r>
            <a:r>
              <a:rPr lang="en-IN" sz="1400" b="1" dirty="0" err="1"/>
              <a:t>arr</a:t>
            </a:r>
            <a:r>
              <a:rPr lang="en-IN" sz="1400" b="1" dirty="0"/>
              <a:t>[</a:t>
            </a:r>
            <a:r>
              <a:rPr lang="en-IN" sz="1400" b="1" dirty="0" err="1"/>
              <a:t>i</a:t>
            </a:r>
            <a:r>
              <a:rPr lang="en-IN" sz="1400" b="1" dirty="0"/>
              <a:t>];  </a:t>
            </a:r>
          </a:p>
          <a:p>
            <a:r>
              <a:rPr lang="en-IN" sz="1400" b="1" dirty="0"/>
              <a:t>        }  </a:t>
            </a:r>
          </a:p>
          <a:p>
            <a:r>
              <a:rPr lang="en-IN" sz="1400" b="1" dirty="0"/>
              <a:t>        return max;  </a:t>
            </a:r>
          </a:p>
          <a:p>
            <a:r>
              <a:rPr lang="en-IN" sz="1400" b="1" dirty="0"/>
              <a:t>    }  </a:t>
            </a:r>
          </a:p>
          <a:p>
            <a:r>
              <a:rPr lang="en-IN" sz="1400" b="1" dirty="0"/>
              <a:t>}  </a:t>
            </a:r>
          </a:p>
          <a:p>
            <a:r>
              <a:rPr lang="en-IN" sz="1400" b="1" dirty="0"/>
              <a:t>If you run the </a:t>
            </a:r>
            <a:r>
              <a:rPr lang="en-IN" sz="1400" b="1" dirty="0" err="1"/>
              <a:t>junit</a:t>
            </a:r>
            <a:r>
              <a:rPr lang="en-IN" sz="1400" b="1" dirty="0"/>
              <a:t> program again, you will see the following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3668" y="1645406"/>
            <a:ext cx="71220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com.javatpoint.testcase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org.junit.Assert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com.javatpoint.logic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org.junit.Test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TestLogic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IN" sz="1400" b="1" dirty="0">
                <a:solidFill>
                  <a:srgbClr val="646464"/>
                </a:solidFill>
                <a:latin typeface="verdana" panose="020B0604030504040204" pitchFamily="34" charset="0"/>
              </a:rPr>
              <a:t>@Test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testFindMax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assertEquals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,Calculation.findMax(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[]{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}));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I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assertEquals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,Calculation.findMax(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[]{-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,-</a:t>
            </a:r>
            <a:r>
              <a:rPr lang="en-IN" sz="1400" b="1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}));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IN" sz="1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45" y="4462161"/>
            <a:ext cx="46005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dirty="0"/>
              <a:t>Another example of Junit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5" y="937069"/>
            <a:ext cx="9605493" cy="5920931"/>
          </a:xfrm>
        </p:spPr>
        <p:txBody>
          <a:bodyPr>
            <a:noAutofit/>
          </a:bodyPr>
          <a:lstStyle/>
          <a:p>
            <a:endParaRPr lang="en-IN" sz="1600" dirty="0" smtClean="0"/>
          </a:p>
          <a:p>
            <a:r>
              <a:rPr lang="en-IN" sz="1600" dirty="0" smtClean="0"/>
              <a:t>package </a:t>
            </a:r>
            <a:r>
              <a:rPr lang="en-IN" sz="1600" dirty="0" err="1"/>
              <a:t>com.javatpoint.logic</a:t>
            </a:r>
            <a:r>
              <a:rPr lang="en-IN" sz="1600" dirty="0"/>
              <a:t>;  </a:t>
            </a:r>
          </a:p>
          <a:p>
            <a:r>
              <a:rPr lang="en-IN" sz="1600" dirty="0"/>
              <a:t>public class Calculation {  </a:t>
            </a:r>
          </a:p>
          <a:p>
            <a:r>
              <a:rPr lang="en-IN" sz="1600" dirty="0"/>
              <a:t>    public static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findMax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[]){  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int</a:t>
            </a:r>
            <a:r>
              <a:rPr lang="en-IN" sz="1600" dirty="0"/>
              <a:t> max=0;  </a:t>
            </a:r>
          </a:p>
          <a:p>
            <a:r>
              <a:rPr lang="en-IN" sz="1600" dirty="0"/>
              <a:t>        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=1;i&lt;</a:t>
            </a:r>
            <a:r>
              <a:rPr lang="en-IN" sz="1600" dirty="0" err="1"/>
              <a:t>arr.length;i</a:t>
            </a:r>
            <a:r>
              <a:rPr lang="en-IN" sz="1600" dirty="0"/>
              <a:t>++){  </a:t>
            </a:r>
          </a:p>
          <a:p>
            <a:r>
              <a:rPr lang="en-IN" sz="1600" dirty="0"/>
              <a:t>            if(max&lt;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  </a:t>
            </a:r>
          </a:p>
          <a:p>
            <a:r>
              <a:rPr lang="en-IN" sz="1600" dirty="0"/>
              <a:t>                max=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  }  </a:t>
            </a:r>
          </a:p>
          <a:p>
            <a:r>
              <a:rPr lang="en-IN" sz="1600" dirty="0"/>
              <a:t>        return max;  </a:t>
            </a:r>
          </a:p>
          <a:p>
            <a:r>
              <a:rPr lang="en-IN" sz="1600" dirty="0"/>
              <a:t>    }  </a:t>
            </a:r>
          </a:p>
          <a:p>
            <a:r>
              <a:rPr lang="en-IN" sz="1600" dirty="0"/>
              <a:t>    public static </a:t>
            </a:r>
            <a:r>
              <a:rPr lang="en-IN" sz="1600" dirty="0" err="1"/>
              <a:t>int</a:t>
            </a:r>
            <a:r>
              <a:rPr lang="en-IN" sz="1600" dirty="0"/>
              <a:t> cube(</a:t>
            </a:r>
            <a:r>
              <a:rPr lang="en-IN" sz="1600" dirty="0" err="1"/>
              <a:t>int</a:t>
            </a:r>
            <a:r>
              <a:rPr lang="en-IN" sz="1600" dirty="0"/>
              <a:t> n){  </a:t>
            </a:r>
          </a:p>
          <a:p>
            <a:r>
              <a:rPr lang="en-IN" sz="1600" dirty="0"/>
              <a:t>        return n*n*n;    }  </a:t>
            </a:r>
          </a:p>
          <a:p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5134376" y="1282959"/>
            <a:ext cx="6636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public static String </a:t>
            </a:r>
            <a:r>
              <a:rPr lang="en-IN" dirty="0" err="1"/>
              <a:t>reverseWord</a:t>
            </a:r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){  </a:t>
            </a:r>
          </a:p>
          <a:p>
            <a:r>
              <a:rPr lang="en-IN" dirty="0"/>
              <a:t>        </a:t>
            </a:r>
            <a:r>
              <a:rPr lang="en-IN" dirty="0" err="1"/>
              <a:t>StringBuilder</a:t>
            </a:r>
            <a:r>
              <a:rPr lang="en-IN" dirty="0"/>
              <a:t> result=new </a:t>
            </a:r>
            <a:r>
              <a:rPr lang="en-IN" dirty="0" err="1"/>
              <a:t>StringBuilder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err="1"/>
              <a:t>StringTokenizer</a:t>
            </a:r>
            <a:r>
              <a:rPr lang="en-IN" dirty="0"/>
              <a:t> </a:t>
            </a:r>
            <a:r>
              <a:rPr lang="en-IN" dirty="0" err="1"/>
              <a:t>tokenizer</a:t>
            </a:r>
            <a:r>
              <a:rPr lang="en-IN" dirty="0"/>
              <a:t>=new </a:t>
            </a:r>
            <a:r>
              <a:rPr lang="en-IN" dirty="0" err="1" smtClean="0"/>
              <a:t>StringTokenizer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/>
              <a:t>," ");  </a:t>
            </a:r>
          </a:p>
          <a:p>
            <a:r>
              <a:rPr lang="en-IN" dirty="0"/>
              <a:t>        while(</a:t>
            </a:r>
            <a:r>
              <a:rPr lang="en-IN" dirty="0" err="1"/>
              <a:t>tokenizer.hasMoreTokens</a:t>
            </a:r>
            <a:r>
              <a:rPr lang="en-IN" dirty="0" smtClean="0"/>
              <a:t>()) {  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smtClean="0"/>
              <a:t>	</a:t>
            </a:r>
            <a:r>
              <a:rPr lang="en-IN" dirty="0" err="1" smtClean="0"/>
              <a:t>StringBuilder</a:t>
            </a:r>
            <a:r>
              <a:rPr lang="en-IN" dirty="0" smtClean="0"/>
              <a:t>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StringBuilder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smtClean="0"/>
              <a:t>	</a:t>
            </a:r>
            <a:r>
              <a:rPr lang="en-IN" dirty="0" err="1" smtClean="0"/>
              <a:t>sb.append</a:t>
            </a:r>
            <a:r>
              <a:rPr lang="en-IN" dirty="0" smtClean="0"/>
              <a:t>(</a:t>
            </a:r>
            <a:r>
              <a:rPr lang="en-IN" dirty="0" err="1" smtClean="0"/>
              <a:t>tokenizer.nextToken</a:t>
            </a:r>
            <a:r>
              <a:rPr lang="en-IN" dirty="0"/>
              <a:t>());  </a:t>
            </a:r>
          </a:p>
          <a:p>
            <a:r>
              <a:rPr lang="en-IN" dirty="0"/>
              <a:t>        </a:t>
            </a:r>
            <a:r>
              <a:rPr lang="en-IN" dirty="0" smtClean="0"/>
              <a:t>	</a:t>
            </a:r>
            <a:r>
              <a:rPr lang="en-IN" dirty="0" err="1" smtClean="0"/>
              <a:t>sb.reverse</a:t>
            </a:r>
            <a:r>
              <a:rPr lang="en-IN" dirty="0"/>
              <a:t>();  </a:t>
            </a:r>
          </a:p>
          <a:p>
            <a:r>
              <a:rPr lang="en-IN" dirty="0"/>
              <a:t>        </a:t>
            </a:r>
            <a:r>
              <a:rPr lang="en-IN" dirty="0" smtClean="0"/>
              <a:t>	</a:t>
            </a:r>
            <a:r>
              <a:rPr lang="en-IN" dirty="0" err="1" smtClean="0"/>
              <a:t>result.append</a:t>
            </a:r>
            <a:r>
              <a:rPr lang="en-IN" dirty="0" smtClean="0"/>
              <a:t>(</a:t>
            </a:r>
            <a:r>
              <a:rPr lang="en-IN" dirty="0" err="1" smtClean="0"/>
              <a:t>sb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smtClean="0"/>
              <a:t>	</a:t>
            </a:r>
            <a:r>
              <a:rPr lang="en-IN" dirty="0" err="1" smtClean="0"/>
              <a:t>result.append</a:t>
            </a:r>
            <a:r>
              <a:rPr lang="en-IN" dirty="0"/>
              <a:t>(" "); 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}  </a:t>
            </a:r>
            <a:endParaRPr lang="en-IN" dirty="0"/>
          </a:p>
          <a:p>
            <a:r>
              <a:rPr lang="en-IN" dirty="0"/>
              <a:t>        return </a:t>
            </a:r>
            <a:r>
              <a:rPr lang="en-IN" dirty="0" err="1"/>
              <a:t>result.toString</a:t>
            </a:r>
            <a:r>
              <a:rPr lang="en-IN" dirty="0"/>
              <a:t>();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350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7" y="420565"/>
            <a:ext cx="9991860" cy="403684"/>
          </a:xfrm>
        </p:spPr>
        <p:txBody>
          <a:bodyPr>
            <a:normAutofit fontScale="90000"/>
          </a:bodyPr>
          <a:lstStyle/>
          <a:p>
            <a:r>
              <a:rPr lang="en-IN" dirty="0"/>
              <a:t>Another example of Junit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8" y="824248"/>
            <a:ext cx="9605493" cy="5920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package pack;  </a:t>
            </a:r>
          </a:p>
          <a:p>
            <a:pPr marL="0" indent="0">
              <a:buNone/>
            </a:pPr>
            <a:r>
              <a:rPr lang="en-IN" sz="1400" b="1" dirty="0" smtClean="0"/>
              <a:t>import </a:t>
            </a:r>
            <a:r>
              <a:rPr lang="en-IN" sz="1400" b="1" dirty="0"/>
              <a:t>static </a:t>
            </a:r>
            <a:r>
              <a:rPr lang="en-IN" sz="1400" b="1" dirty="0" err="1"/>
              <a:t>org.junit.Assert.assertEquals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org.junit.After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org.junit.AfterClass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org.junit.Before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org.junit.BeforeClass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org.junit.Test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import </a:t>
            </a:r>
            <a:r>
              <a:rPr lang="en-IN" sz="1400" b="1" dirty="0" err="1"/>
              <a:t>com.javatpoint.logic.Calculation</a:t>
            </a:r>
            <a:r>
              <a:rPr lang="en-IN" sz="1400" b="1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public </a:t>
            </a:r>
            <a:r>
              <a:rPr lang="en-IN" sz="1400" b="1" dirty="0"/>
              <a:t>class TestCase2 {  </a:t>
            </a:r>
          </a:p>
          <a:p>
            <a:pPr marL="0" indent="0">
              <a:buNone/>
            </a:pPr>
            <a:r>
              <a:rPr lang="en-IN" sz="1400" b="1" dirty="0" smtClean="0"/>
              <a:t>    </a:t>
            </a:r>
            <a:r>
              <a:rPr lang="en-IN" sz="1400" b="1" dirty="0"/>
              <a:t>@</a:t>
            </a:r>
            <a:r>
              <a:rPr lang="en-IN" sz="1400" b="1" dirty="0" err="1"/>
              <a:t>BeforeClass</a:t>
            </a:r>
            <a:r>
              <a:rPr lang="en-IN" sz="1400" b="1" dirty="0"/>
              <a:t>  </a:t>
            </a:r>
          </a:p>
          <a:p>
            <a:pPr marL="0" indent="0">
              <a:buNone/>
            </a:pPr>
            <a:r>
              <a:rPr lang="en-IN" sz="1400" b="1" dirty="0"/>
              <a:t>    public static void </a:t>
            </a:r>
            <a:r>
              <a:rPr lang="en-IN" sz="1400" b="1" dirty="0" err="1"/>
              <a:t>setUpBeforeClass</a:t>
            </a:r>
            <a:r>
              <a:rPr lang="en-IN" sz="1400" b="1" dirty="0"/>
              <a:t>() throws Exception {  </a:t>
            </a:r>
          </a:p>
          <a:p>
            <a:pPr marL="0" indent="0">
              <a:buNone/>
            </a:pPr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("before class");   }  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   @Before  </a:t>
            </a:r>
          </a:p>
          <a:p>
            <a:pPr marL="0" indent="0">
              <a:buNone/>
            </a:pPr>
            <a:r>
              <a:rPr lang="en-IN" sz="1400" b="1" dirty="0"/>
              <a:t>    public void </a:t>
            </a:r>
            <a:r>
              <a:rPr lang="en-IN" sz="1400" b="1" dirty="0" err="1"/>
              <a:t>setUp</a:t>
            </a:r>
            <a:r>
              <a:rPr lang="en-IN" sz="1400" b="1" dirty="0"/>
              <a:t>() throws Exception {  </a:t>
            </a:r>
          </a:p>
          <a:p>
            <a:pPr marL="0" indent="0">
              <a:buNone/>
            </a:pPr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("before");   }  </a:t>
            </a:r>
          </a:p>
          <a:p>
            <a:pPr marL="0" indent="0">
              <a:buNone/>
            </a:pPr>
            <a:r>
              <a:rPr lang="en-IN" sz="1400" b="1" dirty="0"/>
              <a:t>  </a:t>
            </a:r>
          </a:p>
          <a:p>
            <a:pPr marL="0" indent="0">
              <a:buNone/>
            </a:pPr>
            <a:r>
              <a:rPr lang="en-IN" sz="1400" b="1" dirty="0"/>
              <a:t>    </a:t>
            </a:r>
            <a:r>
              <a:rPr lang="en-IN" sz="1400" b="1" dirty="0" smtClean="0"/>
              <a:t> </a:t>
            </a:r>
            <a:endParaRPr lang="en-IN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5932867" y="937781"/>
            <a:ext cx="63492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@Test  </a:t>
            </a:r>
          </a:p>
          <a:p>
            <a:r>
              <a:rPr lang="en-IN" sz="1400" b="1" dirty="0"/>
              <a:t>    public void </a:t>
            </a:r>
            <a:r>
              <a:rPr lang="en-IN" sz="1400" b="1" dirty="0" err="1"/>
              <a:t>testFindMax</a:t>
            </a:r>
            <a:r>
              <a:rPr lang="en-IN" sz="1400" b="1" dirty="0"/>
              <a:t>(){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("test case find max");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assertEquals</a:t>
            </a:r>
            <a:r>
              <a:rPr lang="en-IN" sz="1400" b="1" dirty="0"/>
              <a:t>(4,Calculation.findMax(new </a:t>
            </a:r>
            <a:r>
              <a:rPr lang="en-IN" sz="1400" b="1" dirty="0" err="1"/>
              <a:t>int</a:t>
            </a:r>
            <a:r>
              <a:rPr lang="en-IN" sz="1400" b="1" dirty="0"/>
              <a:t>[]{1,3,4,2}));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assertEquals</a:t>
            </a:r>
            <a:r>
              <a:rPr lang="en-IN" sz="1400" b="1" dirty="0"/>
              <a:t>(-2,Calculation.findMax(new </a:t>
            </a:r>
            <a:r>
              <a:rPr lang="en-IN" sz="1400" b="1" dirty="0" err="1"/>
              <a:t>int</a:t>
            </a:r>
            <a:r>
              <a:rPr lang="en-IN" sz="1400" b="1" dirty="0"/>
              <a:t>[]{-12,-3,-4,-2}));  } </a:t>
            </a:r>
            <a:endParaRPr lang="en-IN" sz="1400" b="1" dirty="0" smtClean="0"/>
          </a:p>
          <a:p>
            <a:r>
              <a:rPr lang="en-IN" sz="1400" b="1" dirty="0"/>
              <a:t> </a:t>
            </a:r>
            <a:endParaRPr lang="en-IN" sz="1400" b="1" dirty="0" smtClean="0"/>
          </a:p>
          <a:p>
            <a:r>
              <a:rPr lang="en-IN" sz="1400" b="1" dirty="0" smtClean="0"/>
              <a:t>@</a:t>
            </a:r>
            <a:r>
              <a:rPr lang="en-IN" sz="1400" b="1" dirty="0"/>
              <a:t>Test  </a:t>
            </a:r>
          </a:p>
          <a:p>
            <a:r>
              <a:rPr lang="en-IN" sz="1400" b="1" dirty="0"/>
              <a:t>    public void </a:t>
            </a:r>
            <a:r>
              <a:rPr lang="en-IN" sz="1400" b="1" dirty="0" err="1"/>
              <a:t>testCube</a:t>
            </a:r>
            <a:r>
              <a:rPr lang="en-IN" sz="1400" b="1" dirty="0"/>
              <a:t>(){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("test case cube");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assertEquals</a:t>
            </a:r>
            <a:r>
              <a:rPr lang="en-IN" sz="1400" b="1" dirty="0"/>
              <a:t>(27,Calculation.cube(3));   }  </a:t>
            </a:r>
          </a:p>
          <a:p>
            <a:r>
              <a:rPr lang="en-IN" sz="1400" b="1" dirty="0"/>
              <a:t>   </a:t>
            </a:r>
          </a:p>
          <a:p>
            <a:r>
              <a:rPr lang="en-IN" sz="1400" b="1" dirty="0"/>
              <a:t>    @Test  </a:t>
            </a:r>
          </a:p>
          <a:p>
            <a:r>
              <a:rPr lang="en-IN" sz="1400" b="1" dirty="0"/>
              <a:t>    public void </a:t>
            </a:r>
            <a:r>
              <a:rPr lang="en-IN" sz="1400" b="1" dirty="0" err="1"/>
              <a:t>testReverseWord</a:t>
            </a:r>
            <a:r>
              <a:rPr lang="en-IN" sz="1400" b="1" dirty="0"/>
              <a:t>(){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("test case reverse word");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assertEquals</a:t>
            </a:r>
            <a:r>
              <a:rPr lang="en-IN" sz="1400" b="1" dirty="0"/>
              <a:t>("</a:t>
            </a:r>
            <a:r>
              <a:rPr lang="en-IN" sz="1400" b="1" dirty="0" err="1"/>
              <a:t>ym</a:t>
            </a:r>
            <a:r>
              <a:rPr lang="en-IN" sz="1400" b="1" dirty="0"/>
              <a:t> </a:t>
            </a:r>
            <a:r>
              <a:rPr lang="en-IN" sz="1400" b="1" dirty="0" err="1"/>
              <a:t>eman</a:t>
            </a:r>
            <a:r>
              <a:rPr lang="en-IN" sz="1400" b="1" dirty="0"/>
              <a:t> </a:t>
            </a:r>
            <a:r>
              <a:rPr lang="en-IN" sz="1400" b="1" dirty="0" err="1"/>
              <a:t>si</a:t>
            </a:r>
            <a:r>
              <a:rPr lang="en-IN" sz="1400" b="1" dirty="0"/>
              <a:t> </a:t>
            </a:r>
            <a:r>
              <a:rPr lang="en-IN" sz="1400" b="1" dirty="0" err="1"/>
              <a:t>nahk</a:t>
            </a:r>
            <a:r>
              <a:rPr lang="en-IN" sz="1400" b="1" dirty="0"/>
              <a:t>",</a:t>
            </a:r>
            <a:r>
              <a:rPr lang="en-IN" sz="1400" b="1" dirty="0" err="1"/>
              <a:t>Calculation.reverseWord</a:t>
            </a:r>
            <a:r>
              <a:rPr lang="en-IN" sz="1400" b="1" dirty="0"/>
              <a:t>("my name is khan"); }  </a:t>
            </a:r>
            <a:endParaRPr lang="en-IN" sz="1400" b="1" dirty="0" smtClean="0"/>
          </a:p>
          <a:p>
            <a:r>
              <a:rPr lang="en-IN" sz="1400" b="1" dirty="0"/>
              <a:t> </a:t>
            </a:r>
            <a:endParaRPr lang="en-IN" sz="1400" b="1" dirty="0" smtClean="0"/>
          </a:p>
          <a:p>
            <a:r>
              <a:rPr lang="en-IN" sz="1400" b="1" dirty="0" smtClean="0"/>
              <a:t>@</a:t>
            </a:r>
            <a:r>
              <a:rPr lang="en-IN" sz="1400" b="1" dirty="0"/>
              <a:t>After  </a:t>
            </a:r>
          </a:p>
          <a:p>
            <a:r>
              <a:rPr lang="en-IN" sz="1400" b="1" dirty="0"/>
              <a:t>    public void </a:t>
            </a:r>
            <a:r>
              <a:rPr lang="en-IN" sz="1400" b="1" dirty="0" err="1"/>
              <a:t>tearDown</a:t>
            </a:r>
            <a:r>
              <a:rPr lang="en-IN" sz="1400" b="1" dirty="0"/>
              <a:t>() throws Exception {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("after");  }  </a:t>
            </a:r>
          </a:p>
          <a:p>
            <a:r>
              <a:rPr lang="en-IN" sz="1400" b="1" dirty="0"/>
              <a:t>  </a:t>
            </a:r>
          </a:p>
          <a:p>
            <a:r>
              <a:rPr lang="en-IN" sz="1400" b="1" dirty="0" smtClean="0"/>
              <a:t>@</a:t>
            </a:r>
            <a:r>
              <a:rPr lang="en-IN" sz="1400" b="1" dirty="0" err="1"/>
              <a:t>AfterClass</a:t>
            </a:r>
            <a:r>
              <a:rPr lang="en-IN" sz="1400" b="1" dirty="0"/>
              <a:t>  </a:t>
            </a:r>
          </a:p>
          <a:p>
            <a:r>
              <a:rPr lang="en-IN" sz="1400" b="1" dirty="0"/>
              <a:t>    public static void </a:t>
            </a:r>
            <a:r>
              <a:rPr lang="en-IN" sz="1400" b="1" dirty="0" err="1"/>
              <a:t>tearDownAfterClass</a:t>
            </a:r>
            <a:r>
              <a:rPr lang="en-IN" sz="1400" b="1" dirty="0"/>
              <a:t>() throws Exception {  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("after class");}  </a:t>
            </a:r>
          </a:p>
          <a:p>
            <a:r>
              <a:rPr lang="en-IN" sz="1400" b="1" dirty="0"/>
              <a:t>  </a:t>
            </a:r>
          </a:p>
          <a:p>
            <a:r>
              <a:rPr lang="en-IN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74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Unit Testing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Unit Testing is used to verify a small chunk of code by creating a path, function or a method. </a:t>
            </a:r>
            <a:endParaRPr lang="en-IN" b="1" dirty="0" smtClean="0"/>
          </a:p>
          <a:p>
            <a:r>
              <a:rPr lang="en-IN" b="1" dirty="0" smtClean="0"/>
              <a:t>The </a:t>
            </a:r>
            <a:r>
              <a:rPr lang="en-IN" b="1" dirty="0"/>
              <a:t>term "unit" exist earlier than the object-oriented era.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is basically a natural abstraction of an object oriented system i.e. a Java class or object (its instantiated form</a:t>
            </a:r>
            <a:r>
              <a:rPr lang="en-IN" b="1" dirty="0" smtClean="0"/>
              <a:t>).</a:t>
            </a:r>
          </a:p>
          <a:p>
            <a:r>
              <a:rPr lang="en-IN" b="1" dirty="0"/>
              <a:t>Unit Testing is used to identify defects early in software development cycle.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36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Why you need JUnit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It finds bugs early in the code, which makes our code more reliable.</a:t>
            </a:r>
          </a:p>
          <a:p>
            <a:r>
              <a:rPr lang="en-IN" b="1" dirty="0" err="1"/>
              <a:t>JUnit</a:t>
            </a:r>
            <a:r>
              <a:rPr lang="en-IN" b="1" dirty="0"/>
              <a:t> is useful for developers, who work in a test-driven environment.</a:t>
            </a:r>
          </a:p>
          <a:p>
            <a:r>
              <a:rPr lang="en-IN" b="1" dirty="0"/>
              <a:t>Unit testing forces a developer to read code more than writing.</a:t>
            </a:r>
          </a:p>
          <a:p>
            <a:r>
              <a:rPr lang="en-IN" b="1" dirty="0"/>
              <a:t>You develop more readable, reliable and bug-free code which builds confidence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6007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define a test in </a:t>
            </a:r>
            <a:r>
              <a:rPr lang="en-IN" b="1" dirty="0" err="1"/>
              <a:t>JUnit</a:t>
            </a:r>
            <a:r>
              <a:rPr lang="en-IN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</a:t>
            </a:r>
            <a:r>
              <a:rPr lang="en-IN" b="1" dirty="0" err="1"/>
              <a:t>JUnit</a:t>
            </a:r>
            <a:r>
              <a:rPr lang="en-IN" b="1" dirty="0"/>
              <a:t> test is a method contained in a class which is only used for testing. This is called a Test class. </a:t>
            </a:r>
          </a:p>
          <a:p>
            <a:pPr lvl="1"/>
            <a:r>
              <a:rPr lang="en-IN" b="1" dirty="0"/>
              <a:t>To define that a certain method is a test method, annotate it with the @Test annotation.</a:t>
            </a:r>
          </a:p>
          <a:p>
            <a:endParaRPr lang="en-IN" b="1" dirty="0"/>
          </a:p>
          <a:p>
            <a:r>
              <a:rPr lang="en-IN" b="1" dirty="0"/>
              <a:t>This method executes the code under test. You use an assert method, provided by </a:t>
            </a:r>
            <a:r>
              <a:rPr lang="en-IN" b="1" dirty="0" err="1"/>
              <a:t>JUnit</a:t>
            </a:r>
            <a:r>
              <a:rPr lang="en-IN" b="1" dirty="0"/>
              <a:t> or another assert framework, to check an expected result versus the actual result. </a:t>
            </a:r>
          </a:p>
          <a:p>
            <a:pPr lvl="1"/>
            <a:r>
              <a:rPr lang="en-IN" b="1" dirty="0"/>
              <a:t>These method calls are typically called asserts or assert statements.</a:t>
            </a:r>
          </a:p>
        </p:txBody>
      </p:sp>
    </p:spTree>
    <p:extLst>
      <p:ext uri="{BB962C8B-B14F-4D97-AF65-F5344CB8AC3E}">
        <p14:creationId xmlns:p14="http://schemas.microsoft.com/office/powerpoint/2010/main" val="17990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0774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</a:t>
            </a:r>
            <a:r>
              <a:rPr lang="en-IN" b="1" dirty="0" err="1"/>
              <a:t>JUnit</a:t>
            </a:r>
            <a:r>
              <a:rPr lang="en-IN" b="1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97735"/>
            <a:ext cx="10058400" cy="4837305"/>
          </a:xfrm>
        </p:spPr>
        <p:txBody>
          <a:bodyPr>
            <a:normAutofit fontScale="85000" lnSpcReduction="20000"/>
          </a:bodyPr>
          <a:lstStyle/>
          <a:p>
            <a:endParaRPr lang="en-IN" b="1" dirty="0"/>
          </a:p>
          <a:p>
            <a:r>
              <a:rPr lang="en-IN" b="1" dirty="0"/>
              <a:t>import static </a:t>
            </a:r>
            <a:r>
              <a:rPr lang="en-IN" b="1" dirty="0" err="1"/>
              <a:t>org.junit.jupiter.api.Assertions.assertEquals</a:t>
            </a:r>
            <a:r>
              <a:rPr lang="en-IN" b="1" dirty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/>
              <a:t>org.junit.jupiter.api.Test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public class </a:t>
            </a:r>
            <a:r>
              <a:rPr lang="en-IN" b="1" dirty="0" err="1"/>
              <a:t>MyTests</a:t>
            </a:r>
            <a:r>
              <a:rPr lang="en-IN" b="1" dirty="0"/>
              <a:t> {</a:t>
            </a:r>
          </a:p>
          <a:p>
            <a:endParaRPr lang="en-IN" b="1" dirty="0"/>
          </a:p>
          <a:p>
            <a:r>
              <a:rPr lang="en-IN" b="1" dirty="0"/>
              <a:t>    @Test</a:t>
            </a:r>
          </a:p>
          <a:p>
            <a:r>
              <a:rPr lang="en-IN" b="1" dirty="0"/>
              <a:t>    public void </a:t>
            </a:r>
            <a:r>
              <a:rPr lang="en-IN" b="1" dirty="0" err="1"/>
              <a:t>multiplicationOfZeroIntegersShouldReturnZero</a:t>
            </a:r>
            <a:r>
              <a:rPr lang="en-IN" b="1" dirty="0"/>
              <a:t>()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MyClass</a:t>
            </a:r>
            <a:r>
              <a:rPr lang="en-IN" b="1" dirty="0"/>
              <a:t> tester = new </a:t>
            </a:r>
            <a:r>
              <a:rPr lang="en-IN" b="1" dirty="0" err="1"/>
              <a:t>MyClass</a:t>
            </a:r>
            <a:r>
              <a:rPr lang="en-IN" b="1" dirty="0"/>
              <a:t>(); // </a:t>
            </a:r>
            <a:r>
              <a:rPr lang="en-IN" b="1" dirty="0" err="1"/>
              <a:t>MyClass</a:t>
            </a:r>
            <a:r>
              <a:rPr lang="en-IN" b="1" dirty="0"/>
              <a:t> is tested</a:t>
            </a:r>
          </a:p>
          <a:p>
            <a:endParaRPr lang="en-IN" b="1" dirty="0"/>
          </a:p>
          <a:p>
            <a:r>
              <a:rPr lang="en-IN" b="1" dirty="0"/>
              <a:t>        // assert statements</a:t>
            </a:r>
          </a:p>
          <a:p>
            <a:r>
              <a:rPr lang="en-IN" b="1" dirty="0"/>
              <a:t>        </a:t>
            </a:r>
            <a:r>
              <a:rPr lang="en-IN" b="1" dirty="0" err="1"/>
              <a:t>assertEquals</a:t>
            </a:r>
            <a:r>
              <a:rPr lang="en-IN" b="1" dirty="0"/>
              <a:t>(0, </a:t>
            </a:r>
            <a:r>
              <a:rPr lang="en-IN" b="1" dirty="0" err="1"/>
              <a:t>tester.multiply</a:t>
            </a:r>
            <a:r>
              <a:rPr lang="en-IN" b="1" dirty="0"/>
              <a:t>(10, 0), "10 x 0 must be 0");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assertEquals</a:t>
            </a:r>
            <a:r>
              <a:rPr lang="en-IN" b="1" dirty="0"/>
              <a:t>(0, </a:t>
            </a:r>
            <a:r>
              <a:rPr lang="en-IN" b="1" dirty="0" err="1"/>
              <a:t>tester.multiply</a:t>
            </a:r>
            <a:r>
              <a:rPr lang="en-IN" b="1" dirty="0"/>
              <a:t>(0, 10), "0 x 10 must be 0");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assertEquals</a:t>
            </a:r>
            <a:r>
              <a:rPr lang="en-IN" b="1" dirty="0"/>
              <a:t>(0, </a:t>
            </a:r>
            <a:r>
              <a:rPr lang="en-IN" b="1" dirty="0" err="1"/>
              <a:t>tester.multiply</a:t>
            </a:r>
            <a:r>
              <a:rPr lang="en-IN" b="1" dirty="0"/>
              <a:t>(0, 0), "0 x 0 must be 0");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5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0774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JUnit</a:t>
            </a:r>
            <a:r>
              <a:rPr lang="en-IN" b="1" dirty="0"/>
              <a:t>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97735"/>
            <a:ext cx="10058400" cy="4837305"/>
          </a:xfrm>
        </p:spPr>
        <p:txBody>
          <a:bodyPr>
            <a:normAutofit/>
          </a:bodyPr>
          <a:lstStyle/>
          <a:p>
            <a:r>
              <a:rPr lang="en-IN" b="1" dirty="0" smtClean="0"/>
              <a:t>There </a:t>
            </a:r>
            <a:r>
              <a:rPr lang="en-IN" b="1" dirty="0"/>
              <a:t>are several potential naming conventions for </a:t>
            </a:r>
            <a:r>
              <a:rPr lang="en-IN" b="1" dirty="0" err="1"/>
              <a:t>JUnit</a:t>
            </a:r>
            <a:r>
              <a:rPr lang="en-IN" b="1" dirty="0"/>
              <a:t> tests. </a:t>
            </a:r>
          </a:p>
          <a:p>
            <a:r>
              <a:rPr lang="en-IN" b="1" dirty="0"/>
              <a:t>A widely-used solution for classes is to use the "Test" suffix at the end of test classes names.</a:t>
            </a:r>
          </a:p>
          <a:p>
            <a:endParaRPr lang="en-IN" b="1" dirty="0"/>
          </a:p>
          <a:p>
            <a:r>
              <a:rPr lang="en-IN" b="1" dirty="0"/>
              <a:t>As a general rule, a test name should explain what the test does. </a:t>
            </a:r>
          </a:p>
          <a:p>
            <a:pPr lvl="1"/>
            <a:r>
              <a:rPr lang="en-IN" b="1" dirty="0"/>
              <a:t>If that is done correctly, reading the actual implementation can be avoided.</a:t>
            </a:r>
          </a:p>
          <a:p>
            <a:endParaRPr lang="en-IN" b="1" dirty="0"/>
          </a:p>
          <a:p>
            <a:r>
              <a:rPr lang="en-IN" b="1" dirty="0"/>
              <a:t>One possible convention is to use the "should" in the test method name. </a:t>
            </a:r>
          </a:p>
          <a:p>
            <a:pPr lvl="1"/>
            <a:r>
              <a:rPr lang="en-IN" b="1" dirty="0"/>
              <a:t>For example, "</a:t>
            </a:r>
            <a:r>
              <a:rPr lang="en-IN" b="1" dirty="0" err="1"/>
              <a:t>ordersShouldBeCreated</a:t>
            </a:r>
            <a:r>
              <a:rPr lang="en-IN" b="1" dirty="0"/>
              <a:t>" or "</a:t>
            </a:r>
            <a:r>
              <a:rPr lang="en-IN" b="1" dirty="0" err="1"/>
              <a:t>menuShouldGetActive</a:t>
            </a:r>
            <a:r>
              <a:rPr lang="en-IN" b="1" dirty="0"/>
              <a:t>". </a:t>
            </a:r>
          </a:p>
          <a:p>
            <a:pPr lvl="1"/>
            <a:r>
              <a:rPr lang="en-IN" b="1" dirty="0"/>
              <a:t>This gives a hint what should happen if the test method is executed.</a:t>
            </a:r>
          </a:p>
        </p:txBody>
      </p:sp>
    </p:spTree>
    <p:extLst>
      <p:ext uri="{BB962C8B-B14F-4D97-AF65-F5344CB8AC3E}">
        <p14:creationId xmlns:p14="http://schemas.microsoft.com/office/powerpoint/2010/main" val="14343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0774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Run your test from the command </a:t>
            </a:r>
            <a:r>
              <a:rPr lang="en-IN" b="1" dirty="0" smtClean="0"/>
              <a:t>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97735"/>
            <a:ext cx="10058400" cy="5280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You can also run your </a:t>
            </a:r>
            <a:r>
              <a:rPr lang="en-IN" b="1" dirty="0" err="1"/>
              <a:t>JUnit</a:t>
            </a:r>
            <a:r>
              <a:rPr lang="en-IN" b="1" dirty="0"/>
              <a:t> tests outside our IDE via standard Java code.</a:t>
            </a:r>
          </a:p>
          <a:p>
            <a:endParaRPr lang="en-IN" b="1" dirty="0" smtClean="0"/>
          </a:p>
          <a:p>
            <a:r>
              <a:rPr lang="en-IN" b="1" dirty="0" smtClean="0"/>
              <a:t>package </a:t>
            </a:r>
            <a:r>
              <a:rPr lang="en-IN" b="1" dirty="0" err="1"/>
              <a:t>de.vogella.junit.first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import </a:t>
            </a:r>
            <a:r>
              <a:rPr lang="en-IN" b="1" dirty="0" err="1"/>
              <a:t>org.junit.runner.JUnitCore</a:t>
            </a:r>
            <a:r>
              <a:rPr lang="en-IN" b="1" dirty="0"/>
              <a:t>;</a:t>
            </a:r>
          </a:p>
          <a:p>
            <a:r>
              <a:rPr lang="en-IN" b="1" dirty="0"/>
              <a:t>import </a:t>
            </a:r>
            <a:r>
              <a:rPr lang="en-IN" b="1" dirty="0" err="1"/>
              <a:t>org.junit.runner.Result</a:t>
            </a:r>
            <a:r>
              <a:rPr lang="en-IN" b="1" dirty="0"/>
              <a:t>;</a:t>
            </a:r>
          </a:p>
          <a:p>
            <a:r>
              <a:rPr lang="en-IN" b="1" dirty="0"/>
              <a:t>import </a:t>
            </a:r>
            <a:r>
              <a:rPr lang="en-IN" b="1" dirty="0" err="1"/>
              <a:t>org.junit.runner.notification.Failure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public class </a:t>
            </a:r>
            <a:r>
              <a:rPr lang="en-IN" b="1" dirty="0" err="1"/>
              <a:t>MyTestRunner</a:t>
            </a:r>
            <a:r>
              <a:rPr lang="en-IN" b="1" dirty="0"/>
              <a:t> {</a:t>
            </a:r>
          </a:p>
          <a:p>
            <a:r>
              <a:rPr lang="en-IN" b="1" dirty="0"/>
              <a:t>  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r>
              <a:rPr lang="en-IN" b="1" dirty="0"/>
              <a:t>    Result </a:t>
            </a:r>
            <a:r>
              <a:rPr lang="en-IN" b="1" dirty="0" err="1"/>
              <a:t>result</a:t>
            </a:r>
            <a:r>
              <a:rPr lang="en-IN" b="1" dirty="0"/>
              <a:t> = </a:t>
            </a:r>
            <a:r>
              <a:rPr lang="en-IN" b="1" dirty="0" err="1"/>
              <a:t>JUnitCore.runClasses</a:t>
            </a:r>
            <a:r>
              <a:rPr lang="en-IN" b="1" dirty="0"/>
              <a:t>(</a:t>
            </a:r>
            <a:r>
              <a:rPr lang="en-IN" b="1" dirty="0" err="1"/>
              <a:t>MyClassTest.class</a:t>
            </a:r>
            <a:r>
              <a:rPr lang="en-IN" b="1" dirty="0"/>
              <a:t>);</a:t>
            </a:r>
          </a:p>
          <a:p>
            <a:r>
              <a:rPr lang="en-IN" b="1" dirty="0"/>
              <a:t>    for (Failure </a:t>
            </a:r>
            <a:r>
              <a:rPr lang="en-IN" b="1" dirty="0" err="1"/>
              <a:t>failure</a:t>
            </a:r>
            <a:r>
              <a:rPr lang="en-IN" b="1" dirty="0"/>
              <a:t> : </a:t>
            </a:r>
            <a:r>
              <a:rPr lang="en-IN" b="1" dirty="0" err="1"/>
              <a:t>result.getFailures</a:t>
            </a:r>
            <a:r>
              <a:rPr lang="en-IN" b="1" dirty="0"/>
              <a:t>()) {</a:t>
            </a:r>
          </a:p>
          <a:p>
            <a:r>
              <a:rPr lang="en-IN" b="1" dirty="0"/>
              <a:t>      </a:t>
            </a: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failure.toString</a:t>
            </a:r>
            <a:r>
              <a:rPr lang="en-IN" b="1" dirty="0"/>
              <a:t>());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4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0774"/>
            <a:ext cx="10058400" cy="6452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Test execution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97735"/>
            <a:ext cx="10058400" cy="5280338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JUnit</a:t>
            </a:r>
            <a:r>
              <a:rPr lang="en-IN" b="1" dirty="0" smtClean="0"/>
              <a:t> </a:t>
            </a:r>
            <a:r>
              <a:rPr lang="en-IN" b="1" dirty="0"/>
              <a:t>assumes that all test methods can be executed in an arbitrary order. </a:t>
            </a:r>
          </a:p>
          <a:p>
            <a:r>
              <a:rPr lang="en-IN" b="1" dirty="0"/>
              <a:t>Well-written test code should not assume any order, i.e., tests should not depend on other tests.</a:t>
            </a:r>
          </a:p>
          <a:p>
            <a:r>
              <a:rPr lang="en-IN" b="1" dirty="0" smtClean="0"/>
              <a:t>As </a:t>
            </a:r>
            <a:r>
              <a:rPr lang="en-IN" b="1" dirty="0"/>
              <a:t>of </a:t>
            </a:r>
            <a:r>
              <a:rPr lang="en-IN" b="1" dirty="0" err="1"/>
              <a:t>JUnit</a:t>
            </a:r>
            <a:r>
              <a:rPr lang="en-IN" b="1" dirty="0"/>
              <a:t> 4.11 the default is to use a deterministic, but not predictable, order for the execution of the tests.</a:t>
            </a:r>
          </a:p>
          <a:p>
            <a:r>
              <a:rPr lang="en-IN" b="1" dirty="0" smtClean="0"/>
              <a:t>You </a:t>
            </a:r>
            <a:r>
              <a:rPr lang="en-IN" b="1" dirty="0"/>
              <a:t>can use an annotation to define that the test methods are sorted by method name, in lexicographic order. </a:t>
            </a:r>
          </a:p>
          <a:p>
            <a:r>
              <a:rPr lang="en-IN" b="1" dirty="0"/>
              <a:t>To activate this feature, annotate your test class with the @</a:t>
            </a:r>
            <a:r>
              <a:rPr lang="en-IN" b="1" dirty="0" err="1"/>
              <a:t>FixMethodOrder</a:t>
            </a:r>
            <a:r>
              <a:rPr lang="en-IN" b="1" dirty="0"/>
              <a:t>(</a:t>
            </a:r>
            <a:r>
              <a:rPr lang="en-IN" b="1" dirty="0" err="1"/>
              <a:t>MethodSorters.NAME_ASCENDING</a:t>
            </a:r>
            <a:r>
              <a:rPr lang="en-IN" b="1" dirty="0"/>
              <a:t>) annotation. </a:t>
            </a:r>
          </a:p>
          <a:p>
            <a:r>
              <a:rPr lang="en-IN" b="1" dirty="0"/>
              <a:t>You can also </a:t>
            </a:r>
            <a:r>
              <a:rPr lang="en-IN" b="1" dirty="0" err="1"/>
              <a:t>explicitely</a:t>
            </a:r>
            <a:r>
              <a:rPr lang="en-IN" b="1" dirty="0"/>
              <a:t> set the default by using the </a:t>
            </a:r>
            <a:r>
              <a:rPr lang="en-IN" b="1" dirty="0" err="1"/>
              <a:t>MethodSorters</a:t>
            </a:r>
            <a:r>
              <a:rPr lang="en-IN" b="1" dirty="0"/>
              <a:t>.</a:t>
            </a:r>
          </a:p>
          <a:p>
            <a:r>
              <a:rPr lang="en-IN" b="1" dirty="0"/>
              <a:t>DEFAULT parameter in this annotation. </a:t>
            </a:r>
          </a:p>
          <a:p>
            <a:r>
              <a:rPr lang="en-IN" b="1" dirty="0"/>
              <a:t>You can also use </a:t>
            </a:r>
            <a:r>
              <a:rPr lang="en-IN" b="1" dirty="0" err="1"/>
              <a:t>MethodSorters.JVM</a:t>
            </a:r>
            <a:r>
              <a:rPr lang="en-IN" b="1" dirty="0"/>
              <a:t> which uses the JVM defaults, which may vary from run to run.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20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170</TotalTime>
  <Words>1798</Words>
  <Application>Microsoft Office PowerPoint</Application>
  <PresentationFormat>Widescreen</PresentationFormat>
  <Paragraphs>413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Garamond</vt:lpstr>
      <vt:lpstr>inherit</vt:lpstr>
      <vt:lpstr>verdana</vt:lpstr>
      <vt:lpstr>Savon</vt:lpstr>
      <vt:lpstr>Junit</vt:lpstr>
      <vt:lpstr>What is Junit?</vt:lpstr>
      <vt:lpstr>What is Unit Testing?</vt:lpstr>
      <vt:lpstr>Why you need JUnit testing</vt:lpstr>
      <vt:lpstr>How to define a test in JUnit?</vt:lpstr>
      <vt:lpstr>Example JUnit test</vt:lpstr>
      <vt:lpstr>JUnit naming conventions</vt:lpstr>
      <vt:lpstr>Run your test from the command line</vt:lpstr>
      <vt:lpstr>Test execution order</vt:lpstr>
      <vt:lpstr>How to Download and Install JUnit in Eclipse</vt:lpstr>
      <vt:lpstr>How to Download and Install JUnit in Eclipse</vt:lpstr>
      <vt:lpstr>Verify JUnit setup</vt:lpstr>
      <vt:lpstr>Verify JUnit setup</vt:lpstr>
      <vt:lpstr>Verify JUnit setup</vt:lpstr>
      <vt:lpstr>JUnit Test Cases Annotation</vt:lpstr>
      <vt:lpstr>JUnit Test Cases Annotation</vt:lpstr>
      <vt:lpstr>Assert statements</vt:lpstr>
      <vt:lpstr>Assert statements</vt:lpstr>
      <vt:lpstr>Assert statements</vt:lpstr>
      <vt:lpstr>Assert statements</vt:lpstr>
      <vt:lpstr>Assert statements</vt:lpstr>
      <vt:lpstr>Assert statements</vt:lpstr>
      <vt:lpstr>Assert statements</vt:lpstr>
      <vt:lpstr>Assert statements</vt:lpstr>
      <vt:lpstr>Simple JUnit example</vt:lpstr>
      <vt:lpstr>Simple JUnit example</vt:lpstr>
      <vt:lpstr>Another example of Junit framework</vt:lpstr>
      <vt:lpstr>Another example of Junit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Dibakar</dc:creator>
  <cp:lastModifiedBy>Faculty</cp:lastModifiedBy>
  <cp:revision>25</cp:revision>
  <dcterms:created xsi:type="dcterms:W3CDTF">2018-10-14T13:18:19Z</dcterms:created>
  <dcterms:modified xsi:type="dcterms:W3CDTF">2019-06-03T07:45:03Z</dcterms:modified>
</cp:coreProperties>
</file>