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9" r:id="rId15"/>
    <p:sldId id="267" r:id="rId16"/>
    <p:sldId id="28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1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0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3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1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7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0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3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7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36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A68292-40BF-41A3-8D6F-F4B5871D6CB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420AFA-5199-4944-9214-DFA25A585D9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6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Maven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Maven - Environment </a:t>
            </a:r>
            <a:r>
              <a:rPr lang="en-IN" dirty="0" smtClean="0"/>
              <a:t>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455" y="1875296"/>
            <a:ext cx="9860798" cy="4982704"/>
          </a:xfrm>
        </p:spPr>
        <p:txBody>
          <a:bodyPr>
            <a:normAutofit/>
          </a:bodyPr>
          <a:lstStyle/>
          <a:p>
            <a:r>
              <a:rPr lang="en-US" dirty="0"/>
              <a:t>Step 1 - Verify Java Installation on your </a:t>
            </a:r>
            <a:r>
              <a:rPr lang="en-US" dirty="0" smtClean="0"/>
              <a:t>Machine</a:t>
            </a:r>
          </a:p>
          <a:p>
            <a:r>
              <a:rPr lang="en-US" dirty="0"/>
              <a:t>Step 2 - Set JAVA Environment</a:t>
            </a:r>
          </a:p>
          <a:p>
            <a:r>
              <a:rPr lang="en-US" dirty="0"/>
              <a:t>Set the </a:t>
            </a:r>
            <a:r>
              <a:rPr lang="en-US" b="1" dirty="0"/>
              <a:t>JAVA_HOME</a:t>
            </a:r>
            <a:r>
              <a:rPr lang="en-US" dirty="0"/>
              <a:t> environment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Append Java compiler location to System Path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dirty="0"/>
              <a:t>Verify Java Installation using </a:t>
            </a:r>
            <a:r>
              <a:rPr lang="en-IN" b="1" dirty="0"/>
              <a:t>java -version</a:t>
            </a:r>
            <a:r>
              <a:rPr lang="en-IN" dirty="0"/>
              <a:t> command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40863"/>
              </p:ext>
            </p:extLst>
          </p:nvPr>
        </p:nvGraphicFramePr>
        <p:xfrm>
          <a:off x="5951350" y="2471920"/>
          <a:ext cx="6075335" cy="1402080"/>
        </p:xfrm>
        <a:graphic>
          <a:graphicData uri="http://schemas.openxmlformats.org/drawingml/2006/table">
            <a:tbl>
              <a:tblPr/>
              <a:tblGrid>
                <a:gridCol w="1308061"/>
                <a:gridCol w="476727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For </a:t>
                      </a:r>
                    </a:p>
                    <a:p>
                      <a:pPr fontAlgn="t"/>
                      <a:r>
                        <a:rPr lang="en-IN" dirty="0" smtClean="0">
                          <a:effectLst/>
                        </a:rPr>
                        <a:t>Windows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environment variable JAVA_HOME to C:\Program Files\Java\jdk1.7.0_60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For </a:t>
                      </a:r>
                    </a:p>
                    <a:p>
                      <a:pPr fontAlgn="t"/>
                      <a:r>
                        <a:rPr lang="en-IN" dirty="0" smtClean="0">
                          <a:effectLst/>
                        </a:rPr>
                        <a:t>Linux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export JAVA_HOME=/</a:t>
                      </a:r>
                      <a:r>
                        <a:rPr lang="en-IN" dirty="0" err="1">
                          <a:effectLst/>
                        </a:rPr>
                        <a:t>usr</a:t>
                      </a:r>
                      <a:r>
                        <a:rPr lang="en-IN" dirty="0">
                          <a:effectLst/>
                        </a:rPr>
                        <a:t>/local/java-current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32716"/>
              </p:ext>
            </p:extLst>
          </p:nvPr>
        </p:nvGraphicFramePr>
        <p:xfrm>
          <a:off x="5972176" y="3931086"/>
          <a:ext cx="6039010" cy="1402080"/>
        </p:xfrm>
        <a:graphic>
          <a:graphicData uri="http://schemas.openxmlformats.org/drawingml/2006/table">
            <a:tbl>
              <a:tblPr/>
              <a:tblGrid>
                <a:gridCol w="1296529"/>
                <a:gridCol w="4742481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Windows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Append the string </a:t>
                      </a:r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“;</a:t>
                      </a:r>
                      <a:r>
                        <a:rPr lang="en-US" dirty="0">
                          <a:effectLst/>
                        </a:rPr>
                        <a:t>C:\Program Files\Java\jdk1.7.0.60\bin” </a:t>
                      </a:r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to </a:t>
                      </a:r>
                      <a:r>
                        <a:rPr lang="en-US" dirty="0">
                          <a:effectLst/>
                        </a:rPr>
                        <a:t>the end of the system variable, Path.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Linux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export PATH=$PATH:$JAVA_HOME/bin/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98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Maven - Environment </a:t>
            </a:r>
            <a:r>
              <a:rPr lang="en-IN" dirty="0" smtClean="0"/>
              <a:t>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146875"/>
            <a:ext cx="9860798" cy="4982704"/>
          </a:xfrm>
        </p:spPr>
        <p:txBody>
          <a:bodyPr>
            <a:normAutofit/>
          </a:bodyPr>
          <a:lstStyle/>
          <a:p>
            <a:r>
              <a:rPr lang="en-US" dirty="0"/>
              <a:t>Step 3 - Download Maven Archive</a:t>
            </a:r>
          </a:p>
          <a:p>
            <a:r>
              <a:rPr lang="en-US" dirty="0"/>
              <a:t>Download Maven 2.2.1 from </a:t>
            </a:r>
            <a:r>
              <a:rPr lang="en-US" dirty="0">
                <a:hlinkClick r:id="rId2"/>
              </a:rPr>
              <a:t>https://maven.apache.org/download.cgi</a:t>
            </a:r>
            <a:r>
              <a:rPr lang="en-US" dirty="0" smtClean="0"/>
              <a:t>.</a:t>
            </a:r>
          </a:p>
          <a:p>
            <a:r>
              <a:rPr lang="en-US" dirty="0"/>
              <a:t>Step 4 - Extract the Maven Archive</a:t>
            </a:r>
          </a:p>
          <a:p>
            <a:r>
              <a:rPr lang="en-US" dirty="0"/>
              <a:t>Step 5 - Set Maven Environment Variables</a:t>
            </a:r>
          </a:p>
          <a:p>
            <a:r>
              <a:rPr lang="en-US" dirty="0"/>
              <a:t>Add M2_HOME, M2, MAVEN_OPTS to environment variables.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41736"/>
              </p:ext>
            </p:extLst>
          </p:nvPr>
        </p:nvGraphicFramePr>
        <p:xfrm>
          <a:off x="1024130" y="3638227"/>
          <a:ext cx="9205992" cy="2682227"/>
        </p:xfrm>
        <a:graphic>
          <a:graphicData uri="http://schemas.openxmlformats.org/drawingml/2006/table">
            <a:tbl>
              <a:tblPr/>
              <a:tblGrid>
                <a:gridCol w="1021646"/>
                <a:gridCol w="8184346"/>
              </a:tblGrid>
              <a:tr h="1146874"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effectLst/>
                        </a:rPr>
                        <a:t>Windows</a:t>
                      </a:r>
                    </a:p>
                  </a:txBody>
                  <a:tcPr marL="50537" marR="50537" marT="50537" marB="505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Set the environment variables using system properties.</a:t>
                      </a: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M2_HOME=C:\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ProgramFiles\ApacheSoftwareFoundation\apache-maven-3.3.1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M2=%M2_HOME%\bin 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MAVEN_OPTS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=-Xms256m -Xmx512m</a:t>
                      </a:r>
                    </a:p>
                  </a:txBody>
                  <a:tcPr marL="50537" marR="50537" marT="50537" marB="505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5353"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effectLst/>
                        </a:rPr>
                        <a:t>Linux</a:t>
                      </a:r>
                    </a:p>
                  </a:txBody>
                  <a:tcPr marL="50537" marR="50537" marT="50537" marB="505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Open command terminal and set environment variables.</a:t>
                      </a:r>
                    </a:p>
                    <a:p>
                      <a:pPr algn="just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export M2_HOME=/</a:t>
                      </a:r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</a:rPr>
                        <a:t>usr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/local/apache-maven/apache-maven-3.3.1 </a:t>
                      </a:r>
                      <a:endParaRPr lang="en-IN" sz="16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</a:rPr>
                        <a:t>export 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M2=$M2_HOME/bin</a:t>
                      </a:r>
                    </a:p>
                    <a:p>
                      <a:pPr algn="just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export MAVEN_OPTS=-Xms256m -Xmx512m</a:t>
                      </a:r>
                    </a:p>
                  </a:txBody>
                  <a:tcPr marL="50537" marR="50537" marT="50537" marB="505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Maven - Environment </a:t>
            </a:r>
            <a:r>
              <a:rPr lang="en-IN" dirty="0" smtClean="0"/>
              <a:t>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87837"/>
            <a:ext cx="9860798" cy="4641742"/>
          </a:xfrm>
        </p:spPr>
        <p:txBody>
          <a:bodyPr>
            <a:normAutofit/>
          </a:bodyPr>
          <a:lstStyle/>
          <a:p>
            <a:r>
              <a:rPr lang="en-US" dirty="0"/>
              <a:t>Step 6 - Add Maven bin Directory Location to System Path</a:t>
            </a:r>
          </a:p>
          <a:p>
            <a:r>
              <a:rPr lang="en-US" dirty="0"/>
              <a:t>Now append M2 variable to System Path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Step 7 - Verify Maven Installation</a:t>
            </a:r>
          </a:p>
          <a:p>
            <a:r>
              <a:rPr lang="en-US" dirty="0"/>
              <a:t>Now open console and execute the following </a:t>
            </a:r>
            <a:r>
              <a:rPr lang="en-US" b="1" dirty="0" err="1"/>
              <a:t>mvn</a:t>
            </a:r>
            <a:r>
              <a:rPr lang="en-US" dirty="0"/>
              <a:t> command.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16623"/>
              </p:ext>
            </p:extLst>
          </p:nvPr>
        </p:nvGraphicFramePr>
        <p:xfrm>
          <a:off x="4014061" y="2640076"/>
          <a:ext cx="7966128" cy="853440"/>
        </p:xfrm>
        <a:graphic>
          <a:graphicData uri="http://schemas.openxmlformats.org/drawingml/2006/table">
            <a:tbl>
              <a:tblPr/>
              <a:tblGrid>
                <a:gridCol w="1199250"/>
                <a:gridCol w="6766878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Windows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Append the string ;%M2% to the end of the system variable, Path.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Linux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export PATH=$M2:$PATH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21012"/>
              </p:ext>
            </p:extLst>
          </p:nvPr>
        </p:nvGraphicFramePr>
        <p:xfrm>
          <a:off x="4071494" y="4907280"/>
          <a:ext cx="7724143" cy="853440"/>
        </p:xfrm>
        <a:graphic>
          <a:graphicData uri="http://schemas.openxmlformats.org/drawingml/2006/table">
            <a:tbl>
              <a:tblPr/>
              <a:tblGrid>
                <a:gridCol w="1197930"/>
                <a:gridCol w="3192557"/>
                <a:gridCol w="3333656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Windows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Open Command Console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c:\&gt; </a:t>
                      </a:r>
                      <a:r>
                        <a:rPr lang="en-IN" dirty="0" err="1">
                          <a:effectLst/>
                        </a:rPr>
                        <a:t>mvn</a:t>
                      </a:r>
                      <a:r>
                        <a:rPr lang="en-IN" dirty="0">
                          <a:effectLst/>
                        </a:rPr>
                        <a:t> --version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Linux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Open Command Terminal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$ </a:t>
                      </a:r>
                      <a:r>
                        <a:rPr lang="en-IN" dirty="0" err="1">
                          <a:effectLst/>
                        </a:rPr>
                        <a:t>mvn</a:t>
                      </a:r>
                      <a:r>
                        <a:rPr lang="en-IN" dirty="0">
                          <a:effectLst/>
                        </a:rPr>
                        <a:t> --version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36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Maven -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87837"/>
            <a:ext cx="9860798" cy="4641742"/>
          </a:xfrm>
        </p:spPr>
        <p:txBody>
          <a:bodyPr>
            <a:normAutofit/>
          </a:bodyPr>
          <a:lstStyle/>
          <a:p>
            <a:r>
              <a:rPr lang="en-US" dirty="0"/>
              <a:t>POM stands for Project Object Model. It is fundamental unit of work in Maven.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XML file that resides in the base directory of the project as pom.xml.</a:t>
            </a:r>
          </a:p>
          <a:p>
            <a:r>
              <a:rPr lang="en-US" dirty="0"/>
              <a:t>The POM contains information about the project and various configuration detail used by Maven to build the project(s).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8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b="1" dirty="0"/>
              <a:t>Elements of maven pom.xml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87837"/>
            <a:ext cx="9860798" cy="464174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9" y="1487837"/>
            <a:ext cx="10906873" cy="31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POM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87837"/>
            <a:ext cx="9860798" cy="4641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&lt;project </a:t>
            </a:r>
            <a:r>
              <a:rPr lang="en-US" dirty="0" err="1"/>
              <a:t>xmlns</a:t>
            </a:r>
            <a:r>
              <a:rPr lang="en-US" dirty="0"/>
              <a:t> = "http://maven.apache.org/POM/4.0.0"</a:t>
            </a:r>
          </a:p>
          <a:p>
            <a:r>
              <a:rPr lang="en-US" dirty="0"/>
              <a:t>   </a:t>
            </a:r>
            <a:r>
              <a:rPr lang="en-US" dirty="0" err="1"/>
              <a:t>xmlns:xsi</a:t>
            </a:r>
            <a:r>
              <a:rPr lang="en-US" dirty="0"/>
              <a:t> = "http://www.w3.org/2001/XMLSchema-instance"</a:t>
            </a:r>
          </a:p>
          <a:p>
            <a:r>
              <a:rPr lang="en-US" dirty="0"/>
              <a:t>   </a:t>
            </a:r>
            <a:r>
              <a:rPr lang="en-US" dirty="0" err="1"/>
              <a:t>xsi:schemaLocation</a:t>
            </a:r>
            <a:r>
              <a:rPr lang="en-US" dirty="0"/>
              <a:t> = "http://maven.apache.org/POM/4.0.0</a:t>
            </a:r>
          </a:p>
          <a:p>
            <a:r>
              <a:rPr lang="en-US" dirty="0"/>
              <a:t>   http://maven.apache.org/xsd/maven-4.0.0.xsd"&gt;</a:t>
            </a:r>
          </a:p>
          <a:p>
            <a:r>
              <a:rPr lang="en-US" dirty="0"/>
              <a:t>   &lt;</a:t>
            </a:r>
            <a:r>
              <a:rPr lang="en-US" dirty="0" err="1"/>
              <a:t>modelVersion</a:t>
            </a:r>
            <a:r>
              <a:rPr lang="en-US" dirty="0"/>
              <a:t>&gt;4.0.0&lt;/</a:t>
            </a:r>
            <a:r>
              <a:rPr lang="en-US" dirty="0" err="1"/>
              <a:t>modelVersion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com.companyname.project</a:t>
            </a:r>
            <a:r>
              <a:rPr lang="en-US" dirty="0"/>
              <a:t>-group&lt;/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artifactId</a:t>
            </a:r>
            <a:r>
              <a:rPr lang="en-US" dirty="0"/>
              <a:t>&gt;project&lt;/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&lt;version&gt;1.0&lt;/version&gt;</a:t>
            </a:r>
          </a:p>
          <a:p>
            <a:r>
              <a:rPr lang="en-US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97333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b="1" dirty="0"/>
              <a:t>Elements of maven pom.xml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87837"/>
            <a:ext cx="9860798" cy="464174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21" y="1396821"/>
            <a:ext cx="10903576" cy="32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4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POM </a:t>
            </a:r>
            <a:r>
              <a:rPr lang="en-IN" dirty="0" smtClean="0"/>
              <a:t>Example : Jar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87837"/>
            <a:ext cx="9860798" cy="4641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MySql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dependencies&gt;</a:t>
            </a:r>
          </a:p>
          <a:p>
            <a:r>
              <a:rPr lang="en-US" dirty="0"/>
              <a:t>        &lt;dependency&gt;</a:t>
            </a:r>
          </a:p>
          <a:p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-connector-java&lt;/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      &lt;version&gt;5.1.22&lt;/version&gt;</a:t>
            </a:r>
          </a:p>
          <a:p>
            <a:r>
              <a:rPr lang="en-US" dirty="0"/>
              <a:t>        &lt;/dependency&gt;</a:t>
            </a:r>
          </a:p>
          <a:p>
            <a:r>
              <a:rPr lang="en-US" dirty="0"/>
              <a:t>		........</a:t>
            </a:r>
          </a:p>
          <a:p>
            <a:r>
              <a:rPr lang="en-US" dirty="0"/>
              <a:t> 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328830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POM </a:t>
            </a:r>
            <a:r>
              <a:rPr lang="en-IN" dirty="0" smtClean="0"/>
              <a:t>Example : Jar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87837"/>
            <a:ext cx="9860798" cy="4641742"/>
          </a:xfrm>
        </p:spPr>
        <p:txBody>
          <a:bodyPr>
            <a:normAutofit/>
          </a:bodyPr>
          <a:lstStyle/>
          <a:p>
            <a:r>
              <a:rPr lang="en-US" dirty="0" smtClean="0"/>
              <a:t>For Servlet:</a:t>
            </a:r>
          </a:p>
          <a:p>
            <a:r>
              <a:rPr lang="en-US" dirty="0"/>
              <a:t>&lt;dependencies&gt;</a:t>
            </a:r>
          </a:p>
          <a:p>
            <a:r>
              <a:rPr lang="en-US" dirty="0"/>
              <a:t>        &lt;dependency&gt;</a:t>
            </a:r>
          </a:p>
          <a:p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javax.servlet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&gt;servlet-</a:t>
            </a:r>
            <a:r>
              <a:rPr lang="en-US" dirty="0" err="1"/>
              <a:t>api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      &lt;version&gt;2.5&lt;/version&gt;</a:t>
            </a:r>
          </a:p>
          <a:p>
            <a:r>
              <a:rPr lang="en-US" dirty="0"/>
              <a:t>        &lt;/dependency&gt;</a:t>
            </a:r>
          </a:p>
          <a:p>
            <a:r>
              <a:rPr lang="en-US" dirty="0"/>
              <a:t>		........</a:t>
            </a:r>
          </a:p>
          <a:p>
            <a:r>
              <a:rPr lang="en-US" dirty="0"/>
              <a:t> &lt;/dependencies&gt;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71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POM </a:t>
            </a:r>
            <a:r>
              <a:rPr lang="en-IN" dirty="0" smtClean="0"/>
              <a:t>Example : Jar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87837"/>
            <a:ext cx="9860798" cy="4641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JUnit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en-US" dirty="0"/>
              <a:t>dependencies&gt;</a:t>
            </a:r>
          </a:p>
          <a:p>
            <a:r>
              <a:rPr lang="en-US" dirty="0"/>
              <a:t>    &lt;dependency&gt;</a:t>
            </a:r>
          </a:p>
          <a:p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junit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junit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      &lt;version&gt;3.8.1&lt;/version&gt;</a:t>
            </a:r>
          </a:p>
          <a:p>
            <a:r>
              <a:rPr lang="en-US" dirty="0"/>
              <a:t>            &lt;scope&gt;test&lt;/scope&gt;</a:t>
            </a:r>
          </a:p>
          <a:p>
            <a:r>
              <a:rPr lang="en-US" dirty="0"/>
              <a:t>        &lt;/dependency&gt;</a:t>
            </a:r>
          </a:p>
          <a:p>
            <a:r>
              <a:rPr lang="en-US" dirty="0"/>
              <a:t>		........</a:t>
            </a:r>
          </a:p>
          <a:p>
            <a:r>
              <a:rPr lang="en-US" dirty="0"/>
              <a:t> &lt;/dependencies&gt;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25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Maven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Maven is a project management and comprehension tool that provides developers a complete build lifecycle framework.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Development </a:t>
            </a:r>
            <a:r>
              <a:rPr lang="en-US" sz="2800" dirty="0"/>
              <a:t>team can automate the project's build infrastructure in almost no time as Maven uses a standard directory layout and a default build lifecycle.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42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Maven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87837"/>
            <a:ext cx="9860798" cy="4641742"/>
          </a:xfrm>
        </p:spPr>
        <p:txBody>
          <a:bodyPr>
            <a:normAutofit/>
          </a:bodyPr>
          <a:lstStyle/>
          <a:p>
            <a:r>
              <a:rPr lang="en-US" dirty="0"/>
              <a:t>What is a Maven Repository?</a:t>
            </a:r>
          </a:p>
          <a:p>
            <a:r>
              <a:rPr lang="en-US" dirty="0"/>
              <a:t>In Maven terminology, a repository is a directory where all the project jars, library jar, plugins or any other project specific artifacts are stored and can be used by Maven easily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Maven repository are of three types.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illustration will give an idea regarding these three types.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central</a:t>
            </a:r>
          </a:p>
          <a:p>
            <a:pPr lvl="1"/>
            <a:r>
              <a:rPr lang="en-US" dirty="0"/>
              <a:t>remote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9218" name="Picture 2" descr="Repository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624" y="4603642"/>
            <a:ext cx="3350002" cy="16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Maven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3" y="1146876"/>
            <a:ext cx="11050291" cy="571112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Local </a:t>
            </a:r>
            <a:r>
              <a:rPr lang="en-IN" b="1" dirty="0" smtClean="0"/>
              <a:t>Repository</a:t>
            </a:r>
          </a:p>
          <a:p>
            <a:r>
              <a:rPr lang="en-US" dirty="0"/>
              <a:t>Maven local repository is a folder location on your machine.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gets created when you run any maven command for the first time.</a:t>
            </a:r>
          </a:p>
          <a:p>
            <a:r>
              <a:rPr lang="en-US" dirty="0"/>
              <a:t>Maven local repository keeps </a:t>
            </a:r>
            <a:r>
              <a:rPr lang="en-US" dirty="0" smtClean="0"/>
              <a:t>project's </a:t>
            </a:r>
            <a:r>
              <a:rPr lang="en-US" dirty="0"/>
              <a:t>all dependencies (library jars, plugin jars etc.). </a:t>
            </a:r>
            <a:endParaRPr lang="en-US" dirty="0" smtClean="0"/>
          </a:p>
          <a:p>
            <a:r>
              <a:rPr lang="en-US" dirty="0" smtClean="0"/>
              <a:t>When run </a:t>
            </a:r>
            <a:r>
              <a:rPr lang="en-US" dirty="0"/>
              <a:t>a Maven build, then Maven automatically downloads all the dependency jars into the local repository.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helps to avoid references to dependencies stored on remote machine every time a project is build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&lt;settings </a:t>
            </a:r>
            <a:r>
              <a:rPr lang="en-US" dirty="0" err="1"/>
              <a:t>xmlns</a:t>
            </a:r>
            <a:r>
              <a:rPr lang="en-US" dirty="0"/>
              <a:t> = "http://maven.apache.org/SETTINGS/1.0.0"</a:t>
            </a:r>
          </a:p>
          <a:p>
            <a:r>
              <a:rPr lang="en-US" dirty="0"/>
              <a:t>   </a:t>
            </a:r>
            <a:r>
              <a:rPr lang="en-US" dirty="0" err="1"/>
              <a:t>xmlns:xsi</a:t>
            </a:r>
            <a:r>
              <a:rPr lang="en-US" dirty="0"/>
              <a:t> = "http://www.w3.org/2001/XMLSchema-instance"</a:t>
            </a:r>
          </a:p>
          <a:p>
            <a:r>
              <a:rPr lang="en-US" dirty="0"/>
              <a:t>   </a:t>
            </a:r>
            <a:r>
              <a:rPr lang="en-US" dirty="0" err="1"/>
              <a:t>xsi:schemaLocation</a:t>
            </a:r>
            <a:r>
              <a:rPr lang="en-US" dirty="0"/>
              <a:t> = "http://maven.apache.org/SETTINGS/1.0.0 </a:t>
            </a:r>
          </a:p>
          <a:p>
            <a:r>
              <a:rPr lang="en-US" dirty="0"/>
              <a:t>   http://maven.apache.org/xsd/settings-1.0.0.xsd"&gt;</a:t>
            </a:r>
          </a:p>
          <a:p>
            <a:r>
              <a:rPr lang="en-US" dirty="0"/>
              <a:t>   &lt;</a:t>
            </a:r>
            <a:r>
              <a:rPr lang="en-US" dirty="0" err="1"/>
              <a:t>localRepository</a:t>
            </a:r>
            <a:r>
              <a:rPr lang="en-US" dirty="0"/>
              <a:t>&gt;C:/</a:t>
            </a:r>
            <a:r>
              <a:rPr lang="en-US" dirty="0" err="1"/>
              <a:t>MyLocalRepository</a:t>
            </a:r>
            <a:r>
              <a:rPr lang="en-US" dirty="0"/>
              <a:t>&lt;/</a:t>
            </a:r>
            <a:r>
              <a:rPr lang="en-US" dirty="0" err="1"/>
              <a:t>localRepository</a:t>
            </a:r>
            <a:r>
              <a:rPr lang="en-US" dirty="0"/>
              <a:t>&gt;</a:t>
            </a:r>
          </a:p>
          <a:p>
            <a:r>
              <a:rPr lang="en-US" dirty="0"/>
              <a:t>&lt;/settings&gt;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25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Maven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3" y="1146876"/>
            <a:ext cx="11050291" cy="5711124"/>
          </a:xfrm>
        </p:spPr>
        <p:txBody>
          <a:bodyPr>
            <a:normAutofit/>
          </a:bodyPr>
          <a:lstStyle/>
          <a:p>
            <a:r>
              <a:rPr lang="en-IN" b="1" dirty="0"/>
              <a:t>Central Repository</a:t>
            </a:r>
          </a:p>
          <a:p>
            <a:r>
              <a:rPr lang="en-US" dirty="0"/>
              <a:t>Maven central repository is repository provided by Maven community.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a large number of commonly used libraries.</a:t>
            </a:r>
          </a:p>
          <a:p>
            <a:r>
              <a:rPr lang="en-US" dirty="0"/>
              <a:t>When Maven does not find any dependency in local repository, it starts searching in central repository using following URL − </a:t>
            </a:r>
            <a:r>
              <a:rPr lang="en-US" dirty="0">
                <a:hlinkClick r:id="rId2"/>
              </a:rPr>
              <a:t>https://repo1.maven.org/maven2/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Key </a:t>
            </a:r>
            <a:r>
              <a:rPr lang="en-US" b="1" dirty="0"/>
              <a:t>concepts of Central repository are as follows −</a:t>
            </a:r>
          </a:p>
          <a:p>
            <a:pPr lvl="1"/>
            <a:r>
              <a:rPr lang="en-US" dirty="0"/>
              <a:t>This repository is managed by Maven community.</a:t>
            </a:r>
          </a:p>
          <a:p>
            <a:pPr lvl="1"/>
            <a:r>
              <a:rPr lang="en-US" dirty="0"/>
              <a:t>It is not required to be configured.</a:t>
            </a:r>
          </a:p>
          <a:p>
            <a:pPr lvl="1"/>
            <a:r>
              <a:rPr lang="en-US" dirty="0"/>
              <a:t>It requires internet access to be searched.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30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>
            <a:normAutofit/>
          </a:bodyPr>
          <a:lstStyle/>
          <a:p>
            <a:r>
              <a:rPr lang="en-IN" dirty="0"/>
              <a:t>Maven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3" y="1565328"/>
            <a:ext cx="10383865" cy="5292671"/>
          </a:xfrm>
        </p:spPr>
        <p:txBody>
          <a:bodyPr>
            <a:normAutofit/>
          </a:bodyPr>
          <a:lstStyle/>
          <a:p>
            <a:r>
              <a:rPr lang="en-IN" b="1" dirty="0"/>
              <a:t>Remote Repository</a:t>
            </a:r>
          </a:p>
          <a:p>
            <a:r>
              <a:rPr lang="en-US" dirty="0"/>
              <a:t>Sometimes, Maven does not find a mentioned dependency in central repository as well.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then stops the build process and output error message to console.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prevent such situation, Maven provides concept of </a:t>
            </a:r>
            <a:r>
              <a:rPr lang="en-US" b="1" dirty="0"/>
              <a:t>Remote Repository</a:t>
            </a:r>
            <a:r>
              <a:rPr lang="en-US" dirty="0"/>
              <a:t>, which is developer's own custom repository containing required libraries or other project jars.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847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252" y="1763086"/>
            <a:ext cx="5222929" cy="732140"/>
          </a:xfrm>
        </p:spPr>
        <p:txBody>
          <a:bodyPr>
            <a:normAutofit/>
          </a:bodyPr>
          <a:lstStyle/>
          <a:p>
            <a:r>
              <a:rPr lang="en-IN" dirty="0"/>
              <a:t>Maven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18" y="151263"/>
            <a:ext cx="10383865" cy="6706737"/>
          </a:xfrm>
        </p:spPr>
        <p:txBody>
          <a:bodyPr>
            <a:noAutofit/>
          </a:bodyPr>
          <a:lstStyle/>
          <a:p>
            <a:r>
              <a:rPr lang="en-IN" sz="1200" b="1" dirty="0"/>
              <a:t>Remote Repository</a:t>
            </a:r>
          </a:p>
          <a:p>
            <a:r>
              <a:rPr lang="en-US" sz="1200" dirty="0"/>
              <a:t>For example, using below mentioned POM.xml, Maven will download dependency (not available in central repository) from Remote Repositories mentioned in the same pom.xml</a:t>
            </a:r>
            <a:r>
              <a:rPr lang="en-US" sz="1200" dirty="0" smtClean="0"/>
              <a:t>.</a:t>
            </a:r>
          </a:p>
          <a:p>
            <a:r>
              <a:rPr lang="en-IN" sz="1200" dirty="0" smtClean="0"/>
              <a:t>&lt;</a:t>
            </a:r>
            <a:r>
              <a:rPr lang="en-IN" sz="1200" dirty="0"/>
              <a:t>dependencies&gt;</a:t>
            </a:r>
          </a:p>
          <a:p>
            <a:r>
              <a:rPr lang="en-IN" sz="1200" dirty="0"/>
              <a:t>      &lt;dependency&gt;</a:t>
            </a:r>
          </a:p>
          <a:p>
            <a:r>
              <a:rPr lang="en-IN" sz="1200" dirty="0"/>
              <a:t>         &lt;</a:t>
            </a:r>
            <a:r>
              <a:rPr lang="en-IN" sz="1200" dirty="0" err="1"/>
              <a:t>groupId</a:t>
            </a:r>
            <a:r>
              <a:rPr lang="en-IN" sz="1200" dirty="0"/>
              <a:t>&gt;</a:t>
            </a:r>
            <a:r>
              <a:rPr lang="en-IN" sz="1200" dirty="0" err="1"/>
              <a:t>com.companyname.common</a:t>
            </a:r>
            <a:r>
              <a:rPr lang="en-IN" sz="1200" dirty="0"/>
              <a:t>-lib&lt;/</a:t>
            </a:r>
            <a:r>
              <a:rPr lang="en-IN" sz="1200" dirty="0" err="1"/>
              <a:t>groupId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&lt;</a:t>
            </a:r>
            <a:r>
              <a:rPr lang="en-IN" sz="1200" dirty="0" err="1"/>
              <a:t>artifactId</a:t>
            </a:r>
            <a:r>
              <a:rPr lang="en-IN" sz="1200" dirty="0"/>
              <a:t>&gt;common-lib&lt;/</a:t>
            </a:r>
            <a:r>
              <a:rPr lang="en-IN" sz="1200" dirty="0" err="1"/>
              <a:t>artifactId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&lt;version&gt;1.0.0&lt;/version&gt;</a:t>
            </a:r>
          </a:p>
          <a:p>
            <a:r>
              <a:rPr lang="en-IN" sz="1200" dirty="0"/>
              <a:t>      &lt;/dependency&gt;</a:t>
            </a:r>
          </a:p>
          <a:p>
            <a:r>
              <a:rPr lang="en-IN" sz="1200" dirty="0"/>
              <a:t>   &lt;dependencies&gt;</a:t>
            </a:r>
          </a:p>
          <a:p>
            <a:r>
              <a:rPr lang="en-IN" sz="1200" dirty="0"/>
              <a:t>   &lt;repositories&gt;</a:t>
            </a:r>
          </a:p>
          <a:p>
            <a:r>
              <a:rPr lang="en-IN" sz="1200" dirty="0"/>
              <a:t>      &lt;repository&gt;</a:t>
            </a:r>
          </a:p>
          <a:p>
            <a:r>
              <a:rPr lang="en-IN" sz="1200" dirty="0"/>
              <a:t>         &lt;id&gt;companyname.lib1&lt;/id&gt;</a:t>
            </a:r>
          </a:p>
          <a:p>
            <a:r>
              <a:rPr lang="en-IN" sz="1200" dirty="0"/>
              <a:t>         &lt;</a:t>
            </a:r>
            <a:r>
              <a:rPr lang="en-IN" sz="1200" dirty="0" err="1"/>
              <a:t>url</a:t>
            </a:r>
            <a:r>
              <a:rPr lang="en-IN" sz="1200" dirty="0"/>
              <a:t>&gt;http://download.companyname.org/maven2/lib1&lt;/url&gt;</a:t>
            </a:r>
          </a:p>
          <a:p>
            <a:r>
              <a:rPr lang="en-IN" sz="1200" dirty="0"/>
              <a:t>      &lt;/repository&gt;</a:t>
            </a:r>
          </a:p>
          <a:p>
            <a:r>
              <a:rPr lang="en-IN" sz="1200" dirty="0"/>
              <a:t>      &lt;repository&gt;</a:t>
            </a:r>
          </a:p>
          <a:p>
            <a:r>
              <a:rPr lang="en-IN" sz="1200" dirty="0"/>
              <a:t>         &lt;id&gt;companyname.lib2&lt;/id&gt;</a:t>
            </a:r>
          </a:p>
          <a:p>
            <a:r>
              <a:rPr lang="en-IN" sz="1200" dirty="0"/>
              <a:t>         &lt;</a:t>
            </a:r>
            <a:r>
              <a:rPr lang="en-IN" sz="1200" dirty="0" err="1"/>
              <a:t>url</a:t>
            </a:r>
            <a:r>
              <a:rPr lang="en-IN" sz="1200" dirty="0"/>
              <a:t>&gt;http://download.companyname.org/maven2/lib2&lt;/url&gt;</a:t>
            </a:r>
          </a:p>
          <a:p>
            <a:r>
              <a:rPr lang="en-IN" sz="1200" dirty="0"/>
              <a:t>      &lt;/repository&gt;</a:t>
            </a:r>
          </a:p>
          <a:p>
            <a:r>
              <a:rPr lang="en-IN" sz="1200" dirty="0"/>
              <a:t>   &lt;/repositories&gt;</a:t>
            </a:r>
          </a:p>
        </p:txBody>
      </p:sp>
    </p:spTree>
    <p:extLst>
      <p:ext uri="{BB962C8B-B14F-4D97-AF65-F5344CB8AC3E}">
        <p14:creationId xmlns:p14="http://schemas.microsoft.com/office/powerpoint/2010/main" val="182317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06" y="135764"/>
            <a:ext cx="5222929" cy="732140"/>
          </a:xfrm>
        </p:spPr>
        <p:txBody>
          <a:bodyPr>
            <a:normAutofit/>
          </a:bodyPr>
          <a:lstStyle/>
          <a:p>
            <a:r>
              <a:rPr lang="en-IN" dirty="0"/>
              <a:t>Maven - </a:t>
            </a:r>
            <a:r>
              <a:rPr lang="en-IN" dirty="0" smtClean="0"/>
              <a:t>Labs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06" y="976393"/>
            <a:ext cx="10259877" cy="4912963"/>
          </a:xfrm>
        </p:spPr>
        <p:txBody>
          <a:bodyPr>
            <a:noAutofit/>
          </a:bodyPr>
          <a:lstStyle/>
          <a:p>
            <a:r>
              <a:rPr lang="en-IN" b="1" u="sng" dirty="0" smtClean="0"/>
              <a:t>Create a simple maven java project:</a:t>
            </a:r>
          </a:p>
          <a:p>
            <a:r>
              <a:rPr lang="en-IN" dirty="0"/>
              <a:t>To create a simple java project using maven, you need to open command prompt and run the </a:t>
            </a:r>
            <a:r>
              <a:rPr lang="en-IN" b="1" dirty="0" err="1"/>
              <a:t>archetype:generate</a:t>
            </a:r>
            <a:r>
              <a:rPr lang="en-IN" dirty="0"/>
              <a:t> command of </a:t>
            </a:r>
            <a:r>
              <a:rPr lang="en-IN" dirty="0" err="1"/>
              <a:t>mvn</a:t>
            </a:r>
            <a:r>
              <a:rPr lang="en-IN" dirty="0"/>
              <a:t> tool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Syntax</a:t>
            </a:r>
            <a:r>
              <a:rPr lang="en-IN" dirty="0" smtClean="0"/>
              <a:t> :</a:t>
            </a:r>
          </a:p>
          <a:p>
            <a:r>
              <a:rPr lang="en-IN" dirty="0" err="1"/>
              <a:t>mvn</a:t>
            </a:r>
            <a:r>
              <a:rPr lang="en-IN" dirty="0"/>
              <a:t> </a:t>
            </a:r>
            <a:r>
              <a:rPr lang="en-IN" dirty="0" err="1"/>
              <a:t>archetype:generate</a:t>
            </a:r>
            <a:r>
              <a:rPr lang="en-IN" dirty="0"/>
              <a:t> 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groupid</a:t>
            </a:r>
            <a:r>
              <a:rPr lang="en-IN" dirty="0"/>
              <a:t> -</a:t>
            </a:r>
            <a:r>
              <a:rPr lang="en-IN" dirty="0" err="1"/>
              <a:t>DartifactId</a:t>
            </a:r>
            <a:r>
              <a:rPr lang="en-IN" dirty="0"/>
              <a:t>=</a:t>
            </a:r>
            <a:r>
              <a:rPr lang="en-IN" dirty="0" err="1"/>
              <a:t>artifactid</a:t>
            </a:r>
            <a:r>
              <a:rPr lang="en-IN" dirty="0"/>
              <a:t>   </a:t>
            </a:r>
          </a:p>
          <a:p>
            <a:r>
              <a:rPr lang="en-IN" dirty="0"/>
              <a:t>-</a:t>
            </a:r>
            <a:r>
              <a:rPr lang="en-IN" dirty="0" err="1"/>
              <a:t>DarchetypeArtifactId</a:t>
            </a:r>
            <a:r>
              <a:rPr lang="en-IN" dirty="0"/>
              <a:t>=maven-archetype-</a:t>
            </a:r>
            <a:r>
              <a:rPr lang="en-IN" dirty="0" err="1"/>
              <a:t>quickstart</a:t>
            </a:r>
            <a:r>
              <a:rPr lang="en-IN" dirty="0"/>
              <a:t> -</a:t>
            </a:r>
            <a:r>
              <a:rPr lang="en-IN" dirty="0" err="1"/>
              <a:t>DinteractiveMode</a:t>
            </a:r>
            <a:r>
              <a:rPr lang="en-IN" dirty="0"/>
              <a:t>=</a:t>
            </a:r>
            <a:r>
              <a:rPr lang="en-IN" dirty="0" err="1"/>
              <a:t>booleanValue</a:t>
            </a:r>
            <a:r>
              <a:rPr lang="en-IN" dirty="0"/>
              <a:t>  </a:t>
            </a:r>
          </a:p>
          <a:p>
            <a:r>
              <a:rPr lang="en-IN" b="1" dirty="0" smtClean="0"/>
              <a:t>Example:</a:t>
            </a:r>
          </a:p>
          <a:p>
            <a:r>
              <a:rPr lang="en-IN" dirty="0" err="1"/>
              <a:t>mvn</a:t>
            </a:r>
            <a:r>
              <a:rPr lang="en-IN" dirty="0"/>
              <a:t> </a:t>
            </a:r>
            <a:r>
              <a:rPr lang="en-IN" dirty="0" err="1"/>
              <a:t>archetype:generate</a:t>
            </a:r>
            <a:r>
              <a:rPr lang="en-IN" dirty="0"/>
              <a:t> 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com.javatpoint</a:t>
            </a:r>
            <a:r>
              <a:rPr lang="en-IN" dirty="0"/>
              <a:t> -</a:t>
            </a:r>
            <a:r>
              <a:rPr lang="en-IN" dirty="0" err="1"/>
              <a:t>DartifactId</a:t>
            </a:r>
            <a:r>
              <a:rPr lang="en-IN" dirty="0"/>
              <a:t>=</a:t>
            </a:r>
            <a:r>
              <a:rPr lang="en-IN" dirty="0" err="1"/>
              <a:t>CubeGenerator</a:t>
            </a:r>
            <a:r>
              <a:rPr lang="en-IN" dirty="0"/>
              <a:t>   </a:t>
            </a:r>
          </a:p>
          <a:p>
            <a:r>
              <a:rPr lang="en-IN" dirty="0"/>
              <a:t>-</a:t>
            </a:r>
            <a:r>
              <a:rPr lang="en-IN" dirty="0" err="1"/>
              <a:t>DarchetypeArtifactId</a:t>
            </a:r>
            <a:r>
              <a:rPr lang="en-IN" dirty="0"/>
              <a:t>=maven-archetype-</a:t>
            </a:r>
            <a:r>
              <a:rPr lang="en-IN" dirty="0" err="1"/>
              <a:t>quickstart</a:t>
            </a:r>
            <a:r>
              <a:rPr lang="en-IN" dirty="0"/>
              <a:t> -</a:t>
            </a:r>
            <a:r>
              <a:rPr lang="en-IN" dirty="0" err="1"/>
              <a:t>DinteractiveMode</a:t>
            </a:r>
            <a:r>
              <a:rPr lang="en-IN" dirty="0"/>
              <a:t>=false  </a:t>
            </a:r>
          </a:p>
          <a:p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108" y="3503054"/>
            <a:ext cx="1657350" cy="32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06" y="135764"/>
            <a:ext cx="5222929" cy="732140"/>
          </a:xfrm>
        </p:spPr>
        <p:txBody>
          <a:bodyPr>
            <a:normAutofit/>
          </a:bodyPr>
          <a:lstStyle/>
          <a:p>
            <a:r>
              <a:rPr lang="en-IN" dirty="0"/>
              <a:t>Maven - </a:t>
            </a:r>
            <a:r>
              <a:rPr lang="en-IN" dirty="0" smtClean="0"/>
              <a:t>Labs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06" y="976393"/>
            <a:ext cx="10259877" cy="5566075"/>
          </a:xfrm>
        </p:spPr>
        <p:txBody>
          <a:bodyPr>
            <a:noAutofit/>
          </a:bodyPr>
          <a:lstStyle/>
          <a:p>
            <a:r>
              <a:rPr lang="en-IN" b="1" u="sng" dirty="0"/>
              <a:t>Compile the Maven Java </a:t>
            </a:r>
            <a:r>
              <a:rPr lang="en-IN" b="1" u="sng" dirty="0" smtClean="0"/>
              <a:t>Project:</a:t>
            </a:r>
          </a:p>
          <a:p>
            <a:r>
              <a:rPr lang="en-IN" dirty="0"/>
              <a:t>To compile the project, go to the project directory,</a:t>
            </a:r>
          </a:p>
          <a:p>
            <a:r>
              <a:rPr lang="en-IN" dirty="0" smtClean="0"/>
              <a:t>command </a:t>
            </a:r>
            <a:r>
              <a:rPr lang="en-IN" dirty="0"/>
              <a:t>prompt</a:t>
            </a:r>
            <a:r>
              <a:rPr lang="en-IN" dirty="0" smtClean="0"/>
              <a:t>: </a:t>
            </a:r>
            <a:r>
              <a:rPr lang="en-IN" dirty="0" err="1" smtClean="0"/>
              <a:t>mvn</a:t>
            </a:r>
            <a:r>
              <a:rPr lang="en-IN" dirty="0"/>
              <a:t> clean compile  </a:t>
            </a:r>
            <a:endParaRPr lang="en-IN" dirty="0" smtClean="0"/>
          </a:p>
          <a:p>
            <a:r>
              <a:rPr lang="en-IN" b="1" u="sng" dirty="0" smtClean="0"/>
              <a:t>Run </a:t>
            </a:r>
            <a:r>
              <a:rPr lang="en-IN" b="1" u="sng" dirty="0"/>
              <a:t>the Maven Java </a:t>
            </a:r>
            <a:r>
              <a:rPr lang="en-IN" b="1" u="sng" dirty="0" smtClean="0"/>
              <a:t>Project:</a:t>
            </a:r>
            <a:endParaRPr lang="en-IN" b="1" u="sng" dirty="0"/>
          </a:p>
          <a:p>
            <a:r>
              <a:rPr lang="en-IN" dirty="0"/>
              <a:t>To run the project, go to the project directory\target\classes,</a:t>
            </a:r>
          </a:p>
          <a:p>
            <a:r>
              <a:rPr lang="en-IN" dirty="0" smtClean="0"/>
              <a:t>command prompt: java</a:t>
            </a:r>
            <a:r>
              <a:rPr lang="en-IN" dirty="0"/>
              <a:t> </a:t>
            </a:r>
            <a:r>
              <a:rPr lang="en-IN" dirty="0" err="1"/>
              <a:t>com.javatpoint.App</a:t>
            </a:r>
            <a:r>
              <a:rPr lang="en-IN" dirty="0"/>
              <a:t>  </a:t>
            </a:r>
          </a:p>
          <a:p>
            <a:r>
              <a:rPr lang="en-IN" b="1" u="sng" dirty="0" smtClean="0"/>
              <a:t>Build the </a:t>
            </a:r>
            <a:r>
              <a:rPr lang="en-IN" b="1" u="sng" dirty="0"/>
              <a:t>maven project or </a:t>
            </a:r>
            <a:r>
              <a:rPr lang="en-IN" b="1" u="sng" dirty="0" smtClean="0"/>
              <a:t>package </a:t>
            </a:r>
            <a:r>
              <a:rPr lang="en-IN" b="1" u="sng" dirty="0"/>
              <a:t>maven </a:t>
            </a:r>
            <a:r>
              <a:rPr lang="en-IN" b="1" u="sng" dirty="0" smtClean="0"/>
              <a:t>project:</a:t>
            </a:r>
            <a:endParaRPr lang="en-IN" b="1" u="sng" dirty="0"/>
          </a:p>
          <a:p>
            <a:r>
              <a:rPr lang="en-IN" dirty="0"/>
              <a:t>command </a:t>
            </a:r>
            <a:r>
              <a:rPr lang="en-IN" dirty="0" smtClean="0"/>
              <a:t>prompt: </a:t>
            </a:r>
            <a:r>
              <a:rPr lang="en-IN" dirty="0" err="1" smtClean="0"/>
              <a:t>mvn</a:t>
            </a:r>
            <a:r>
              <a:rPr lang="en-IN" dirty="0"/>
              <a:t> package  </a:t>
            </a:r>
          </a:p>
          <a:p>
            <a:r>
              <a:rPr lang="en-IN" dirty="0"/>
              <a:t>Now </a:t>
            </a:r>
            <a:r>
              <a:rPr lang="en-IN" b="1" dirty="0" smtClean="0"/>
              <a:t>a </a:t>
            </a:r>
            <a:r>
              <a:rPr lang="en-IN" b="1" dirty="0"/>
              <a:t>jar file is created</a:t>
            </a:r>
            <a:r>
              <a:rPr lang="en-IN" dirty="0"/>
              <a:t> inside the project/target directory</a:t>
            </a:r>
            <a:r>
              <a:rPr lang="en-IN" dirty="0" smtClean="0"/>
              <a:t>.</a:t>
            </a:r>
          </a:p>
          <a:p>
            <a:r>
              <a:rPr lang="en-IN" dirty="0"/>
              <a:t>run the maven project by the jar </a:t>
            </a:r>
            <a:r>
              <a:rPr lang="en-IN" dirty="0" smtClean="0"/>
              <a:t>file:</a:t>
            </a:r>
            <a:endParaRPr lang="en-IN" dirty="0"/>
          </a:p>
          <a:p>
            <a:r>
              <a:rPr lang="en-IN" dirty="0"/>
              <a:t>java -</a:t>
            </a:r>
            <a:r>
              <a:rPr lang="en-IN" dirty="0" err="1"/>
              <a:t>classpath</a:t>
            </a:r>
            <a:r>
              <a:rPr lang="en-IN" dirty="0"/>
              <a:t> target\CubeGenerator-1.0-SNAPSHOT.jar;.; </a:t>
            </a:r>
            <a:r>
              <a:rPr lang="en-IN" dirty="0" err="1" smtClean="0"/>
              <a:t>com.pack.App</a:t>
            </a:r>
            <a:r>
              <a:rPr lang="en-IN" dirty="0"/>
              <a:t>  </a:t>
            </a:r>
          </a:p>
          <a:p>
            <a:r>
              <a:rPr lang="en-IN" dirty="0" smtClean="0"/>
              <a:t>(Here App is the main class)</a:t>
            </a:r>
            <a:endParaRPr lang="en-IN" dirty="0"/>
          </a:p>
          <a:p>
            <a:endParaRPr lang="en-IN" dirty="0"/>
          </a:p>
          <a:p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108" y="231820"/>
            <a:ext cx="1657350" cy="32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06" y="231820"/>
            <a:ext cx="8984432" cy="732140"/>
          </a:xfrm>
        </p:spPr>
        <p:txBody>
          <a:bodyPr>
            <a:normAutofit fontScale="90000"/>
          </a:bodyPr>
          <a:lstStyle/>
          <a:p>
            <a:r>
              <a:rPr lang="en-IN" dirty="0"/>
              <a:t>Maven </a:t>
            </a:r>
            <a:r>
              <a:rPr lang="en-IN" dirty="0" smtClean="0"/>
              <a:t>– Labs </a:t>
            </a:r>
            <a:r>
              <a:rPr lang="en-IN" b="1" dirty="0"/>
              <a:t>Maven Web Application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06" y="976393"/>
            <a:ext cx="10259877" cy="5566075"/>
          </a:xfrm>
        </p:spPr>
        <p:txBody>
          <a:bodyPr>
            <a:noAutofit/>
          </a:bodyPr>
          <a:lstStyle/>
          <a:p>
            <a:r>
              <a:rPr lang="en-IN" dirty="0" smtClean="0"/>
              <a:t>To create </a:t>
            </a:r>
            <a:r>
              <a:rPr lang="en-IN" dirty="0"/>
              <a:t>a simple maven web </a:t>
            </a:r>
            <a:r>
              <a:rPr lang="en-IN" dirty="0" smtClean="0"/>
              <a:t>application :</a:t>
            </a:r>
          </a:p>
          <a:p>
            <a:r>
              <a:rPr lang="en-IN" b="1" dirty="0"/>
              <a:t>Syntax</a:t>
            </a:r>
          </a:p>
          <a:p>
            <a:r>
              <a:rPr lang="en-IN" dirty="0" err="1"/>
              <a:t>mvn</a:t>
            </a:r>
            <a:r>
              <a:rPr lang="en-IN" dirty="0"/>
              <a:t> </a:t>
            </a:r>
            <a:r>
              <a:rPr lang="en-IN" dirty="0" err="1"/>
              <a:t>archetype:generate</a:t>
            </a:r>
            <a:r>
              <a:rPr lang="en-IN" dirty="0"/>
              <a:t> 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groupid</a:t>
            </a:r>
            <a:r>
              <a:rPr lang="en-IN" dirty="0"/>
              <a:t> -</a:t>
            </a:r>
            <a:r>
              <a:rPr lang="en-IN" dirty="0" err="1"/>
              <a:t>DartifactId</a:t>
            </a:r>
            <a:r>
              <a:rPr lang="en-IN" dirty="0"/>
              <a:t>=</a:t>
            </a:r>
            <a:r>
              <a:rPr lang="en-IN" dirty="0" err="1"/>
              <a:t>artifactid</a:t>
            </a:r>
            <a:r>
              <a:rPr lang="en-IN" dirty="0"/>
              <a:t>   </a:t>
            </a:r>
          </a:p>
          <a:p>
            <a:r>
              <a:rPr lang="en-IN" dirty="0"/>
              <a:t>-</a:t>
            </a:r>
            <a:r>
              <a:rPr lang="en-IN" dirty="0" err="1"/>
              <a:t>DarchetypeArtifactId</a:t>
            </a:r>
            <a:r>
              <a:rPr lang="en-IN" dirty="0"/>
              <a:t>=</a:t>
            </a:r>
            <a:r>
              <a:rPr lang="en-IN" b="1" dirty="0"/>
              <a:t>maven-archetype-</a:t>
            </a:r>
            <a:r>
              <a:rPr lang="en-IN" b="1" dirty="0" err="1"/>
              <a:t>webapp</a:t>
            </a:r>
            <a:r>
              <a:rPr lang="en-IN" dirty="0"/>
              <a:t> -</a:t>
            </a:r>
            <a:r>
              <a:rPr lang="en-IN" dirty="0" err="1"/>
              <a:t>DinteractiveMode</a:t>
            </a:r>
            <a:r>
              <a:rPr lang="en-IN" dirty="0"/>
              <a:t>=</a:t>
            </a:r>
            <a:r>
              <a:rPr lang="en-IN" dirty="0" err="1"/>
              <a:t>booleanValue</a:t>
            </a:r>
            <a:r>
              <a:rPr lang="en-IN" dirty="0"/>
              <a:t>  </a:t>
            </a:r>
            <a:endParaRPr lang="en-IN" dirty="0" smtClean="0"/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 err="1" smtClean="0"/>
              <a:t>mvn</a:t>
            </a:r>
            <a:r>
              <a:rPr lang="en-IN" dirty="0"/>
              <a:t> </a:t>
            </a:r>
            <a:r>
              <a:rPr lang="en-IN" dirty="0" err="1"/>
              <a:t>archetype:generate</a:t>
            </a:r>
            <a:r>
              <a:rPr lang="en-IN" dirty="0"/>
              <a:t> 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com.javatpoint</a:t>
            </a:r>
            <a:r>
              <a:rPr lang="en-IN" dirty="0"/>
              <a:t> -</a:t>
            </a:r>
            <a:r>
              <a:rPr lang="en-IN" dirty="0" err="1"/>
              <a:t>DartifactId</a:t>
            </a:r>
            <a:r>
              <a:rPr lang="en-IN" dirty="0"/>
              <a:t>=</a:t>
            </a:r>
            <a:r>
              <a:rPr lang="en-IN" dirty="0" err="1"/>
              <a:t>CubeGeneratorWeb</a:t>
            </a:r>
            <a:r>
              <a:rPr lang="en-IN" dirty="0"/>
              <a:t>   </a:t>
            </a:r>
          </a:p>
          <a:p>
            <a:r>
              <a:rPr lang="en-IN" dirty="0"/>
              <a:t>-</a:t>
            </a:r>
            <a:r>
              <a:rPr lang="en-IN" dirty="0" err="1"/>
              <a:t>DarchetypeArtifactId</a:t>
            </a:r>
            <a:r>
              <a:rPr lang="en-IN" dirty="0"/>
              <a:t>=</a:t>
            </a:r>
            <a:r>
              <a:rPr lang="en-IN" b="1" dirty="0"/>
              <a:t>maven-archetype-</a:t>
            </a:r>
            <a:r>
              <a:rPr lang="en-IN" b="1" dirty="0" err="1"/>
              <a:t>webapp</a:t>
            </a:r>
            <a:r>
              <a:rPr lang="en-IN" dirty="0"/>
              <a:t> -</a:t>
            </a:r>
            <a:r>
              <a:rPr lang="en-IN" dirty="0" err="1"/>
              <a:t>DinteractiveMode</a:t>
            </a:r>
            <a:r>
              <a:rPr lang="en-IN" dirty="0"/>
              <a:t>=false  </a:t>
            </a:r>
          </a:p>
          <a:p>
            <a:endParaRPr lang="en-IN" dirty="0"/>
          </a:p>
          <a:p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67" y="4028539"/>
            <a:ext cx="1181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06" y="231820"/>
            <a:ext cx="8984432" cy="732140"/>
          </a:xfrm>
        </p:spPr>
        <p:txBody>
          <a:bodyPr>
            <a:normAutofit fontScale="90000"/>
          </a:bodyPr>
          <a:lstStyle/>
          <a:p>
            <a:r>
              <a:rPr lang="en-IN" dirty="0"/>
              <a:t>Maven </a:t>
            </a:r>
            <a:r>
              <a:rPr lang="en-IN" dirty="0" smtClean="0"/>
              <a:t>– Labs </a:t>
            </a:r>
            <a:r>
              <a:rPr lang="en-IN" b="1" dirty="0"/>
              <a:t>Maven </a:t>
            </a:r>
            <a:r>
              <a:rPr lang="en-IN" b="1" dirty="0" err="1"/>
              <a:t>Webapp</a:t>
            </a:r>
            <a:r>
              <a:rPr lang="en-IN" b="1" dirty="0"/>
              <a:t> in </a:t>
            </a:r>
            <a:r>
              <a:rPr lang="en-IN" b="1" dirty="0" smtClean="0"/>
              <a:t>Eclipse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06" y="976393"/>
            <a:ext cx="10259877" cy="5566075"/>
          </a:xfrm>
        </p:spPr>
        <p:txBody>
          <a:bodyPr>
            <a:noAutofit/>
          </a:bodyPr>
          <a:lstStyle/>
          <a:p>
            <a:r>
              <a:rPr lang="en-IN" b="1" dirty="0"/>
              <a:t>1) Open eclipse IDE</a:t>
            </a:r>
            <a:endParaRPr lang="en-IN" dirty="0"/>
          </a:p>
          <a:p>
            <a:r>
              <a:rPr lang="en-IN" b="1" dirty="0"/>
              <a:t>2) Import the maven project</a:t>
            </a:r>
            <a:endParaRPr lang="en-IN" dirty="0"/>
          </a:p>
          <a:p>
            <a:r>
              <a:rPr lang="en-IN" dirty="0"/>
              <a:t>File Menu -&gt; Import -&gt; Maven -&gt; Existing Maven </a:t>
            </a:r>
            <a:r>
              <a:rPr lang="en-IN" dirty="0" smtClean="0"/>
              <a:t>Projects</a:t>
            </a:r>
          </a:p>
          <a:p>
            <a:endParaRPr lang="en-IN" dirty="0"/>
          </a:p>
          <a:p>
            <a:r>
              <a:rPr lang="en-IN" dirty="0"/>
              <a:t>-&gt; Finish.</a:t>
            </a:r>
          </a:p>
          <a:p>
            <a:r>
              <a:rPr lang="en-IN" b="1" dirty="0"/>
              <a:t>3) Run the maven web project</a:t>
            </a:r>
            <a:endParaRPr lang="en-IN" dirty="0"/>
          </a:p>
          <a:p>
            <a:r>
              <a:rPr lang="en-IN" dirty="0"/>
              <a:t>Right click on project -&gt; Run As -&gt; Run on Server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406" y="459317"/>
            <a:ext cx="3866873" cy="4115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48" y="4318881"/>
            <a:ext cx="5419004" cy="30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06" y="135764"/>
            <a:ext cx="5222929" cy="732140"/>
          </a:xfrm>
        </p:spPr>
        <p:txBody>
          <a:bodyPr>
            <a:normAutofit/>
          </a:bodyPr>
          <a:lstStyle/>
          <a:p>
            <a:r>
              <a:rPr lang="en-IN" dirty="0"/>
              <a:t>Maven -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06" y="976393"/>
            <a:ext cx="10259877" cy="4912963"/>
          </a:xfrm>
        </p:spPr>
        <p:txBody>
          <a:bodyPr>
            <a:noAutofit/>
          </a:bodyPr>
          <a:lstStyle/>
          <a:p>
            <a:r>
              <a:rPr lang="en-US" dirty="0"/>
              <a:t>Maven is actually a plugin execution framework where every task is actually done by plugins</a:t>
            </a:r>
            <a:r>
              <a:rPr lang="en-US" dirty="0" smtClean="0"/>
              <a:t>.</a:t>
            </a:r>
          </a:p>
          <a:p>
            <a:r>
              <a:rPr lang="en-IN" dirty="0"/>
              <a:t>Plugin Types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49303"/>
              </p:ext>
            </p:extLst>
          </p:nvPr>
        </p:nvGraphicFramePr>
        <p:xfrm>
          <a:off x="1002827" y="2346384"/>
          <a:ext cx="9427532" cy="2286000"/>
        </p:xfrm>
        <a:graphic>
          <a:graphicData uri="http://schemas.openxmlformats.org/drawingml/2006/table">
            <a:tbl>
              <a:tblPr/>
              <a:tblGrid>
                <a:gridCol w="4166022"/>
                <a:gridCol w="5261510"/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Build plugins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They execute during the build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process.</a:t>
                      </a:r>
                    </a:p>
                    <a:p>
                      <a:pPr algn="just"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should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be configured in the &lt;build/&gt; element of pom.xml.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Reporting plugins</a:t>
                      </a:r>
                      <a:endParaRPr lang="en-US" sz="24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They execute during the site generation process.</a:t>
                      </a:r>
                    </a:p>
                    <a:p>
                      <a:pPr algn="just"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should be configured in the &lt;reporting/&gt; element of the pom.xml.</a:t>
                      </a:r>
                    </a:p>
                    <a:p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Maven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Maven simplifies and standardizes the project build process. </a:t>
            </a:r>
            <a:endParaRPr lang="en-US" sz="2800" dirty="0" smtClean="0"/>
          </a:p>
          <a:p>
            <a:pPr algn="just"/>
            <a:r>
              <a:rPr lang="en-US" sz="2800" dirty="0"/>
              <a:t>Maven handles compilation, distribution, documentation, team collaboration and other tasks seamlessly. </a:t>
            </a:r>
            <a:endParaRPr lang="en-US" sz="2800" dirty="0" smtClean="0"/>
          </a:p>
          <a:p>
            <a:pPr algn="just"/>
            <a:r>
              <a:rPr lang="en-US" sz="2800" dirty="0" smtClean="0"/>
              <a:t>Maven </a:t>
            </a:r>
            <a:r>
              <a:rPr lang="en-US" sz="2800" dirty="0"/>
              <a:t>increases reusability and takes care of most of the build related tasks.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891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06" y="135764"/>
            <a:ext cx="5222929" cy="7321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Maven Core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06" y="976393"/>
            <a:ext cx="10259877" cy="4912963"/>
          </a:xfrm>
        </p:spPr>
        <p:txBody>
          <a:bodyPr>
            <a:noAutofit/>
          </a:bodyPr>
          <a:lstStyle/>
          <a:p>
            <a:r>
              <a:rPr lang="en-US" dirty="0"/>
              <a:t>Maven is actually a plugin execution framework where every task is actually done by plugins</a:t>
            </a:r>
            <a:r>
              <a:rPr lang="en-US" dirty="0" smtClean="0"/>
              <a:t>.</a:t>
            </a:r>
          </a:p>
          <a:p>
            <a:r>
              <a:rPr lang="en-IN" dirty="0"/>
              <a:t>Plugin Types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94134"/>
              </p:ext>
            </p:extLst>
          </p:nvPr>
        </p:nvGraphicFramePr>
        <p:xfrm>
          <a:off x="1002826" y="2346384"/>
          <a:ext cx="10910131" cy="2346960"/>
        </p:xfrm>
        <a:graphic>
          <a:graphicData uri="http://schemas.openxmlformats.org/drawingml/2006/table">
            <a:tbl>
              <a:tblPr/>
              <a:tblGrid>
                <a:gridCol w="2520814"/>
                <a:gridCol w="8389317"/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/>
                        <a:t>Plugin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clean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compiler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deploy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install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resources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/>
                        <a:t>Description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clean up after build.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compiles java source code.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deploys the </a:t>
                      </a:r>
                      <a:r>
                        <a:rPr lang="en-IN" sz="2400" dirty="0" err="1" smtClean="0"/>
                        <a:t>artifact</a:t>
                      </a:r>
                      <a:r>
                        <a:rPr lang="en-IN" sz="2400" dirty="0" smtClean="0"/>
                        <a:t> to the remote repository.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installs the built </a:t>
                      </a:r>
                      <a:r>
                        <a:rPr lang="en-IN" sz="2400" dirty="0" err="1" smtClean="0"/>
                        <a:t>artifact</a:t>
                      </a:r>
                      <a:r>
                        <a:rPr lang="en-IN" sz="2400" dirty="0" smtClean="0"/>
                        <a:t> into the local repository.</a:t>
                      </a:r>
                    </a:p>
                    <a:p>
                      <a:pPr algn="just" fontAlgn="t"/>
                      <a:r>
                        <a:rPr lang="en-IN" sz="2400" dirty="0" smtClean="0"/>
                        <a:t>copies the resources to the output directory for including in the JAR.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without </a:t>
            </a:r>
            <a:r>
              <a:rPr lang="en-IN" b="1" dirty="0" smtClean="0"/>
              <a:t>Maven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1) Adding set of Jars in each project:</a:t>
            </a:r>
            <a:r>
              <a:rPr lang="en-IN" sz="2800" dirty="0"/>
              <a:t> </a:t>
            </a:r>
            <a:endParaRPr lang="en-IN" sz="2800" dirty="0" smtClean="0"/>
          </a:p>
          <a:p>
            <a:pPr lvl="1"/>
            <a:r>
              <a:rPr lang="en-IN" sz="2400" dirty="0" smtClean="0"/>
              <a:t>For </a:t>
            </a:r>
            <a:r>
              <a:rPr lang="en-IN" sz="2400" dirty="0"/>
              <a:t>struts, spring, hibernate frameworks, </a:t>
            </a:r>
            <a:r>
              <a:rPr lang="en-IN" sz="2400" dirty="0" smtClean="0"/>
              <a:t>need </a:t>
            </a:r>
            <a:r>
              <a:rPr lang="en-IN" sz="2400" dirty="0"/>
              <a:t>to add set of jar files in each </a:t>
            </a:r>
            <a:r>
              <a:rPr lang="en-IN" sz="2400" dirty="0" smtClean="0"/>
              <a:t>project as well as include </a:t>
            </a:r>
            <a:r>
              <a:rPr lang="en-IN" sz="2400" dirty="0"/>
              <a:t>all the dependencies of jars also. </a:t>
            </a:r>
          </a:p>
          <a:p>
            <a:r>
              <a:rPr lang="en-IN" sz="2800" b="1" dirty="0"/>
              <a:t>2) Creating the right project structure:</a:t>
            </a:r>
            <a:r>
              <a:rPr lang="en-IN" sz="2800" dirty="0"/>
              <a:t> </a:t>
            </a:r>
            <a:endParaRPr lang="en-IN" sz="2800" dirty="0" smtClean="0"/>
          </a:p>
          <a:p>
            <a:pPr lvl="1"/>
            <a:r>
              <a:rPr lang="en-IN" sz="2400" dirty="0" smtClean="0"/>
              <a:t>Create </a:t>
            </a:r>
            <a:r>
              <a:rPr lang="en-IN" sz="2400" dirty="0"/>
              <a:t>the right project structure in servlet, struts </a:t>
            </a:r>
            <a:r>
              <a:rPr lang="en-IN" sz="2400" dirty="0" err="1"/>
              <a:t>etc</a:t>
            </a:r>
            <a:r>
              <a:rPr lang="en-IN" sz="2400" dirty="0"/>
              <a:t>, otherwise it will not be executed.</a:t>
            </a:r>
          </a:p>
          <a:p>
            <a:r>
              <a:rPr lang="en-IN" sz="2800" b="1" dirty="0"/>
              <a:t>3) Building and Deploying the project:</a:t>
            </a:r>
            <a:r>
              <a:rPr lang="en-IN" sz="2800" dirty="0"/>
              <a:t> </a:t>
            </a:r>
            <a:endParaRPr lang="en-IN" sz="2800" dirty="0" smtClean="0"/>
          </a:p>
          <a:p>
            <a:pPr lvl="1"/>
            <a:r>
              <a:rPr lang="en-IN" sz="2400" dirty="0" smtClean="0"/>
              <a:t>must </a:t>
            </a:r>
            <a:r>
              <a:rPr lang="en-IN" sz="2400" dirty="0"/>
              <a:t>have to build and deploy the project so that it may work.</a:t>
            </a:r>
          </a:p>
        </p:txBody>
      </p:sp>
    </p:spTree>
    <p:extLst>
      <p:ext uri="{BB962C8B-B14F-4D97-AF65-F5344CB8AC3E}">
        <p14:creationId xmlns:p14="http://schemas.microsoft.com/office/powerpoint/2010/main" val="9901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Solved </a:t>
            </a:r>
            <a:r>
              <a:rPr lang="en-IN" b="1" dirty="0" smtClean="0"/>
              <a:t>problem by Maven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Maven simplifies the above mentioned problems. </a:t>
            </a:r>
            <a:endParaRPr lang="en-IN" sz="2800" dirty="0" smtClean="0"/>
          </a:p>
          <a:p>
            <a:r>
              <a:rPr lang="en-IN" sz="2800" dirty="0" smtClean="0"/>
              <a:t>It </a:t>
            </a:r>
            <a:r>
              <a:rPr lang="en-IN" sz="2800" dirty="0"/>
              <a:t>does mainly following tasks.</a:t>
            </a:r>
          </a:p>
          <a:p>
            <a:pPr lvl="1"/>
            <a:r>
              <a:rPr lang="en-IN" sz="2400" dirty="0"/>
              <a:t>It makes a project easy to build</a:t>
            </a:r>
          </a:p>
          <a:p>
            <a:pPr lvl="1"/>
            <a:r>
              <a:rPr lang="en-IN" sz="2400" dirty="0"/>
              <a:t>It provides uniform build process (maven project can be shared by all the maven projects)</a:t>
            </a:r>
          </a:p>
          <a:p>
            <a:pPr lvl="1"/>
            <a:r>
              <a:rPr lang="en-IN" sz="2400" dirty="0"/>
              <a:t>It provides project information (log document, cross referenced sources, mailing list, dependency list, unit test reports etc.)</a:t>
            </a:r>
          </a:p>
          <a:p>
            <a:pPr lvl="1"/>
            <a:r>
              <a:rPr lang="en-IN" sz="2400" dirty="0"/>
              <a:t>It is easy to migrate for new features of Maven</a:t>
            </a:r>
          </a:p>
        </p:txBody>
      </p:sp>
    </p:spTree>
    <p:extLst>
      <p:ext uri="{BB962C8B-B14F-4D97-AF65-F5344CB8AC3E}">
        <p14:creationId xmlns:p14="http://schemas.microsoft.com/office/powerpoint/2010/main" val="6797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 Maven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primary goal of Maven is to provide developer with the following −</a:t>
            </a:r>
          </a:p>
          <a:p>
            <a:pPr lvl="1"/>
            <a:r>
              <a:rPr lang="en-US" sz="2400" dirty="0"/>
              <a:t>A comprehensive model for projects, which is reusable, maintainable, and easier to comprehend.</a:t>
            </a:r>
          </a:p>
          <a:p>
            <a:pPr lvl="1"/>
            <a:r>
              <a:rPr lang="en-US" sz="2400" dirty="0"/>
              <a:t>Plugins or tools that interact with this declarative model</a:t>
            </a:r>
            <a:r>
              <a:rPr lang="en-US" sz="2400" dirty="0" smtClean="0"/>
              <a:t>.</a:t>
            </a:r>
          </a:p>
          <a:p>
            <a:r>
              <a:rPr lang="en-IN" dirty="0"/>
              <a:t>Apache Maven helps to manage</a:t>
            </a:r>
          </a:p>
          <a:p>
            <a:pPr lvl="1"/>
            <a:r>
              <a:rPr lang="en-IN" dirty="0"/>
              <a:t>Builds</a:t>
            </a:r>
          </a:p>
          <a:p>
            <a:pPr lvl="1"/>
            <a:r>
              <a:rPr lang="en-IN" dirty="0"/>
              <a:t>Documentation</a:t>
            </a:r>
          </a:p>
          <a:p>
            <a:pPr lvl="1"/>
            <a:r>
              <a:rPr lang="en-IN" dirty="0" smtClean="0"/>
              <a:t>Reporting</a:t>
            </a:r>
            <a:endParaRPr lang="en-IN" dirty="0"/>
          </a:p>
          <a:p>
            <a:pPr lvl="1"/>
            <a:r>
              <a:rPr lang="en-IN" dirty="0" smtClean="0"/>
              <a:t>Releases</a:t>
            </a:r>
            <a:endParaRPr lang="en-IN" dirty="0"/>
          </a:p>
          <a:p>
            <a:pPr lvl="1"/>
            <a:r>
              <a:rPr lang="en-IN" dirty="0"/>
              <a:t>Distribution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7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 Maven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Maven project structure and contents are declared in an xml file, </a:t>
            </a:r>
            <a:r>
              <a:rPr lang="en-US" sz="2400" dirty="0" smtClean="0"/>
              <a:t>pom.xml.</a:t>
            </a:r>
          </a:p>
          <a:p>
            <a:r>
              <a:rPr lang="en-US" sz="2400" dirty="0" smtClean="0"/>
              <a:t>pom.xml is </a:t>
            </a:r>
            <a:r>
              <a:rPr lang="en-US" sz="2400" dirty="0"/>
              <a:t>referred as Project Object Model (POM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the fundamental unit of the entire Maven system.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20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/>
          <a:lstStyle/>
          <a:p>
            <a:r>
              <a:rPr lang="en-IN" dirty="0" smtClean="0"/>
              <a:t>Objective: Maven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410346"/>
            <a:ext cx="9860798" cy="544765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following </a:t>
            </a:r>
            <a:r>
              <a:rPr lang="en-US" sz="2400" dirty="0"/>
              <a:t>table shows the default values for :</a:t>
            </a:r>
          </a:p>
          <a:p>
            <a:r>
              <a:rPr lang="en-US" sz="2400" dirty="0"/>
              <a:t>project source code files, </a:t>
            </a:r>
          </a:p>
          <a:p>
            <a:r>
              <a:rPr lang="en-US" sz="2400" dirty="0"/>
              <a:t>resource files </a:t>
            </a:r>
          </a:p>
          <a:p>
            <a:r>
              <a:rPr lang="en-US" sz="2400" dirty="0"/>
              <a:t>and other configurations. </a:t>
            </a:r>
          </a:p>
          <a:p>
            <a:endParaRPr lang="en-US" sz="2400" dirty="0"/>
          </a:p>
          <a:p>
            <a:r>
              <a:rPr lang="en-US" sz="2400" dirty="0"/>
              <a:t>Assuming, ${</a:t>
            </a:r>
            <a:r>
              <a:rPr lang="en-US" sz="2400" dirty="0" err="1"/>
              <a:t>basedir</a:t>
            </a:r>
            <a:r>
              <a:rPr lang="en-US" sz="2400" dirty="0"/>
              <a:t>} denotes the project location −</a:t>
            </a:r>
          </a:p>
          <a:p>
            <a:endParaRPr lang="en-US" sz="2400" dirty="0"/>
          </a:p>
          <a:p>
            <a:r>
              <a:rPr lang="en-US" sz="2400" b="1" dirty="0"/>
              <a:t>Item</a:t>
            </a: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b="1" dirty="0" smtClean="0"/>
              <a:t>Default</a:t>
            </a:r>
            <a:endParaRPr lang="en-US" sz="2400" b="1" dirty="0"/>
          </a:p>
          <a:p>
            <a:r>
              <a:rPr lang="en-US" sz="2400" dirty="0"/>
              <a:t>source code	</a:t>
            </a:r>
            <a:r>
              <a:rPr lang="en-US" sz="2400" dirty="0" smtClean="0"/>
              <a:t>	${</a:t>
            </a:r>
            <a:r>
              <a:rPr lang="en-US" sz="2400" dirty="0" err="1"/>
              <a:t>basedir</a:t>
            </a:r>
            <a:r>
              <a:rPr lang="en-US" sz="2400" dirty="0"/>
              <a:t>}/</a:t>
            </a:r>
            <a:r>
              <a:rPr lang="en-US" sz="2400" dirty="0" err="1"/>
              <a:t>src</a:t>
            </a:r>
            <a:r>
              <a:rPr lang="en-US" sz="2400" dirty="0"/>
              <a:t>/main/java</a:t>
            </a:r>
          </a:p>
          <a:p>
            <a:r>
              <a:rPr lang="en-US" sz="2400" dirty="0"/>
              <a:t>Resources	</a:t>
            </a:r>
            <a:r>
              <a:rPr lang="en-US" sz="2400" dirty="0" smtClean="0"/>
              <a:t>	${</a:t>
            </a:r>
            <a:r>
              <a:rPr lang="en-US" sz="2400" dirty="0" err="1"/>
              <a:t>basedir</a:t>
            </a:r>
            <a:r>
              <a:rPr lang="en-US" sz="2400" dirty="0"/>
              <a:t>}/</a:t>
            </a:r>
            <a:r>
              <a:rPr lang="en-US" sz="2400" dirty="0" err="1"/>
              <a:t>src</a:t>
            </a:r>
            <a:r>
              <a:rPr lang="en-US" sz="2400" dirty="0"/>
              <a:t>/main/resources</a:t>
            </a:r>
          </a:p>
          <a:p>
            <a:r>
              <a:rPr lang="en-US" sz="2400" dirty="0"/>
              <a:t>Tests	</a:t>
            </a:r>
            <a:r>
              <a:rPr lang="en-US" sz="2400" dirty="0" smtClean="0"/>
              <a:t>		${</a:t>
            </a:r>
            <a:r>
              <a:rPr lang="en-US" sz="2400" dirty="0" err="1"/>
              <a:t>basedir</a:t>
            </a:r>
            <a:r>
              <a:rPr lang="en-US" sz="2400" dirty="0"/>
              <a:t>}/</a:t>
            </a:r>
            <a:r>
              <a:rPr lang="en-US" sz="2400" dirty="0" err="1"/>
              <a:t>src</a:t>
            </a:r>
            <a:r>
              <a:rPr lang="en-US" sz="2400" dirty="0"/>
              <a:t>/test</a:t>
            </a:r>
          </a:p>
          <a:p>
            <a:r>
              <a:rPr lang="en-US" sz="2400" dirty="0"/>
              <a:t>Complied byte code	${</a:t>
            </a:r>
            <a:r>
              <a:rPr lang="en-US" sz="2400" dirty="0" err="1"/>
              <a:t>basedir</a:t>
            </a:r>
            <a:r>
              <a:rPr lang="en-US" sz="2400" dirty="0"/>
              <a:t>}/target</a:t>
            </a:r>
          </a:p>
          <a:p>
            <a:r>
              <a:rPr lang="en-US" sz="2400" dirty="0"/>
              <a:t>distributable JAR	${</a:t>
            </a:r>
            <a:r>
              <a:rPr lang="en-US" sz="2400" dirty="0" err="1"/>
              <a:t>basedir</a:t>
            </a:r>
            <a:r>
              <a:rPr lang="en-US" sz="2400" dirty="0"/>
              <a:t>}/target/classes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5265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414735"/>
            <a:ext cx="9720072" cy="732140"/>
          </a:xfrm>
        </p:spPr>
        <p:txBody>
          <a:bodyPr/>
          <a:lstStyle/>
          <a:p>
            <a:r>
              <a:rPr lang="en-IN" dirty="0"/>
              <a:t>Features </a:t>
            </a:r>
            <a:r>
              <a:rPr lang="en-IN" dirty="0" smtClean="0"/>
              <a:t>: </a:t>
            </a:r>
            <a:r>
              <a:rPr lang="en-IN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4" y="1875295"/>
            <a:ext cx="9860798" cy="4982704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Simple project setup that follows best practices.</a:t>
            </a:r>
          </a:p>
          <a:p>
            <a:pPr lvl="1"/>
            <a:r>
              <a:rPr lang="en-US" sz="2000" dirty="0"/>
              <a:t>Consistent usage across all projects.</a:t>
            </a:r>
          </a:p>
          <a:p>
            <a:pPr lvl="1"/>
            <a:r>
              <a:rPr lang="en-US" sz="2000" dirty="0"/>
              <a:t>Dependency management including automatic updating.</a:t>
            </a:r>
          </a:p>
          <a:p>
            <a:pPr lvl="1"/>
            <a:r>
              <a:rPr lang="en-US" sz="2000" dirty="0"/>
              <a:t>A large and growing repository of libraries.</a:t>
            </a:r>
          </a:p>
          <a:p>
            <a:pPr lvl="1"/>
            <a:r>
              <a:rPr lang="en-US" sz="2000" dirty="0"/>
              <a:t>Extensible, with the ability to easily write plugins in Java or scripting languages.</a:t>
            </a:r>
          </a:p>
          <a:p>
            <a:pPr lvl="1"/>
            <a:r>
              <a:rPr lang="en-US" sz="2000" dirty="0"/>
              <a:t>Instant access to new features with little or no extra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656852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299</TotalTime>
  <Words>1533</Words>
  <Application>Microsoft Office PowerPoint</Application>
  <PresentationFormat>Widescreen</PresentationFormat>
  <Paragraphs>285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Tw Cen MT</vt:lpstr>
      <vt:lpstr>Tw Cen MT Condensed</vt:lpstr>
      <vt:lpstr>Wingdings 3</vt:lpstr>
      <vt:lpstr>Integral</vt:lpstr>
      <vt:lpstr>Maven</vt:lpstr>
      <vt:lpstr>What is Maven?</vt:lpstr>
      <vt:lpstr>What is Maven?</vt:lpstr>
      <vt:lpstr>problem without Maven</vt:lpstr>
      <vt:lpstr>Solved problem by Maven</vt:lpstr>
      <vt:lpstr>Objective: Maven</vt:lpstr>
      <vt:lpstr>Objective: Maven</vt:lpstr>
      <vt:lpstr>Objective: Maven</vt:lpstr>
      <vt:lpstr>Features : Maven</vt:lpstr>
      <vt:lpstr>Maven - Environment Setup</vt:lpstr>
      <vt:lpstr>Maven - Environment Setup</vt:lpstr>
      <vt:lpstr>Maven - Environment Setup</vt:lpstr>
      <vt:lpstr>Maven - POM</vt:lpstr>
      <vt:lpstr>Elements of maven pom.xml file</vt:lpstr>
      <vt:lpstr>POM Example</vt:lpstr>
      <vt:lpstr>Elements of maven pom.xml file</vt:lpstr>
      <vt:lpstr>POM Example : Jar Dependency</vt:lpstr>
      <vt:lpstr>POM Example : Jar Dependency</vt:lpstr>
      <vt:lpstr>POM Example : Jar Dependency</vt:lpstr>
      <vt:lpstr>Maven - Repositories</vt:lpstr>
      <vt:lpstr>Maven - Repositories</vt:lpstr>
      <vt:lpstr>Maven - Repositories</vt:lpstr>
      <vt:lpstr>Maven - Repositories</vt:lpstr>
      <vt:lpstr>Maven - Repositories</vt:lpstr>
      <vt:lpstr>Maven - Labs</vt:lpstr>
      <vt:lpstr>Maven - Labs</vt:lpstr>
      <vt:lpstr>Maven – Labs Maven Web Application </vt:lpstr>
      <vt:lpstr>Maven – Labs Maven Webapp in Eclipse </vt:lpstr>
      <vt:lpstr>Maven - Plugins</vt:lpstr>
      <vt:lpstr>Maven Core Plugins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mruser</dc:creator>
  <cp:lastModifiedBy>Dibakar</cp:lastModifiedBy>
  <cp:revision>16</cp:revision>
  <dcterms:created xsi:type="dcterms:W3CDTF">2018-12-21T05:13:39Z</dcterms:created>
  <dcterms:modified xsi:type="dcterms:W3CDTF">2019-11-01T08:22:10Z</dcterms:modified>
</cp:coreProperties>
</file>