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24"/>
  </p:notesMasterIdLst>
  <p:sldIdLst>
    <p:sldId id="258" r:id="rId5"/>
    <p:sldId id="300" r:id="rId6"/>
    <p:sldId id="301" r:id="rId7"/>
    <p:sldId id="302" r:id="rId8"/>
    <p:sldId id="303" r:id="rId9"/>
    <p:sldId id="317"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9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sorterViewPr>
    <p:cViewPr>
      <p:scale>
        <a:sx n="100" d="100"/>
        <a:sy n="100" d="100"/>
      </p:scale>
      <p:origin x="0" y="-65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03BD02-4B0A-412B-B409-096D34E3443A}" type="datetimeFigureOut">
              <a:rPr lang="nl-BE" smtClean="0"/>
              <a:t>5/07/2019</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25687-E221-493C-9775-5D922EE34C20}" type="slidenum">
              <a:rPr lang="nl-BE" smtClean="0"/>
              <a:t>‹#›</a:t>
            </a:fld>
            <a:endParaRPr lang="nl-BE"/>
          </a:p>
        </p:txBody>
      </p:sp>
    </p:spTree>
    <p:extLst>
      <p:ext uri="{BB962C8B-B14F-4D97-AF65-F5344CB8AC3E}">
        <p14:creationId xmlns:p14="http://schemas.microsoft.com/office/powerpoint/2010/main" val="11415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05/07/2019 11:09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32359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05/07/2019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1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05/07/2019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292531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05/07/2019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elcom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21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8167" y="2438400"/>
            <a:ext cx="3124200" cy="1524000"/>
          </a:xfrm>
        </p:spPr>
        <p:txBody>
          <a:bodyPr anchor="t">
            <a:noAutofit/>
          </a:bodyPr>
          <a:lstStyle>
            <a:lvl1pPr algn="l">
              <a:defRPr sz="24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4987255" y="3962400"/>
            <a:ext cx="2819400" cy="381000"/>
          </a:xfrm>
        </p:spPr>
        <p:txBody>
          <a:bodyPr>
            <a:noAutofit/>
          </a:bodyPr>
          <a:lstStyle>
            <a:lvl1pPr marL="0" indent="0">
              <a:buNone/>
              <a:defRPr sz="16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277298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05/07/2019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
        <p:nvSpPr>
          <p:cNvPr id="7" name="Title Placeholder 1"/>
          <p:cNvSpPr>
            <a:spLocks noGrp="1"/>
          </p:cNvSpPr>
          <p:nvPr>
            <p:ph type="title"/>
          </p:nvPr>
        </p:nvSpPr>
        <p:spPr>
          <a:xfrm>
            <a:off x="1600200" y="660633"/>
            <a:ext cx="7086599" cy="884238"/>
          </a:xfrm>
          <a:prstGeom prst="rect">
            <a:avLst/>
          </a:prstGeom>
        </p:spPr>
        <p:txBody>
          <a:bodyPr vert="horz" lIns="91440" tIns="45720" rIns="91440" bIns="45720" rtlCol="0" anchor="ctr">
            <a:normAutofit/>
          </a:bodyPr>
          <a:lstStyle>
            <a:lvl1pPr algn="l">
              <a:defRPr>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63131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DB083A-04D8-4B57-ABAC-46E7416338DF}" type="datetimeFigureOut">
              <a:rPr lang="en-US" smtClean="0"/>
              <a:t>05/07/2019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2786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B083A-04D8-4B57-ABAC-46E7416338DF}" type="datetimeFigureOut">
              <a:rPr lang="en-US" smtClean="0"/>
              <a:t>05/07/2019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B12A1-1006-42A3-A472-30C60DB048A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32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DB083A-04D8-4B57-ABAC-46E7416338DF}" type="datetimeFigureOut">
              <a:rPr lang="en-US" smtClean="0"/>
              <a:t>05/07/2019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70892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DB083A-04D8-4B57-ABAC-46E7416338DF}" type="datetimeFigureOut">
              <a:rPr lang="en-US" smtClean="0"/>
              <a:t>05/07/2019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408767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DB083A-04D8-4B57-ABAC-46E7416338DF}" type="datetimeFigureOut">
              <a:rPr lang="en-US" smtClean="0"/>
              <a:t>05/07/2019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175557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B083A-04D8-4B57-ABAC-46E7416338DF}" type="datetimeFigureOut">
              <a:rPr lang="en-US" smtClean="0"/>
              <a:t>05/07/2019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61832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B083A-04D8-4B57-ABAC-46E7416338DF}" type="datetimeFigureOut">
              <a:rPr lang="en-US" smtClean="0"/>
              <a:t>05/07/2019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spTree>
    <p:extLst>
      <p:ext uri="{BB962C8B-B14F-4D97-AF65-F5344CB8AC3E}">
        <p14:creationId xmlns:p14="http://schemas.microsoft.com/office/powerpoint/2010/main" val="383818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DB083A-04D8-4B57-ABAC-46E7416338DF}" type="datetimeFigureOut">
              <a:rPr lang="en-US" smtClean="0"/>
              <a:t>05/07/2019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B12A1-1006-42A3-A472-30C60DB048A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73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FDB083A-04D8-4B57-ABAC-46E7416338DF}" type="datetimeFigureOut">
              <a:rPr lang="en-US" smtClean="0"/>
              <a:t>05/07/2019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8B12A1-1006-42A3-A472-30C60DB048A8}"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2459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49" r:id="rId12"/>
    <p:sldLayoutId id="2147483660" r:id="rId13"/>
    <p:sldLayoutId id="2147483650" r:id="rId14"/>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EGIT</a:t>
            </a:r>
            <a:endParaRPr lang="en-IN" dirty="0"/>
          </a:p>
        </p:txBody>
      </p:sp>
      <p:sp>
        <p:nvSpPr>
          <p:cNvPr id="3" name="Subtitle 2"/>
          <p:cNvSpPr>
            <a:spLocks noGrp="1"/>
          </p:cNvSpPr>
          <p:nvPr>
            <p:ph type="subTitle" idx="1"/>
          </p:nvPr>
        </p:nvSpPr>
        <p:spPr>
          <a:xfrm>
            <a:off x="1907704" y="5157192"/>
            <a:ext cx="7683914" cy="2074452"/>
          </a:xfrm>
          <a:prstGeom prst="rect">
            <a:avLst/>
          </a:prstGeom>
        </p:spPr>
        <p:txBody>
          <a:bodyPr/>
          <a:lstStyle/>
          <a:p>
            <a:r>
              <a:rPr lang="en-US" sz="2400" dirty="0" err="1" smtClean="0">
                <a:gradFill>
                  <a:gsLst>
                    <a:gs pos="0">
                      <a:schemeClr val="tx1"/>
                    </a:gs>
                    <a:gs pos="100000">
                      <a:schemeClr val="tx1"/>
                    </a:gs>
                  </a:gsLst>
                  <a:lin ang="5400000" scaled="0"/>
                </a:gradFill>
              </a:rPr>
              <a:t>Git</a:t>
            </a:r>
            <a:r>
              <a:rPr lang="en-US" sz="2400" dirty="0" smtClean="0">
                <a:gradFill>
                  <a:gsLst>
                    <a:gs pos="0">
                      <a:schemeClr val="tx1"/>
                    </a:gs>
                    <a:gs pos="100000">
                      <a:schemeClr val="tx1"/>
                    </a:gs>
                  </a:gsLst>
                  <a:lin ang="5400000" scaled="0"/>
                </a:gradFill>
              </a:rPr>
              <a:t> Plugin For Eclipse</a:t>
            </a:r>
            <a:endParaRPr lang="en-US" sz="240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584484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Adding Projects to Repository</a:t>
            </a:r>
          </a:p>
        </p:txBody>
      </p:sp>
      <p:sp>
        <p:nvSpPr>
          <p:cNvPr id="3" name="Content Placeholder 2"/>
          <p:cNvSpPr>
            <a:spLocks noGrp="1"/>
          </p:cNvSpPr>
          <p:nvPr>
            <p:ph idx="1"/>
          </p:nvPr>
        </p:nvSpPr>
        <p:spPr>
          <a:xfrm>
            <a:off x="669798" y="987468"/>
            <a:ext cx="8150674" cy="5870532"/>
          </a:xfrm>
        </p:spPr>
        <p:txBody>
          <a:bodyPr>
            <a:normAutofit/>
          </a:bodyPr>
          <a:lstStyle/>
          <a:p>
            <a:r>
              <a:rPr lang="en-IN" dirty="0"/>
              <a:t>With the repository configured, </a:t>
            </a:r>
            <a:r>
              <a:rPr lang="en-IN" dirty="0" smtClean="0"/>
              <a:t>add </a:t>
            </a:r>
            <a:r>
              <a:rPr lang="en-IN" dirty="0"/>
              <a:t>an existing project to a repository. </a:t>
            </a:r>
            <a:endParaRPr lang="en-IN" dirty="0" smtClean="0"/>
          </a:p>
          <a:p>
            <a:r>
              <a:rPr lang="en-IN" dirty="0" smtClean="0"/>
              <a:t>Right-Click </a:t>
            </a:r>
            <a:r>
              <a:rPr lang="en-IN" dirty="0"/>
              <a:t>on the project and select </a:t>
            </a:r>
            <a:r>
              <a:rPr lang="en-IN" i="1" dirty="0"/>
              <a:t>Team &gt; Share Project…</a:t>
            </a:r>
            <a:endParaRPr lang="en-IN" dirty="0"/>
          </a:p>
        </p:txBody>
      </p:sp>
      <p:pic>
        <p:nvPicPr>
          <p:cNvPr id="4" name="Picture 3"/>
          <p:cNvPicPr>
            <a:picLocks noChangeAspect="1"/>
          </p:cNvPicPr>
          <p:nvPr/>
        </p:nvPicPr>
        <p:blipFill>
          <a:blip r:embed="rId2"/>
          <a:stretch>
            <a:fillRect/>
          </a:stretch>
        </p:blipFill>
        <p:spPr>
          <a:xfrm>
            <a:off x="3162622" y="1916832"/>
            <a:ext cx="5657850" cy="3838575"/>
          </a:xfrm>
          <a:prstGeom prst="rect">
            <a:avLst/>
          </a:prstGeom>
        </p:spPr>
      </p:pic>
    </p:spTree>
    <p:extLst>
      <p:ext uri="{BB962C8B-B14F-4D97-AF65-F5344CB8AC3E}">
        <p14:creationId xmlns:p14="http://schemas.microsoft.com/office/powerpoint/2010/main" val="589342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Adding Projects to Repository</a:t>
            </a:r>
          </a:p>
        </p:txBody>
      </p:sp>
      <p:sp>
        <p:nvSpPr>
          <p:cNvPr id="3" name="Content Placeholder 2"/>
          <p:cNvSpPr>
            <a:spLocks noGrp="1"/>
          </p:cNvSpPr>
          <p:nvPr>
            <p:ph idx="1"/>
          </p:nvPr>
        </p:nvSpPr>
        <p:spPr>
          <a:xfrm>
            <a:off x="669798" y="987468"/>
            <a:ext cx="8150674" cy="5870532"/>
          </a:xfrm>
        </p:spPr>
        <p:txBody>
          <a:bodyPr>
            <a:normAutofit/>
          </a:bodyPr>
          <a:lstStyle/>
          <a:p>
            <a:r>
              <a:rPr lang="en-IN" dirty="0"/>
              <a:t>Select the VCS to use</a:t>
            </a:r>
            <a:r>
              <a:rPr lang="en-IN" dirty="0" smtClean="0"/>
              <a:t>:</a:t>
            </a:r>
          </a:p>
          <a:p>
            <a:endParaRPr lang="en-IN" dirty="0"/>
          </a:p>
          <a:p>
            <a:endParaRPr lang="en-IN" dirty="0" smtClean="0"/>
          </a:p>
          <a:p>
            <a:endParaRPr lang="en-IN" dirty="0"/>
          </a:p>
          <a:p>
            <a:endParaRPr lang="en-IN" dirty="0" smtClean="0"/>
          </a:p>
          <a:p>
            <a:endParaRPr lang="en-IN" dirty="0"/>
          </a:p>
          <a:p>
            <a:r>
              <a:rPr lang="en-IN" dirty="0" smtClean="0"/>
              <a:t>Select </a:t>
            </a:r>
            <a:r>
              <a:rPr lang="en-IN" dirty="0"/>
              <a:t>the repository to use and press Finish:</a:t>
            </a:r>
          </a:p>
        </p:txBody>
      </p:sp>
      <p:pic>
        <p:nvPicPr>
          <p:cNvPr id="33794" name="Picture 2" descr="Select V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758358"/>
            <a:ext cx="3057525" cy="2886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362325" y="4065984"/>
            <a:ext cx="5781675" cy="2819400"/>
          </a:xfrm>
          <a:prstGeom prst="rect">
            <a:avLst/>
          </a:prstGeom>
        </p:spPr>
      </p:pic>
    </p:spTree>
    <p:extLst>
      <p:ext uri="{BB962C8B-B14F-4D97-AF65-F5344CB8AC3E}">
        <p14:creationId xmlns:p14="http://schemas.microsoft.com/office/powerpoint/2010/main" val="2919999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smtClean="0"/>
              <a:t>Added </a:t>
            </a:r>
            <a:r>
              <a:rPr lang="en-IN" dirty="0"/>
              <a:t>the project to the list of changes. </a:t>
            </a:r>
            <a:endParaRPr lang="en-IN" dirty="0" smtClean="0"/>
          </a:p>
          <a:p>
            <a:r>
              <a:rPr lang="en-IN" dirty="0" smtClean="0"/>
              <a:t>But not </a:t>
            </a:r>
            <a:r>
              <a:rPr lang="en-IN" dirty="0"/>
              <a:t>yet stored in the repository. </a:t>
            </a:r>
            <a:endParaRPr lang="en-IN" dirty="0" smtClean="0"/>
          </a:p>
          <a:p>
            <a:r>
              <a:rPr lang="en-IN" dirty="0" smtClean="0"/>
              <a:t>For </a:t>
            </a:r>
            <a:r>
              <a:rPr lang="en-IN" dirty="0"/>
              <a:t>this </a:t>
            </a:r>
            <a:r>
              <a:rPr lang="en-IN" dirty="0" smtClean="0"/>
              <a:t>need </a:t>
            </a:r>
            <a:r>
              <a:rPr lang="en-IN" dirty="0"/>
              <a:t>to do a commit. </a:t>
            </a:r>
          </a:p>
        </p:txBody>
      </p:sp>
      <p:pic>
        <p:nvPicPr>
          <p:cNvPr id="39938" name="Picture 2" descr="Extendd Team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896" y="1484784"/>
            <a:ext cx="4314527" cy="510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16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With the "Commit…" menu item </a:t>
            </a:r>
            <a:r>
              <a:rPr lang="en-IN" dirty="0" smtClean="0"/>
              <a:t>,get </a:t>
            </a:r>
            <a:r>
              <a:rPr lang="en-IN" dirty="0"/>
              <a:t>a Git Staging view</a:t>
            </a:r>
            <a:r>
              <a:rPr lang="en-IN" dirty="0" smtClean="0"/>
              <a:t>:</a:t>
            </a:r>
          </a:p>
          <a:p>
            <a:endParaRPr lang="en-IN" dirty="0"/>
          </a:p>
          <a:p>
            <a:endParaRPr lang="en-IN" dirty="0" smtClean="0"/>
          </a:p>
          <a:p>
            <a:endParaRPr lang="en-IN" dirty="0"/>
          </a:p>
          <a:p>
            <a:endParaRPr lang="en-IN" dirty="0" smtClean="0"/>
          </a:p>
          <a:p>
            <a:pPr marL="0" indent="0">
              <a:buNone/>
            </a:pPr>
            <a:endParaRPr lang="en-IN" dirty="0" smtClean="0"/>
          </a:p>
          <a:p>
            <a:pPr marL="0" indent="0">
              <a:buNone/>
            </a:pPr>
            <a:r>
              <a:rPr lang="en-IN" dirty="0" smtClean="0"/>
              <a:t>The </a:t>
            </a:r>
            <a:r>
              <a:rPr lang="en-IN" dirty="0"/>
              <a:t>left upper area shows all the </a:t>
            </a:r>
            <a:r>
              <a:rPr lang="en-IN" dirty="0" smtClean="0"/>
              <a:t>changes, </a:t>
            </a:r>
            <a:r>
              <a:rPr lang="en-IN" dirty="0"/>
              <a:t>have to stage them into the lower left area using </a:t>
            </a:r>
            <a:r>
              <a:rPr lang="en-IN" dirty="0" err="1"/>
              <a:t>drag&amp;drop</a:t>
            </a:r>
            <a:r>
              <a:rPr lang="en-IN" dirty="0"/>
              <a:t> or using the "+" and "++" icons in that toolbar and add a commit message:</a:t>
            </a:r>
          </a:p>
        </p:txBody>
      </p:sp>
      <p:pic>
        <p:nvPicPr>
          <p:cNvPr id="40962" name="Picture 2" descr="Git St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864" y="1349498"/>
            <a:ext cx="5562600" cy="2295526"/>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Ready to comm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896" y="4437112"/>
            <a:ext cx="55626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944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Commit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Then </a:t>
            </a:r>
            <a:r>
              <a:rPr lang="en-IN" dirty="0" smtClean="0"/>
              <a:t>can </a:t>
            </a:r>
            <a:r>
              <a:rPr lang="en-IN" dirty="0"/>
              <a:t>commit (make the change in the local repository and push later) </a:t>
            </a:r>
            <a:endParaRPr lang="en-IN" dirty="0" smtClean="0"/>
          </a:p>
          <a:p>
            <a:r>
              <a:rPr lang="en-IN" dirty="0" smtClean="0"/>
              <a:t>or </a:t>
            </a:r>
            <a:r>
              <a:rPr lang="en-IN" dirty="0"/>
              <a:t>do a commit with a push to the remote repository</a:t>
            </a:r>
            <a:r>
              <a:rPr lang="en-IN" dirty="0" smtClean="0"/>
              <a:t>.</a:t>
            </a:r>
          </a:p>
          <a:p>
            <a:endParaRPr lang="en-IN" dirty="0"/>
          </a:p>
          <a:p>
            <a:r>
              <a:rPr lang="en-IN" dirty="0" smtClean="0"/>
              <a:t>***</a:t>
            </a:r>
            <a:r>
              <a:rPr lang="en-IN" b="1" dirty="0"/>
              <a:t>prefer to make smaller commits and then push them </a:t>
            </a:r>
            <a:r>
              <a:rPr lang="en-IN" b="1" dirty="0" smtClean="0"/>
              <a:t>later.</a:t>
            </a:r>
          </a:p>
          <a:p>
            <a:r>
              <a:rPr lang="en-IN" b="1" dirty="0"/>
              <a:t>With a local (not shared) repository a push is not needed/possible as the push is to the remote repository.</a:t>
            </a:r>
            <a:endParaRPr lang="en-IN" dirty="0"/>
          </a:p>
        </p:txBody>
      </p:sp>
    </p:spTree>
    <p:extLst>
      <p:ext uri="{BB962C8B-B14F-4D97-AF65-F5344CB8AC3E}">
        <p14:creationId xmlns:p14="http://schemas.microsoft.com/office/powerpoint/2010/main" val="153545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Push, Pull and Compare</a:t>
            </a:r>
            <a:endParaRPr lang="en-IN" b="1" dirty="0"/>
          </a:p>
        </p:txBody>
      </p:sp>
      <p:sp>
        <p:nvSpPr>
          <p:cNvPr id="3" name="Content Placeholder 2"/>
          <p:cNvSpPr>
            <a:spLocks noGrp="1"/>
          </p:cNvSpPr>
          <p:nvPr>
            <p:ph idx="1"/>
          </p:nvPr>
        </p:nvSpPr>
        <p:spPr>
          <a:xfrm>
            <a:off x="669798" y="987468"/>
            <a:ext cx="8150674" cy="5870532"/>
          </a:xfrm>
        </p:spPr>
        <p:txBody>
          <a:bodyPr>
            <a:normAutofit/>
          </a:bodyPr>
          <a:lstStyle/>
          <a:p>
            <a:r>
              <a:rPr lang="en-IN" dirty="0"/>
              <a:t>The push action is available in the Team menu</a:t>
            </a:r>
            <a:r>
              <a:rPr lang="en-IN" dirty="0" smtClean="0"/>
              <a:t>:</a:t>
            </a:r>
          </a:p>
          <a:p>
            <a:endParaRPr lang="en-IN" dirty="0"/>
          </a:p>
          <a:p>
            <a:endParaRPr lang="en-IN" dirty="0" smtClean="0"/>
          </a:p>
          <a:p>
            <a:endParaRPr lang="en-IN" dirty="0"/>
          </a:p>
          <a:p>
            <a:endParaRPr lang="en-IN" dirty="0" smtClean="0"/>
          </a:p>
          <a:p>
            <a:r>
              <a:rPr lang="en-IN" dirty="0" smtClean="0"/>
              <a:t>Here, in </a:t>
            </a:r>
            <a:r>
              <a:rPr lang="en-IN" dirty="0"/>
              <a:t>the same menu, </a:t>
            </a:r>
            <a:r>
              <a:rPr lang="en-IN" dirty="0" smtClean="0"/>
              <a:t>get </a:t>
            </a:r>
            <a:r>
              <a:rPr lang="en-IN" dirty="0"/>
              <a:t>the pull actions (to get the changes from the repository</a:t>
            </a:r>
            <a:r>
              <a:rPr lang="en-IN" dirty="0" smtClean="0"/>
              <a:t>) also.</a:t>
            </a:r>
            <a:endParaRPr lang="en-IN" dirty="0"/>
          </a:p>
        </p:txBody>
      </p:sp>
      <p:pic>
        <p:nvPicPr>
          <p:cNvPr id="41986" name="Picture 2" descr="Push"/>
          <p:cNvPicPr>
            <a:picLocks noChangeAspect="1" noChangeArrowheads="1"/>
          </p:cNvPicPr>
          <p:nvPr/>
        </p:nvPicPr>
        <p:blipFill rotWithShape="1">
          <a:blip r:embed="rId2">
            <a:extLst>
              <a:ext uri="{28A0092B-C50C-407E-A947-70E740481C1C}">
                <a14:useLocalDpi xmlns:a14="http://schemas.microsoft.com/office/drawing/2010/main" val="0"/>
              </a:ext>
            </a:extLst>
          </a:blip>
          <a:srcRect b="73941"/>
          <a:stretch/>
        </p:blipFill>
        <p:spPr bwMode="auto">
          <a:xfrm>
            <a:off x="3491880" y="1484784"/>
            <a:ext cx="5095875" cy="132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29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Push, Pull and Compare</a:t>
            </a:r>
            <a:endParaRPr lang="en-IN" b="1" dirty="0"/>
          </a:p>
        </p:txBody>
      </p:sp>
      <p:sp>
        <p:nvSpPr>
          <p:cNvPr id="3" name="Content Placeholder 2"/>
          <p:cNvSpPr>
            <a:spLocks noGrp="1"/>
          </p:cNvSpPr>
          <p:nvPr>
            <p:ph idx="1"/>
          </p:nvPr>
        </p:nvSpPr>
        <p:spPr>
          <a:xfrm>
            <a:off x="669798" y="987468"/>
            <a:ext cx="8150674" cy="5870532"/>
          </a:xfrm>
        </p:spPr>
        <p:txBody>
          <a:bodyPr>
            <a:normAutofit/>
          </a:bodyPr>
          <a:lstStyle/>
          <a:p>
            <a:r>
              <a:rPr lang="en-IN" dirty="0"/>
              <a:t>To compare the changes, double-click on the file and it opens the Eclipse diff view:</a:t>
            </a:r>
          </a:p>
        </p:txBody>
      </p:sp>
      <p:pic>
        <p:nvPicPr>
          <p:cNvPr id="44036" name="Picture 4" descr="Compare Cha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484784"/>
            <a:ext cx="6448076"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86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import projects from Git into </a:t>
            </a:r>
            <a:r>
              <a:rPr lang="en-IN" dirty="0" smtClean="0"/>
              <a:t>workspace , by  using </a:t>
            </a:r>
            <a:r>
              <a:rPr lang="en-IN" dirty="0"/>
              <a:t>the Import item from the File menu</a:t>
            </a:r>
            <a:r>
              <a:rPr lang="en-IN" dirty="0" smtClean="0"/>
              <a:t>:</a:t>
            </a:r>
          </a:p>
          <a:p>
            <a:endParaRPr lang="en-IN" dirty="0"/>
          </a:p>
          <a:p>
            <a:r>
              <a:rPr lang="en-IN" dirty="0"/>
              <a:t>Then select import from Git:</a:t>
            </a:r>
          </a:p>
        </p:txBody>
      </p:sp>
      <p:pic>
        <p:nvPicPr>
          <p:cNvPr id="45058" name="Picture 2" descr="Import"/>
          <p:cNvPicPr>
            <a:picLocks noChangeAspect="1" noChangeArrowheads="1"/>
          </p:cNvPicPr>
          <p:nvPr/>
        </p:nvPicPr>
        <p:blipFill rotWithShape="1">
          <a:blip r:embed="rId2">
            <a:extLst>
              <a:ext uri="{28A0092B-C50C-407E-A947-70E740481C1C}">
                <a14:useLocalDpi xmlns:a14="http://schemas.microsoft.com/office/drawing/2010/main" val="0"/>
              </a:ext>
            </a:extLst>
          </a:blip>
          <a:srcRect b="27491"/>
          <a:stretch/>
        </p:blipFill>
        <p:spPr bwMode="auto">
          <a:xfrm>
            <a:off x="4745135" y="1726490"/>
            <a:ext cx="3905250" cy="43924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8287" y="2996952"/>
            <a:ext cx="3381375" cy="1343025"/>
          </a:xfrm>
          <a:prstGeom prst="rect">
            <a:avLst/>
          </a:prstGeom>
        </p:spPr>
      </p:pic>
    </p:spTree>
    <p:extLst>
      <p:ext uri="{BB962C8B-B14F-4D97-AF65-F5344CB8AC3E}">
        <p14:creationId xmlns:p14="http://schemas.microsoft.com/office/powerpoint/2010/main" val="85559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Select the repository source</a:t>
            </a:r>
            <a:r>
              <a:rPr lang="en-IN" dirty="0" smtClean="0"/>
              <a:t>:</a:t>
            </a:r>
          </a:p>
          <a:p>
            <a:endParaRPr lang="en-IN" dirty="0"/>
          </a:p>
          <a:p>
            <a:endParaRPr lang="en-IN" dirty="0" smtClean="0"/>
          </a:p>
          <a:p>
            <a:endParaRPr lang="en-IN" dirty="0"/>
          </a:p>
          <a:p>
            <a:endParaRPr lang="en-IN" dirty="0" smtClean="0"/>
          </a:p>
          <a:p>
            <a:endParaRPr lang="en-IN" dirty="0"/>
          </a:p>
          <a:p>
            <a:r>
              <a:rPr lang="en-IN" dirty="0" smtClean="0"/>
              <a:t>cloned </a:t>
            </a:r>
            <a:r>
              <a:rPr lang="en-IN" dirty="0"/>
              <a:t>the </a:t>
            </a:r>
            <a:r>
              <a:rPr lang="en-IN" dirty="0" smtClean="0"/>
              <a:t>existing repository</a:t>
            </a:r>
            <a:r>
              <a:rPr lang="en-IN" dirty="0"/>
              <a:t>, </a:t>
            </a:r>
            <a:r>
              <a:rPr lang="en-IN" dirty="0" smtClean="0"/>
              <a:t>can </a:t>
            </a:r>
            <a:r>
              <a:rPr lang="en-IN" dirty="0"/>
              <a:t>select that one or any of </a:t>
            </a:r>
            <a:r>
              <a:rPr lang="en-IN" dirty="0" smtClean="0"/>
              <a:t>repositories</a:t>
            </a:r>
            <a:r>
              <a:rPr lang="en-IN" dirty="0"/>
              <a:t>:</a:t>
            </a:r>
          </a:p>
        </p:txBody>
      </p:sp>
      <p:pic>
        <p:nvPicPr>
          <p:cNvPr id="46082" name="Picture 2" descr="Select Repository 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842" y="728168"/>
            <a:ext cx="4867275" cy="2914650"/>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Select git 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067" y="4077072"/>
            <a:ext cx="3923928" cy="289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74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a:t>Import from Git</a:t>
            </a:r>
          </a:p>
        </p:txBody>
      </p:sp>
      <p:sp>
        <p:nvSpPr>
          <p:cNvPr id="3" name="Content Placeholder 2"/>
          <p:cNvSpPr>
            <a:spLocks noGrp="1"/>
          </p:cNvSpPr>
          <p:nvPr>
            <p:ph idx="1"/>
          </p:nvPr>
        </p:nvSpPr>
        <p:spPr>
          <a:xfrm>
            <a:off x="669798" y="987468"/>
            <a:ext cx="8150674" cy="5870532"/>
          </a:xfrm>
        </p:spPr>
        <p:txBody>
          <a:bodyPr>
            <a:normAutofit/>
          </a:bodyPr>
          <a:lstStyle/>
          <a:p>
            <a:r>
              <a:rPr lang="en-IN" dirty="0"/>
              <a:t>Then select the folder with the project(s) to import:</a:t>
            </a:r>
          </a:p>
        </p:txBody>
      </p:sp>
      <p:pic>
        <p:nvPicPr>
          <p:cNvPr id="47106" name="Picture 2" descr="Select Project to Import"/>
          <p:cNvPicPr>
            <a:picLocks noChangeAspect="1" noChangeArrowheads="1"/>
          </p:cNvPicPr>
          <p:nvPr/>
        </p:nvPicPr>
        <p:blipFill rotWithShape="1">
          <a:blip r:embed="rId2">
            <a:extLst>
              <a:ext uri="{28A0092B-C50C-407E-A947-70E740481C1C}">
                <a14:useLocalDpi xmlns:a14="http://schemas.microsoft.com/office/drawing/2010/main" val="0"/>
              </a:ext>
            </a:extLst>
          </a:blip>
          <a:srcRect b="41510"/>
          <a:stretch/>
        </p:blipFill>
        <p:spPr bwMode="auto">
          <a:xfrm>
            <a:off x="4241229" y="1412776"/>
            <a:ext cx="4867275" cy="302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05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dirty="0" smtClean="0"/>
              <a:t>Git </a:t>
            </a:r>
            <a:r>
              <a:rPr lang="en-IN" dirty="0"/>
              <a:t> for an Eclipse plugin </a:t>
            </a:r>
            <a:r>
              <a:rPr lang="en-IN" dirty="0" smtClean="0"/>
              <a:t> is EGIT</a:t>
            </a:r>
          </a:p>
          <a:p>
            <a:r>
              <a:rPr lang="en-IN" dirty="0"/>
              <a:t>use (or update) from the following Eclipse Update site (Help &gt; Install New Software):</a:t>
            </a:r>
          </a:p>
          <a:p>
            <a:endParaRPr lang="en-IN" dirty="0"/>
          </a:p>
          <a:p>
            <a:r>
              <a:rPr lang="en-IN" dirty="0"/>
              <a:t>http://download.eclipse.org/egit/updates</a:t>
            </a:r>
          </a:p>
        </p:txBody>
      </p:sp>
    </p:spTree>
    <p:extLst>
      <p:ext uri="{BB962C8B-B14F-4D97-AF65-F5344CB8AC3E}">
        <p14:creationId xmlns:p14="http://schemas.microsoft.com/office/powerpoint/2010/main" val="308201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dirty="0" smtClean="0"/>
              <a:t>Git </a:t>
            </a:r>
            <a:r>
              <a:rPr lang="en-IN" dirty="0"/>
              <a:t> for an Eclipse plugin </a:t>
            </a:r>
            <a:r>
              <a:rPr lang="en-IN" dirty="0" smtClean="0"/>
              <a:t> is EGIT</a:t>
            </a:r>
          </a:p>
          <a:p>
            <a:r>
              <a:rPr lang="en-IN" dirty="0"/>
              <a:t>use (or update) from the following Eclipse Update site (Help &gt; Install New Software):</a:t>
            </a:r>
          </a:p>
          <a:p>
            <a:endParaRPr lang="en-IN" dirty="0"/>
          </a:p>
          <a:p>
            <a:r>
              <a:rPr lang="en-IN" dirty="0"/>
              <a:t>http://download.eclipse.org/egit/updates</a:t>
            </a:r>
          </a:p>
        </p:txBody>
      </p:sp>
      <p:pic>
        <p:nvPicPr>
          <p:cNvPr id="4" name="Picture 3"/>
          <p:cNvPicPr>
            <a:picLocks noChangeAspect="1"/>
          </p:cNvPicPr>
          <p:nvPr/>
        </p:nvPicPr>
        <p:blipFill>
          <a:blip r:embed="rId2"/>
          <a:stretch>
            <a:fillRect/>
          </a:stretch>
        </p:blipFill>
        <p:spPr>
          <a:xfrm>
            <a:off x="179512" y="1772815"/>
            <a:ext cx="8724900" cy="5277589"/>
          </a:xfrm>
          <a:prstGeom prst="rect">
            <a:avLst/>
          </a:prstGeom>
        </p:spPr>
      </p:pic>
    </p:spTree>
    <p:extLst>
      <p:ext uri="{BB962C8B-B14F-4D97-AF65-F5344CB8AC3E}">
        <p14:creationId xmlns:p14="http://schemas.microsoft.com/office/powerpoint/2010/main" val="30879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EGit</a:t>
            </a:r>
            <a:r>
              <a:rPr lang="en-IN" b="1" dirty="0"/>
              <a:t> Client for </a:t>
            </a:r>
            <a:r>
              <a:rPr lang="en-IN" b="1" dirty="0" smtClean="0"/>
              <a:t>Eclipse</a:t>
            </a:r>
            <a:endParaRPr lang="en-IN" dirty="0"/>
          </a:p>
        </p:txBody>
      </p:sp>
      <p:sp>
        <p:nvSpPr>
          <p:cNvPr id="3" name="Content Placeholder 2"/>
          <p:cNvSpPr>
            <a:spLocks noGrp="1"/>
          </p:cNvSpPr>
          <p:nvPr>
            <p:ph idx="1"/>
          </p:nvPr>
        </p:nvSpPr>
        <p:spPr/>
        <p:txBody>
          <a:bodyPr/>
          <a:lstStyle/>
          <a:p>
            <a:r>
              <a:rPr lang="en-IN" b="1" dirty="0"/>
              <a:t>Git Perspective and Repository Setup in </a:t>
            </a:r>
            <a:r>
              <a:rPr lang="en-IN" b="1" dirty="0" smtClean="0"/>
              <a:t>Eclipse</a:t>
            </a:r>
          </a:p>
          <a:p>
            <a:r>
              <a:rPr lang="en-IN" dirty="0"/>
              <a:t>In </a:t>
            </a:r>
            <a:r>
              <a:rPr lang="en-IN" dirty="0" smtClean="0"/>
              <a:t>Eclipse, </a:t>
            </a:r>
            <a:r>
              <a:rPr lang="en-IN" dirty="0"/>
              <a:t>switch to the Git perspective:</a:t>
            </a:r>
          </a:p>
          <a:p>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6228184" y="2286000"/>
            <a:ext cx="2724150" cy="3362325"/>
          </a:xfrm>
          <a:prstGeom prst="rect">
            <a:avLst/>
          </a:prstGeom>
        </p:spPr>
      </p:pic>
    </p:spTree>
    <p:extLst>
      <p:ext uri="{BB962C8B-B14F-4D97-AF65-F5344CB8AC3E}">
        <p14:creationId xmlns:p14="http://schemas.microsoft.com/office/powerpoint/2010/main" val="172683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4023360"/>
          </a:xfrm>
        </p:spPr>
        <p:txBody>
          <a:bodyPr/>
          <a:lstStyle/>
          <a:p>
            <a:r>
              <a:rPr lang="en-IN" dirty="0"/>
              <a:t>From the Git perspective, </a:t>
            </a:r>
            <a:r>
              <a:rPr lang="en-IN" dirty="0" smtClean="0"/>
              <a:t>can </a:t>
            </a:r>
            <a:r>
              <a:rPr lang="en-IN" dirty="0"/>
              <a:t>add an existing </a:t>
            </a:r>
            <a:r>
              <a:rPr lang="en-IN" dirty="0" smtClean="0"/>
              <a:t>repository</a:t>
            </a:r>
          </a:p>
          <a:p>
            <a:endParaRPr lang="en-IN" dirty="0"/>
          </a:p>
          <a:p>
            <a:endParaRPr lang="en-IN" dirty="0" smtClean="0"/>
          </a:p>
          <a:p>
            <a:endParaRPr lang="en-IN" dirty="0"/>
          </a:p>
          <a:p>
            <a:r>
              <a:rPr lang="en-IN" dirty="0"/>
              <a:t>Then browse to the repository folder and add it:</a:t>
            </a:r>
          </a:p>
          <a:p>
            <a:r>
              <a:rPr lang="en-IN" dirty="0"/>
              <a:t/>
            </a:r>
            <a:br>
              <a:rPr lang="en-IN" dirty="0"/>
            </a:br>
            <a:r>
              <a:rPr lang="en-IN" dirty="0"/>
              <a:t> </a:t>
            </a:r>
          </a:p>
        </p:txBody>
      </p:sp>
      <p:pic>
        <p:nvPicPr>
          <p:cNvPr id="4" name="Picture 3"/>
          <p:cNvPicPr>
            <a:picLocks noChangeAspect="1"/>
          </p:cNvPicPr>
          <p:nvPr/>
        </p:nvPicPr>
        <p:blipFill>
          <a:blip r:embed="rId2"/>
          <a:stretch>
            <a:fillRect/>
          </a:stretch>
        </p:blipFill>
        <p:spPr>
          <a:xfrm>
            <a:off x="5067300" y="0"/>
            <a:ext cx="4076700" cy="3114675"/>
          </a:xfrm>
          <a:prstGeom prst="rect">
            <a:avLst/>
          </a:prstGeom>
        </p:spPr>
      </p:pic>
      <p:pic>
        <p:nvPicPr>
          <p:cNvPr id="6" name="Picture 5"/>
          <p:cNvPicPr>
            <a:picLocks noChangeAspect="1"/>
          </p:cNvPicPr>
          <p:nvPr/>
        </p:nvPicPr>
        <p:blipFill>
          <a:blip r:embed="rId3"/>
          <a:stretch>
            <a:fillRect/>
          </a:stretch>
        </p:blipFill>
        <p:spPr>
          <a:xfrm>
            <a:off x="5426509" y="3501008"/>
            <a:ext cx="3717490" cy="2448272"/>
          </a:xfrm>
          <a:prstGeom prst="rect">
            <a:avLst/>
          </a:prstGeom>
        </p:spPr>
      </p:pic>
    </p:spTree>
    <p:extLst>
      <p:ext uri="{BB962C8B-B14F-4D97-AF65-F5344CB8AC3E}">
        <p14:creationId xmlns:p14="http://schemas.microsoft.com/office/powerpoint/2010/main" val="4234959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configure</a:t>
            </a:r>
            <a:endParaRPr lang="en-IN" dirty="0"/>
          </a:p>
        </p:txBody>
      </p:sp>
      <p:sp>
        <p:nvSpPr>
          <p:cNvPr id="3" name="Content Placeholder 2"/>
          <p:cNvSpPr>
            <a:spLocks noGrp="1"/>
          </p:cNvSpPr>
          <p:nvPr>
            <p:ph idx="1"/>
          </p:nvPr>
        </p:nvSpPr>
        <p:spPr>
          <a:xfrm>
            <a:off x="768096" y="1700808"/>
            <a:ext cx="7908360" cy="3600400"/>
          </a:xfrm>
        </p:spPr>
        <p:txBody>
          <a:bodyPr/>
          <a:lstStyle/>
          <a:p>
            <a:r>
              <a:rPr lang="en-IN" dirty="0"/>
              <a:t>In your Eclipse IDE, </a:t>
            </a:r>
            <a:r>
              <a:rPr lang="en-IN" dirty="0" err="1" smtClean="0"/>
              <a:t>selec</a:t>
            </a:r>
            <a:r>
              <a:rPr lang="en-IN" dirty="0" smtClean="0"/>
              <a:t> the</a:t>
            </a:r>
            <a:r>
              <a:rPr lang="en-IN" dirty="0"/>
              <a:t> </a:t>
            </a:r>
            <a:r>
              <a:rPr lang="en-IN" b="1" dirty="0"/>
              <a:t>Window</a:t>
            </a:r>
            <a:r>
              <a:rPr lang="en-IN" dirty="0"/>
              <a:t>  </a:t>
            </a:r>
            <a:r>
              <a:rPr lang="en-IN" dirty="0" smtClean="0">
                <a:sym typeface="Wingdings" panose="05000000000000000000" pitchFamily="2" charset="2"/>
              </a:rPr>
              <a:t></a:t>
            </a:r>
            <a:r>
              <a:rPr lang="en-IN" b="1" dirty="0" smtClean="0"/>
              <a:t>Preferences</a:t>
            </a:r>
            <a:r>
              <a:rPr lang="en-IN" dirty="0"/>
              <a:t>  </a:t>
            </a:r>
            <a:r>
              <a:rPr lang="en-IN" dirty="0" smtClean="0">
                <a:sym typeface="Wingdings" panose="05000000000000000000" pitchFamily="2" charset="2"/>
              </a:rPr>
              <a:t></a:t>
            </a:r>
            <a:r>
              <a:rPr lang="en-IN" b="1" dirty="0" smtClean="0"/>
              <a:t>Team</a:t>
            </a:r>
            <a:r>
              <a:rPr lang="en-IN" dirty="0"/>
              <a:t>  </a:t>
            </a:r>
            <a:r>
              <a:rPr lang="en-IN" dirty="0" smtClean="0">
                <a:sym typeface="Wingdings" panose="05000000000000000000" pitchFamily="2" charset="2"/>
              </a:rPr>
              <a:t></a:t>
            </a:r>
            <a:r>
              <a:rPr lang="en-IN" b="1" dirty="0" smtClean="0"/>
              <a:t>Git</a:t>
            </a:r>
            <a:r>
              <a:rPr lang="en-IN" dirty="0"/>
              <a:t>  </a:t>
            </a:r>
            <a:r>
              <a:rPr lang="en-IN" b="1" dirty="0"/>
              <a:t>Configuration</a:t>
            </a:r>
            <a:r>
              <a:rPr lang="en-IN" dirty="0"/>
              <a:t> entry. </a:t>
            </a:r>
            <a:endParaRPr lang="en-IN" dirty="0" smtClean="0"/>
          </a:p>
          <a:p>
            <a:r>
              <a:rPr lang="en-IN" dirty="0" smtClean="0"/>
              <a:t>Ensure </a:t>
            </a:r>
            <a:r>
              <a:rPr lang="en-IN" dirty="0"/>
              <a:t>that </a:t>
            </a:r>
            <a:r>
              <a:rPr lang="en-IN" dirty="0" smtClean="0"/>
              <a:t>full </a:t>
            </a:r>
            <a:r>
              <a:rPr lang="en-IN" dirty="0"/>
              <a:t>name and email is available in the user settings. </a:t>
            </a:r>
            <a:endParaRPr lang="en-IN" dirty="0" smtClean="0"/>
          </a:p>
          <a:p>
            <a:r>
              <a:rPr lang="en-IN" dirty="0" smtClean="0"/>
              <a:t>As </a:t>
            </a:r>
            <a:r>
              <a:rPr lang="en-IN" dirty="0"/>
              <a:t>the Eclipse IDE uses the same settings as the Git command line, this might already be done.</a:t>
            </a:r>
          </a:p>
        </p:txBody>
      </p:sp>
      <p:pic>
        <p:nvPicPr>
          <p:cNvPr id="5" name="Picture 4"/>
          <p:cNvPicPr>
            <a:picLocks noChangeAspect="1"/>
          </p:cNvPicPr>
          <p:nvPr/>
        </p:nvPicPr>
        <p:blipFill>
          <a:blip r:embed="rId2"/>
          <a:stretch>
            <a:fillRect/>
          </a:stretch>
        </p:blipFill>
        <p:spPr>
          <a:xfrm>
            <a:off x="2987824" y="3356992"/>
            <a:ext cx="5867400" cy="3324225"/>
          </a:xfrm>
          <a:prstGeom prst="rect">
            <a:avLst/>
          </a:prstGeom>
        </p:spPr>
      </p:pic>
    </p:spTree>
    <p:extLst>
      <p:ext uri="{BB962C8B-B14F-4D97-AF65-F5344CB8AC3E}">
        <p14:creationId xmlns:p14="http://schemas.microsoft.com/office/powerpoint/2010/main" val="1750752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5157192"/>
          </a:xfrm>
        </p:spPr>
        <p:txBody>
          <a:bodyPr>
            <a:normAutofit fontScale="92500" lnSpcReduction="10000"/>
          </a:bodyPr>
          <a:lstStyle/>
          <a:p>
            <a:r>
              <a:rPr lang="en-IN" dirty="0"/>
              <a:t>From the Git perspective, </a:t>
            </a:r>
            <a:r>
              <a:rPr lang="en-IN" dirty="0" smtClean="0"/>
              <a:t>create new repository</a:t>
            </a:r>
          </a:p>
          <a:p>
            <a:endParaRPr lang="en-IN" dirty="0"/>
          </a:p>
          <a:p>
            <a:endParaRPr lang="en-IN" dirty="0" smtClean="0"/>
          </a:p>
          <a:p>
            <a:endParaRPr lang="en-IN" dirty="0"/>
          </a:p>
          <a:p>
            <a:r>
              <a:rPr lang="en-IN" dirty="0"/>
              <a:t>Then it asks </a:t>
            </a:r>
            <a:r>
              <a:rPr lang="en-IN" dirty="0" smtClean="0"/>
              <a:t>for </a:t>
            </a:r>
            <a:r>
              <a:rPr lang="en-IN" dirty="0"/>
              <a:t>the repository folder name</a:t>
            </a:r>
            <a:r>
              <a:rPr lang="en-IN" dirty="0" smtClean="0"/>
              <a:t>:</a:t>
            </a:r>
          </a:p>
          <a:p>
            <a:endParaRPr lang="en-IN" dirty="0"/>
          </a:p>
          <a:p>
            <a:endParaRPr lang="en-IN" dirty="0" smtClean="0"/>
          </a:p>
          <a:p>
            <a:endParaRPr lang="en-IN" dirty="0"/>
          </a:p>
          <a:p>
            <a:endParaRPr lang="en-IN" dirty="0" smtClean="0"/>
          </a:p>
          <a:p>
            <a:r>
              <a:rPr lang="en-IN" dirty="0"/>
              <a:t>adds it to the available repositories:</a:t>
            </a:r>
          </a:p>
          <a:p>
            <a:r>
              <a:rPr lang="en-IN" dirty="0"/>
              <a:t/>
            </a:r>
            <a:br>
              <a:rPr lang="en-IN" dirty="0"/>
            </a:br>
            <a:r>
              <a:rPr lang="en-IN" dirty="0"/>
              <a:t/>
            </a:r>
            <a:br>
              <a:rPr lang="en-IN" dirty="0"/>
            </a:br>
            <a:r>
              <a:rPr lang="en-IN" dirty="0"/>
              <a:t> </a:t>
            </a:r>
          </a:p>
        </p:txBody>
      </p:sp>
      <p:pic>
        <p:nvPicPr>
          <p:cNvPr id="5" name="Picture 4"/>
          <p:cNvPicPr>
            <a:picLocks noChangeAspect="1"/>
          </p:cNvPicPr>
          <p:nvPr/>
        </p:nvPicPr>
        <p:blipFill>
          <a:blip r:embed="rId2"/>
          <a:stretch>
            <a:fillRect/>
          </a:stretch>
        </p:blipFill>
        <p:spPr>
          <a:xfrm>
            <a:off x="5009570" y="682793"/>
            <a:ext cx="4152900" cy="1771650"/>
          </a:xfrm>
          <a:prstGeom prst="rect">
            <a:avLst/>
          </a:prstGeom>
        </p:spPr>
      </p:pic>
      <p:pic>
        <p:nvPicPr>
          <p:cNvPr id="7" name="Picture 6"/>
          <p:cNvPicPr>
            <a:picLocks noChangeAspect="1"/>
          </p:cNvPicPr>
          <p:nvPr/>
        </p:nvPicPr>
        <p:blipFill>
          <a:blip r:embed="rId3"/>
          <a:stretch>
            <a:fillRect/>
          </a:stretch>
        </p:blipFill>
        <p:spPr>
          <a:xfrm>
            <a:off x="4880517" y="2691417"/>
            <a:ext cx="4295207" cy="1308696"/>
          </a:xfrm>
          <a:prstGeom prst="rect">
            <a:avLst/>
          </a:prstGeom>
        </p:spPr>
      </p:pic>
      <p:pic>
        <p:nvPicPr>
          <p:cNvPr id="8" name="Picture 7"/>
          <p:cNvPicPr>
            <a:picLocks noChangeAspect="1"/>
          </p:cNvPicPr>
          <p:nvPr/>
        </p:nvPicPr>
        <p:blipFill>
          <a:blip r:embed="rId4"/>
          <a:stretch>
            <a:fillRect/>
          </a:stretch>
        </p:blipFill>
        <p:spPr>
          <a:xfrm>
            <a:off x="4880517" y="4221088"/>
            <a:ext cx="4019550" cy="2581275"/>
          </a:xfrm>
          <a:prstGeom prst="rect">
            <a:avLst/>
          </a:prstGeom>
        </p:spPr>
      </p:pic>
    </p:spTree>
    <p:extLst>
      <p:ext uri="{BB962C8B-B14F-4D97-AF65-F5344CB8AC3E}">
        <p14:creationId xmlns:p14="http://schemas.microsoft.com/office/powerpoint/2010/main" val="2305176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Git perspective</a:t>
            </a:r>
            <a:endParaRPr lang="en-IN" dirty="0"/>
          </a:p>
        </p:txBody>
      </p:sp>
      <p:sp>
        <p:nvSpPr>
          <p:cNvPr id="3" name="Content Placeholder 2"/>
          <p:cNvSpPr>
            <a:spLocks noGrp="1"/>
          </p:cNvSpPr>
          <p:nvPr>
            <p:ph idx="1"/>
          </p:nvPr>
        </p:nvSpPr>
        <p:spPr>
          <a:xfrm>
            <a:off x="179512" y="1700808"/>
            <a:ext cx="4956032" cy="5157192"/>
          </a:xfrm>
        </p:spPr>
        <p:txBody>
          <a:bodyPr>
            <a:normAutofit/>
          </a:bodyPr>
          <a:lstStyle/>
          <a:p>
            <a:r>
              <a:rPr lang="en-IN" dirty="0" smtClean="0"/>
              <a:t>Clone </a:t>
            </a:r>
            <a:r>
              <a:rPr lang="en-IN" dirty="0"/>
              <a:t>from an existing repository, e.g. from </a:t>
            </a:r>
            <a:r>
              <a:rPr lang="en-IN" dirty="0" err="1"/>
              <a:t>GitHub</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8453" y="2709290"/>
            <a:ext cx="4114800" cy="1762125"/>
          </a:xfrm>
          <a:prstGeom prst="rect">
            <a:avLst/>
          </a:prstGeom>
        </p:spPr>
      </p:pic>
      <p:pic>
        <p:nvPicPr>
          <p:cNvPr id="6" name="Picture 5"/>
          <p:cNvPicPr>
            <a:picLocks noChangeAspect="1"/>
          </p:cNvPicPr>
          <p:nvPr/>
        </p:nvPicPr>
        <p:blipFill>
          <a:blip r:embed="rId3"/>
          <a:stretch>
            <a:fillRect/>
          </a:stretch>
        </p:blipFill>
        <p:spPr>
          <a:xfrm>
            <a:off x="4250409" y="2852936"/>
            <a:ext cx="4692877" cy="3798126"/>
          </a:xfrm>
          <a:prstGeom prst="rect">
            <a:avLst/>
          </a:prstGeom>
        </p:spPr>
      </p:pic>
    </p:spTree>
    <p:extLst>
      <p:ext uri="{BB962C8B-B14F-4D97-AF65-F5344CB8AC3E}">
        <p14:creationId xmlns:p14="http://schemas.microsoft.com/office/powerpoint/2010/main" val="67925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98" y="116632"/>
            <a:ext cx="7290054" cy="611536"/>
          </a:xfrm>
        </p:spPr>
        <p:txBody>
          <a:bodyPr>
            <a:normAutofit fontScale="90000"/>
          </a:bodyPr>
          <a:lstStyle/>
          <a:p>
            <a:r>
              <a:rPr lang="en-IN" b="1" dirty="0" smtClean="0"/>
              <a:t>Git perspective</a:t>
            </a:r>
            <a:endParaRPr lang="en-IN" dirty="0"/>
          </a:p>
        </p:txBody>
      </p:sp>
      <p:sp>
        <p:nvSpPr>
          <p:cNvPr id="3" name="Content Placeholder 2"/>
          <p:cNvSpPr>
            <a:spLocks noGrp="1"/>
          </p:cNvSpPr>
          <p:nvPr>
            <p:ph idx="1"/>
          </p:nvPr>
        </p:nvSpPr>
        <p:spPr>
          <a:xfrm>
            <a:off x="107504" y="987468"/>
            <a:ext cx="8712968" cy="5870532"/>
          </a:xfrm>
        </p:spPr>
        <p:txBody>
          <a:bodyPr>
            <a:normAutofit/>
          </a:bodyPr>
          <a:lstStyle/>
          <a:p>
            <a:r>
              <a:rPr lang="en-IN" dirty="0" smtClean="0"/>
              <a:t>Clone </a:t>
            </a:r>
            <a:r>
              <a:rPr lang="en-IN" dirty="0"/>
              <a:t>from an existing repository, e.g. from </a:t>
            </a:r>
            <a:r>
              <a:rPr lang="en-IN" dirty="0" err="1"/>
              <a:t>GitHub</a:t>
            </a:r>
            <a:r>
              <a:rPr lang="en-IN" dirty="0" smtClean="0"/>
              <a:t>.</a:t>
            </a:r>
          </a:p>
          <a:p>
            <a:endParaRPr lang="en-IN" dirty="0"/>
          </a:p>
          <a:p>
            <a:r>
              <a:rPr lang="en-IN" dirty="0"/>
              <a:t>Press next and select the </a:t>
            </a:r>
            <a:r>
              <a:rPr lang="en-IN" dirty="0" smtClean="0"/>
              <a:t>desired </a:t>
            </a:r>
          </a:p>
          <a:p>
            <a:r>
              <a:rPr lang="en-IN" dirty="0" smtClean="0"/>
              <a:t>branch </a:t>
            </a:r>
            <a:r>
              <a:rPr lang="en-IN" dirty="0"/>
              <a:t>(if any</a:t>
            </a:r>
            <a:r>
              <a:rPr lang="en-IN" dirty="0" smtClean="0"/>
              <a:t>).</a:t>
            </a:r>
          </a:p>
          <a:p>
            <a:endParaRPr lang="en-IN" dirty="0"/>
          </a:p>
          <a:p>
            <a:endParaRPr lang="en-IN" dirty="0" smtClean="0"/>
          </a:p>
          <a:p>
            <a:r>
              <a:rPr lang="en-IN" dirty="0" smtClean="0"/>
              <a:t>Then </a:t>
            </a:r>
            <a:r>
              <a:rPr lang="en-IN" dirty="0"/>
              <a:t>specify the (new/empty) directory name where to clone the </a:t>
            </a:r>
            <a:r>
              <a:rPr lang="en-IN" dirty="0" smtClean="0"/>
              <a:t>repository</a:t>
            </a:r>
          </a:p>
          <a:p>
            <a:endParaRPr lang="en-IN" dirty="0"/>
          </a:p>
          <a:p>
            <a:endParaRPr lang="en-IN" dirty="0" smtClean="0"/>
          </a:p>
          <a:p>
            <a:endParaRPr lang="en-IN" dirty="0"/>
          </a:p>
          <a:p>
            <a:endParaRPr lang="en-IN" dirty="0" smtClean="0"/>
          </a:p>
          <a:p>
            <a:endParaRPr lang="en-IN" dirty="0"/>
          </a:p>
          <a:p>
            <a:r>
              <a:rPr lang="en-IN" dirty="0"/>
              <a:t>Press Finish and it will download repository content </a:t>
            </a:r>
          </a:p>
        </p:txBody>
      </p:sp>
      <p:pic>
        <p:nvPicPr>
          <p:cNvPr id="5" name="Picture 4"/>
          <p:cNvPicPr>
            <a:picLocks noChangeAspect="1"/>
          </p:cNvPicPr>
          <p:nvPr/>
        </p:nvPicPr>
        <p:blipFill>
          <a:blip r:embed="rId2"/>
          <a:stretch>
            <a:fillRect/>
          </a:stretch>
        </p:blipFill>
        <p:spPr>
          <a:xfrm>
            <a:off x="3923928" y="1340768"/>
            <a:ext cx="4829175" cy="2390775"/>
          </a:xfrm>
          <a:prstGeom prst="rect">
            <a:avLst/>
          </a:prstGeom>
        </p:spPr>
      </p:pic>
      <p:pic>
        <p:nvPicPr>
          <p:cNvPr id="7" name="Picture 6"/>
          <p:cNvPicPr>
            <a:picLocks noChangeAspect="1"/>
          </p:cNvPicPr>
          <p:nvPr/>
        </p:nvPicPr>
        <p:blipFill>
          <a:blip r:embed="rId3"/>
          <a:stretch>
            <a:fillRect/>
          </a:stretch>
        </p:blipFill>
        <p:spPr>
          <a:xfrm>
            <a:off x="3943672" y="4265118"/>
            <a:ext cx="4876800" cy="2057400"/>
          </a:xfrm>
          <a:prstGeom prst="rect">
            <a:avLst/>
          </a:prstGeom>
        </p:spPr>
      </p:pic>
    </p:spTree>
    <p:extLst>
      <p:ext uri="{BB962C8B-B14F-4D97-AF65-F5344CB8AC3E}">
        <p14:creationId xmlns:p14="http://schemas.microsoft.com/office/powerpoint/2010/main" val="2589539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8C0349C48FB347B8D8893BB9FDBFBE" ma:contentTypeVersion="0" ma:contentTypeDescription="Create a new document." ma:contentTypeScope="" ma:versionID="ff54ecb42ad99fce56656cb22535669e">
  <xsd:schema xmlns:xsd="http://www.w3.org/2001/XMLSchema" xmlns:xs="http://www.w3.org/2001/XMLSchema" xmlns:p="http://schemas.microsoft.com/office/2006/metadata/properties" xmlns:ns2="230e9df3-be65-4c73-a93b-d1236ebd677e" targetNamespace="http://schemas.microsoft.com/office/2006/metadata/properties" ma:root="true" ma:fieldsID="84f664bc06bc9fd4a4e0345f76fbb5d6"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ca38a900-2e69-4d97-8f8e-2d35c80c0a63}" ma:internalName="TaxCatchAll" ma:showField="CatchAllData" ma:web="a7514fb2-b1b4-4fb3-986a-67ad1346f411">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ca38a900-2e69-4d97-8f8e-2d35c80c0a63}" ma:internalName="TaxCatchAllLabel" ma:readOnly="true" ma:showField="CatchAllDataLabel" ma:web="a7514fb2-b1b4-4fb3-986a-67ad1346f4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859039-D0FB-4188-A9BD-07C691401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F3785F-B399-4027-91E6-9A6A3A577156}">
  <ds:schemaRefs>
    <ds:schemaRef ds:uri="http://purl.org/dc/elements/1.1/"/>
    <ds:schemaRef ds:uri="230e9df3-be65-4c73-a93b-d1236ebd677e"/>
    <ds:schemaRef ds:uri="http://purl.org/dc/dcmitype/"/>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363D08A6-B576-47D9-8F18-EA178CCD15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845</TotalTime>
  <Words>554</Words>
  <Application>Microsoft Office PowerPoint</Application>
  <PresentationFormat>On-screen Show (4:3)</PresentationFormat>
  <Paragraphs>111</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Segoe UI</vt:lpstr>
      <vt:lpstr>Tw Cen MT</vt:lpstr>
      <vt:lpstr>Tw Cen MT Condensed</vt:lpstr>
      <vt:lpstr>Wingdings</vt:lpstr>
      <vt:lpstr>Wingdings 3</vt:lpstr>
      <vt:lpstr>Integral</vt:lpstr>
      <vt:lpstr>EGIT</vt:lpstr>
      <vt:lpstr>EGit Client for Eclipse</vt:lpstr>
      <vt:lpstr>EGit Client for Eclipse</vt:lpstr>
      <vt:lpstr>EGit Client for Eclipse</vt:lpstr>
      <vt:lpstr>Git perspective</vt:lpstr>
      <vt:lpstr>Git configure</vt:lpstr>
      <vt:lpstr>Git perspective</vt:lpstr>
      <vt:lpstr>Git perspective</vt:lpstr>
      <vt:lpstr>Git perspective</vt:lpstr>
      <vt:lpstr>Adding Projects to Repository</vt:lpstr>
      <vt:lpstr>Adding Projects to Repository</vt:lpstr>
      <vt:lpstr>Commit</vt:lpstr>
      <vt:lpstr>Commit</vt:lpstr>
      <vt:lpstr>Commit</vt:lpstr>
      <vt:lpstr>Push, Pull and Compare</vt:lpstr>
      <vt:lpstr>Push, Pull and Compare</vt:lpstr>
      <vt:lpstr>Import from Git</vt:lpstr>
      <vt:lpstr>Import from Git</vt:lpstr>
      <vt:lpstr>Import from Git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dc:creator>
  <cp:lastModifiedBy>Faculty</cp:lastModifiedBy>
  <cp:revision>39</cp:revision>
  <dcterms:created xsi:type="dcterms:W3CDTF">2011-01-16T10:02:54Z</dcterms:created>
  <dcterms:modified xsi:type="dcterms:W3CDTF">2019-07-05T05:40:26Z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0x010100C18C0349C48FB347B8D8893BB9FDBFBE</vt:lpwstr>
  </property>
  <property fmtid="{D5CDD505-2E9C-101B-9397-08002B2CF9AE}" pid="3" name="TaxKeyword">
    <vt:lpwstr/>
  </property>
</Properties>
</file>