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Lst>
  <p:notesMasterIdLst>
    <p:notesMasterId r:id="rId64"/>
  </p:notesMasterIdLst>
  <p:sldIdLst>
    <p:sldId id="258" r:id="rId5"/>
    <p:sldId id="286" r:id="rId6"/>
    <p:sldId id="287" r:id="rId7"/>
    <p:sldId id="260" r:id="rId8"/>
    <p:sldId id="288" r:id="rId9"/>
    <p:sldId id="261" r:id="rId10"/>
    <p:sldId id="262" r:id="rId11"/>
    <p:sldId id="263" r:id="rId12"/>
    <p:sldId id="264" r:id="rId13"/>
    <p:sldId id="265" r:id="rId14"/>
    <p:sldId id="266" r:id="rId15"/>
    <p:sldId id="289" r:id="rId16"/>
    <p:sldId id="293" r:id="rId17"/>
    <p:sldId id="294" r:id="rId18"/>
    <p:sldId id="295" r:id="rId19"/>
    <p:sldId id="267" r:id="rId20"/>
    <p:sldId id="268" r:id="rId21"/>
    <p:sldId id="269" r:id="rId22"/>
    <p:sldId id="270" r:id="rId23"/>
    <p:sldId id="290" r:id="rId24"/>
    <p:sldId id="296" r:id="rId25"/>
    <p:sldId id="291" r:id="rId26"/>
    <p:sldId id="292" r:id="rId27"/>
    <p:sldId id="297" r:id="rId28"/>
    <p:sldId id="298" r:id="rId29"/>
    <p:sldId id="271" r:id="rId30"/>
    <p:sldId id="272" r:id="rId31"/>
    <p:sldId id="273" r:id="rId32"/>
    <p:sldId id="274" r:id="rId33"/>
    <p:sldId id="280" r:id="rId34"/>
    <p:sldId id="275" r:id="rId35"/>
    <p:sldId id="281" r:id="rId36"/>
    <p:sldId id="276" r:id="rId37"/>
    <p:sldId id="282" r:id="rId38"/>
    <p:sldId id="277" r:id="rId39"/>
    <p:sldId id="278" r:id="rId40"/>
    <p:sldId id="283" r:id="rId41"/>
    <p:sldId id="279" r:id="rId42"/>
    <p:sldId id="284" r:id="rId43"/>
    <p:sldId id="285" r:id="rId44"/>
    <p:sldId id="299" r:id="rId45"/>
    <p:sldId id="300" r:id="rId46"/>
    <p:sldId id="301" r:id="rId47"/>
    <p:sldId id="302" r:id="rId48"/>
    <p:sldId id="303" r:id="rId49"/>
    <p:sldId id="317"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C9B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03BD02-4B0A-412B-B409-096D34E3443A}" type="datetimeFigureOut">
              <a:rPr lang="nl-BE" smtClean="0"/>
              <a:t>1/11/2019</a:t>
            </a:fld>
            <a:endParaRPr lang="nl-B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D25687-E221-493C-9775-5D922EE34C20}" type="slidenum">
              <a:rPr lang="nl-BE" smtClean="0"/>
              <a:t>‹#›</a:t>
            </a:fld>
            <a:endParaRPr lang="nl-BE"/>
          </a:p>
        </p:txBody>
      </p:sp>
    </p:spTree>
    <p:extLst>
      <p:ext uri="{BB962C8B-B14F-4D97-AF65-F5344CB8AC3E}">
        <p14:creationId xmlns:p14="http://schemas.microsoft.com/office/powerpoint/2010/main" val="114153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11/1/2019 7:21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a:p>
            <a:endParaRPr lang="en-US" sz="500" dirty="0">
              <a:latin typeface="Segoe UI"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extLst>
      <p:ext uri="{BB962C8B-B14F-4D97-AF65-F5344CB8AC3E}">
        <p14:creationId xmlns:p14="http://schemas.microsoft.com/office/powerpoint/2010/main" val="13235922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6DFF08F-DC6B-4601-B491-B0F83F6DD2DA}" type="datetimeFigureOut">
              <a:rPr lang="en-US" dirty="0"/>
              <a:pPr/>
              <a:t>11/1/2019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1515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DB083A-04D8-4B57-ABAC-46E7416338DF}" type="datetimeFigureOut">
              <a:rPr lang="en-US" smtClean="0"/>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8B12A1-1006-42A3-A472-30C60DB048A8}" type="slidenum">
              <a:rPr lang="en-US" smtClean="0"/>
              <a:t>‹#›</a:t>
            </a:fld>
            <a:endParaRPr lang="en-US"/>
          </a:p>
        </p:txBody>
      </p:sp>
    </p:spTree>
    <p:extLst>
      <p:ext uri="{BB962C8B-B14F-4D97-AF65-F5344CB8AC3E}">
        <p14:creationId xmlns:p14="http://schemas.microsoft.com/office/powerpoint/2010/main" val="292531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DB083A-04D8-4B57-ABAC-46E7416338DF}" type="datetimeFigureOut">
              <a:rPr lang="en-US" smtClean="0"/>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8B12A1-1006-42A3-A472-30C60DB048A8}" type="slidenum">
              <a:rPr lang="en-US" smtClean="0"/>
              <a:t>‹#›</a:t>
            </a:fld>
            <a:endParaRPr lang="en-US"/>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15540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elcom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52107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78167" y="2438400"/>
            <a:ext cx="3124200" cy="1524000"/>
          </a:xfrm>
        </p:spPr>
        <p:txBody>
          <a:bodyPr anchor="t">
            <a:noAutofit/>
          </a:bodyPr>
          <a:lstStyle>
            <a:lvl1pPr algn="l">
              <a:defRPr sz="2400">
                <a:solidFill>
                  <a:schemeClr val="bg1"/>
                </a:solidFill>
              </a:defRPr>
            </a:lvl1pPr>
          </a:lstStyle>
          <a:p>
            <a:r>
              <a:rPr lang="en-US" smtClean="0"/>
              <a:t>Click to edit Master title style</a:t>
            </a:r>
            <a:endParaRPr lang="en-US" dirty="0"/>
          </a:p>
        </p:txBody>
      </p:sp>
      <p:sp>
        <p:nvSpPr>
          <p:cNvPr id="12" name="Text Placeholder 11"/>
          <p:cNvSpPr>
            <a:spLocks noGrp="1"/>
          </p:cNvSpPr>
          <p:nvPr>
            <p:ph type="body" sz="quarter" idx="10"/>
          </p:nvPr>
        </p:nvSpPr>
        <p:spPr>
          <a:xfrm>
            <a:off x="4987255" y="3962400"/>
            <a:ext cx="2819400" cy="381000"/>
          </a:xfrm>
        </p:spPr>
        <p:txBody>
          <a:bodyPr>
            <a:noAutofit/>
          </a:bodyPr>
          <a:lstStyle>
            <a:lvl1pPr marL="0" indent="0">
              <a:buNone/>
              <a:defRPr sz="1600">
                <a:solidFill>
                  <a:schemeClr val="bg1"/>
                </a:solidFill>
              </a:defRPr>
            </a:lvl1pPr>
          </a:lstStyle>
          <a:p>
            <a:pPr lvl="0"/>
            <a:r>
              <a:rPr lang="en-US" smtClean="0"/>
              <a:t>Click to edit Master text styles</a:t>
            </a:r>
          </a:p>
        </p:txBody>
      </p:sp>
    </p:spTree>
    <p:extLst>
      <p:ext uri="{BB962C8B-B14F-4D97-AF65-F5344CB8AC3E}">
        <p14:creationId xmlns:p14="http://schemas.microsoft.com/office/powerpoint/2010/main" val="27729856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buFontTx/>
              <a:buBlip>
                <a:blip r:embed="rId2"/>
              </a:buBlip>
              <a:defRPr/>
            </a:lvl1pPr>
            <a:lvl2pPr marL="742950" indent="-285750">
              <a:buFontTx/>
              <a:buBlip>
                <a:blip r:embed="rId2"/>
              </a:buBlip>
              <a:defRPr/>
            </a:lvl2pPr>
            <a:lvl3pPr marL="1143000" indent="-228600">
              <a:buFontTx/>
              <a:buBlip>
                <a:blip r:embed="rId2"/>
              </a:buBlip>
              <a:defRPr/>
            </a:lvl3pPr>
            <a:lvl4pPr marL="1600200" indent="-228600">
              <a:buFontTx/>
              <a:buBlip>
                <a:blip r:embed="rId2"/>
              </a:buBlip>
              <a:defRPr/>
            </a:lvl4pPr>
            <a:lvl5pPr marL="2057400" indent="-228600">
              <a:buFontTx/>
              <a:buBlip>
                <a:blip r:embed="rId2"/>
              </a:buBlip>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DB083A-04D8-4B57-ABAC-46E7416338DF}" type="datetimeFigureOut">
              <a:rPr lang="en-US" smtClean="0"/>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8B12A1-1006-42A3-A472-30C60DB048A8}" type="slidenum">
              <a:rPr lang="en-US" smtClean="0"/>
              <a:t>‹#›</a:t>
            </a:fld>
            <a:endParaRPr lang="en-US"/>
          </a:p>
        </p:txBody>
      </p:sp>
      <p:sp>
        <p:nvSpPr>
          <p:cNvPr id="7" name="Title Placeholder 1"/>
          <p:cNvSpPr>
            <a:spLocks noGrp="1"/>
          </p:cNvSpPr>
          <p:nvPr>
            <p:ph type="title"/>
          </p:nvPr>
        </p:nvSpPr>
        <p:spPr>
          <a:xfrm>
            <a:off x="1600200" y="660633"/>
            <a:ext cx="7086599" cy="884238"/>
          </a:xfrm>
          <a:prstGeom prst="rect">
            <a:avLst/>
          </a:prstGeom>
        </p:spPr>
        <p:txBody>
          <a:bodyPr vert="horz" lIns="91440" tIns="45720" rIns="91440" bIns="45720" rtlCol="0" anchor="ctr">
            <a:normAutofit/>
          </a:bodyPr>
          <a:lstStyle>
            <a:lvl1pPr algn="l">
              <a:defRPr>
                <a:effectLst>
                  <a:outerShdw blurRad="38100" dist="38100" dir="2700000" algn="tl">
                    <a:srgbClr val="000000">
                      <a:alpha val="43137"/>
                    </a:srgbClr>
                  </a:outerShdw>
                </a:effectLst>
              </a:defRPr>
            </a:lvl1pPr>
          </a:lstStyle>
          <a:p>
            <a:r>
              <a:rPr lang="en-US" smtClean="0"/>
              <a:t>Click to edit Master title style</a:t>
            </a:r>
            <a:endParaRPr lang="en-US" dirty="0"/>
          </a:p>
        </p:txBody>
      </p:sp>
    </p:spTree>
    <p:extLst>
      <p:ext uri="{BB962C8B-B14F-4D97-AF65-F5344CB8AC3E}">
        <p14:creationId xmlns:p14="http://schemas.microsoft.com/office/powerpoint/2010/main" val="631310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DB083A-04D8-4B57-ABAC-46E7416338DF}" type="datetimeFigureOut">
              <a:rPr lang="en-US" smtClean="0"/>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8B12A1-1006-42A3-A472-30C60DB048A8}" type="slidenum">
              <a:rPr lang="en-US" smtClean="0"/>
              <a:t>‹#›</a:t>
            </a:fld>
            <a:endParaRPr lang="en-US"/>
          </a:p>
        </p:txBody>
      </p:sp>
    </p:spTree>
    <p:extLst>
      <p:ext uri="{BB962C8B-B14F-4D97-AF65-F5344CB8AC3E}">
        <p14:creationId xmlns:p14="http://schemas.microsoft.com/office/powerpoint/2010/main" val="3278604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DB083A-04D8-4B57-ABAC-46E7416338DF}" type="datetimeFigureOut">
              <a:rPr lang="en-US" smtClean="0"/>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8B12A1-1006-42A3-A472-30C60DB048A8}"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6324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FDB083A-04D8-4B57-ABAC-46E7416338DF}" type="datetimeFigureOut">
              <a:rPr lang="en-US" smtClean="0"/>
              <a:t>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8B12A1-1006-42A3-A472-30C60DB048A8}" type="slidenum">
              <a:rPr lang="en-US" smtClean="0"/>
              <a:t>‹#›</a:t>
            </a:fld>
            <a:endParaRPr lang="en-US"/>
          </a:p>
        </p:txBody>
      </p:sp>
    </p:spTree>
    <p:extLst>
      <p:ext uri="{BB962C8B-B14F-4D97-AF65-F5344CB8AC3E}">
        <p14:creationId xmlns:p14="http://schemas.microsoft.com/office/powerpoint/2010/main" val="3708924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FDB083A-04D8-4B57-ABAC-46E7416338DF}" type="datetimeFigureOut">
              <a:rPr lang="en-US" smtClean="0"/>
              <a:t>11/1/2019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8B12A1-1006-42A3-A472-30C60DB048A8}" type="slidenum">
              <a:rPr lang="en-US" smtClean="0"/>
              <a:t>‹#›</a:t>
            </a:fld>
            <a:endParaRPr lang="en-US"/>
          </a:p>
        </p:txBody>
      </p:sp>
    </p:spTree>
    <p:extLst>
      <p:ext uri="{BB962C8B-B14F-4D97-AF65-F5344CB8AC3E}">
        <p14:creationId xmlns:p14="http://schemas.microsoft.com/office/powerpoint/2010/main" val="4087671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FDB083A-04D8-4B57-ABAC-46E7416338DF}" type="datetimeFigureOut">
              <a:rPr lang="en-US" smtClean="0"/>
              <a:t>11/1/2019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8B12A1-1006-42A3-A472-30C60DB048A8}" type="slidenum">
              <a:rPr lang="en-US" smtClean="0"/>
              <a:t>‹#›</a:t>
            </a:fld>
            <a:endParaRPr lang="en-US"/>
          </a:p>
        </p:txBody>
      </p:sp>
    </p:spTree>
    <p:extLst>
      <p:ext uri="{BB962C8B-B14F-4D97-AF65-F5344CB8AC3E}">
        <p14:creationId xmlns:p14="http://schemas.microsoft.com/office/powerpoint/2010/main" val="1755578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DB083A-04D8-4B57-ABAC-46E7416338DF}" type="datetimeFigureOut">
              <a:rPr lang="en-US" smtClean="0"/>
              <a:t>11/1/2019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8B12A1-1006-42A3-A472-30C60DB048A8}" type="slidenum">
              <a:rPr lang="en-US" smtClean="0"/>
              <a:t>‹#›</a:t>
            </a:fld>
            <a:endParaRPr lang="en-US"/>
          </a:p>
        </p:txBody>
      </p:sp>
    </p:spTree>
    <p:extLst>
      <p:ext uri="{BB962C8B-B14F-4D97-AF65-F5344CB8AC3E}">
        <p14:creationId xmlns:p14="http://schemas.microsoft.com/office/powerpoint/2010/main" val="3618327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smtClean="0"/>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DB083A-04D8-4B57-ABAC-46E7416338DF}" type="datetimeFigureOut">
              <a:rPr lang="en-US" smtClean="0"/>
              <a:t>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8B12A1-1006-42A3-A472-30C60DB048A8}" type="slidenum">
              <a:rPr lang="en-US" smtClean="0"/>
              <a:t>‹#›</a:t>
            </a:fld>
            <a:endParaRPr lang="en-US"/>
          </a:p>
        </p:txBody>
      </p:sp>
    </p:spTree>
    <p:extLst>
      <p:ext uri="{BB962C8B-B14F-4D97-AF65-F5344CB8AC3E}">
        <p14:creationId xmlns:p14="http://schemas.microsoft.com/office/powerpoint/2010/main" val="3838180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DB083A-04D8-4B57-ABAC-46E7416338DF}" type="datetimeFigureOut">
              <a:rPr lang="en-US" smtClean="0"/>
              <a:t>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8B12A1-1006-42A3-A472-30C60DB048A8}"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1731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FDB083A-04D8-4B57-ABAC-46E7416338DF}" type="datetimeFigureOut">
              <a:rPr lang="en-US" smtClean="0"/>
              <a:t>11/1/2019</a:t>
            </a:fld>
            <a:endParaRPr lang="en-U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F8B12A1-1006-42A3-A472-30C60DB048A8}" type="slidenum">
              <a:rPr lang="en-US" smtClean="0"/>
              <a:t>‹#›</a:t>
            </a:fld>
            <a:endParaRPr lang="en-US"/>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124592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49" r:id="rId12"/>
    <p:sldLayoutId id="2147483660" r:id="rId13"/>
    <p:sldLayoutId id="2147483650" r:id="rId14"/>
  </p:sldLayoutIdLst>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gitforwindows.or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9.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1.wmf"/><Relationship Id="rId4" Type="http://schemas.openxmlformats.org/officeDocument/2006/relationships/oleObject" Target="../embeddings/oleObject2.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github.com/"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smtClean="0"/>
              <a:t>GIT</a:t>
            </a:r>
            <a:endParaRPr lang="en-IN" dirty="0"/>
          </a:p>
        </p:txBody>
      </p:sp>
      <p:sp>
        <p:nvSpPr>
          <p:cNvPr id="3" name="Subtitle 2"/>
          <p:cNvSpPr>
            <a:spLocks noGrp="1"/>
          </p:cNvSpPr>
          <p:nvPr>
            <p:ph type="subTitle" idx="1"/>
          </p:nvPr>
        </p:nvSpPr>
        <p:spPr>
          <a:xfrm>
            <a:off x="1907704" y="5157192"/>
            <a:ext cx="7683914" cy="2074452"/>
          </a:xfrm>
          <a:prstGeom prst="rect">
            <a:avLst/>
          </a:prstGeom>
        </p:spPr>
        <p:txBody>
          <a:bodyPr/>
          <a:lstStyle/>
          <a:p>
            <a:r>
              <a:rPr lang="en-US" sz="2400" dirty="0" smtClean="0">
                <a:gradFill>
                  <a:gsLst>
                    <a:gs pos="0">
                      <a:schemeClr val="tx1"/>
                    </a:gs>
                    <a:gs pos="100000">
                      <a:schemeClr val="tx1"/>
                    </a:gs>
                  </a:gsLst>
                  <a:lin ang="5400000" scaled="0"/>
                </a:gradFill>
              </a:rPr>
              <a:t>Distributed Versioning Control Tool</a:t>
            </a:r>
            <a:endParaRPr lang="en-US" sz="2400" dirty="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val="5844842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Git</a:t>
            </a:r>
            <a:r>
              <a:rPr lang="en-US" b="1" dirty="0" smtClean="0"/>
              <a:t> flow</a:t>
            </a:r>
            <a:r>
              <a:rPr lang="en-IN" dirty="0" smtClean="0"/>
              <a:t>:define</a:t>
            </a:r>
            <a:endParaRPr lang="en-IN" dirty="0"/>
          </a:p>
        </p:txBody>
      </p:sp>
      <p:sp>
        <p:nvSpPr>
          <p:cNvPr id="3" name="Content Placeholder 2"/>
          <p:cNvSpPr>
            <a:spLocks noGrp="1"/>
          </p:cNvSpPr>
          <p:nvPr>
            <p:ph idx="1"/>
          </p:nvPr>
        </p:nvSpPr>
        <p:spPr>
          <a:xfrm>
            <a:off x="768096" y="1916832"/>
            <a:ext cx="7908360" cy="4392528"/>
          </a:xfrm>
        </p:spPr>
        <p:txBody>
          <a:bodyPr>
            <a:normAutofit fontScale="92500" lnSpcReduction="20000"/>
          </a:bodyPr>
          <a:lstStyle/>
          <a:p>
            <a:pPr algn="just"/>
            <a:r>
              <a:rPr lang="en-IN" dirty="0"/>
              <a:t>The git add command stores a snapshot of the specified files in the staging area. </a:t>
            </a:r>
            <a:endParaRPr lang="en-IN" dirty="0" smtClean="0"/>
          </a:p>
          <a:p>
            <a:pPr algn="just"/>
            <a:r>
              <a:rPr lang="en-IN" dirty="0" smtClean="0"/>
              <a:t>It </a:t>
            </a:r>
            <a:r>
              <a:rPr lang="en-IN" dirty="0"/>
              <a:t>allows </a:t>
            </a:r>
            <a:r>
              <a:rPr lang="en-IN" dirty="0" smtClean="0"/>
              <a:t>to </a:t>
            </a:r>
            <a:r>
              <a:rPr lang="en-IN" dirty="0"/>
              <a:t>incrementally modify files, stage them, modify and stage them again until </a:t>
            </a:r>
            <a:r>
              <a:rPr lang="en-IN" dirty="0" smtClean="0"/>
              <a:t>satisfied </a:t>
            </a:r>
            <a:r>
              <a:rPr lang="en-IN" dirty="0"/>
              <a:t>with </a:t>
            </a:r>
            <a:r>
              <a:rPr lang="en-IN" dirty="0" smtClean="0"/>
              <a:t>changes</a:t>
            </a:r>
            <a:r>
              <a:rPr lang="en-IN" dirty="0"/>
              <a:t>.</a:t>
            </a:r>
          </a:p>
          <a:p>
            <a:pPr algn="just"/>
            <a:r>
              <a:rPr lang="en-IN" dirty="0"/>
              <a:t>After adding the selected files to the staging area, </a:t>
            </a:r>
            <a:r>
              <a:rPr lang="en-IN" dirty="0" smtClean="0"/>
              <a:t>can </a:t>
            </a:r>
            <a:r>
              <a:rPr lang="en-IN" dirty="0"/>
              <a:t>commit these files to add them permanently to the Git repository. </a:t>
            </a:r>
            <a:endParaRPr lang="en-IN" dirty="0" smtClean="0"/>
          </a:p>
          <a:p>
            <a:pPr algn="just"/>
            <a:r>
              <a:rPr lang="en-IN" dirty="0" smtClean="0"/>
              <a:t>Committing </a:t>
            </a:r>
            <a:r>
              <a:rPr lang="en-IN" dirty="0"/>
              <a:t>creates a new persistent snapshot (called commit or commit object) of the staging area in the Git repository. A commit object, like all objects in Git, is immutable.</a:t>
            </a:r>
          </a:p>
          <a:p>
            <a:pPr algn="just"/>
            <a:r>
              <a:rPr lang="en-IN" dirty="0"/>
              <a:t>The staging area keeps track of the snapshots of the files until the staged changes are committed.</a:t>
            </a:r>
          </a:p>
          <a:p>
            <a:pPr algn="just"/>
            <a:r>
              <a:rPr lang="en-IN" dirty="0"/>
              <a:t>For committing the staged changes </a:t>
            </a:r>
            <a:r>
              <a:rPr lang="en-IN" dirty="0" smtClean="0"/>
              <a:t>use </a:t>
            </a:r>
            <a:r>
              <a:rPr lang="en-IN" dirty="0"/>
              <a:t>the git commit command. </a:t>
            </a:r>
            <a:endParaRPr lang="en-IN" dirty="0" smtClean="0"/>
          </a:p>
          <a:p>
            <a:pPr algn="just"/>
            <a:r>
              <a:rPr lang="en-IN" dirty="0" smtClean="0"/>
              <a:t>If commit </a:t>
            </a:r>
            <a:r>
              <a:rPr lang="en-IN" dirty="0"/>
              <a:t>changes to </a:t>
            </a:r>
            <a:r>
              <a:rPr lang="en-IN" dirty="0" smtClean="0"/>
              <a:t>Git </a:t>
            </a:r>
            <a:r>
              <a:rPr lang="en-IN" dirty="0"/>
              <a:t>repository, </a:t>
            </a:r>
            <a:r>
              <a:rPr lang="en-IN" dirty="0" smtClean="0"/>
              <a:t>create </a:t>
            </a:r>
            <a:r>
              <a:rPr lang="en-IN" dirty="0"/>
              <a:t>a new commit object in the Git repository. </a:t>
            </a:r>
          </a:p>
        </p:txBody>
      </p:sp>
    </p:spTree>
    <p:extLst>
      <p:ext uri="{BB962C8B-B14F-4D97-AF65-F5344CB8AC3E}">
        <p14:creationId xmlns:p14="http://schemas.microsoft.com/office/powerpoint/2010/main" val="33442815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Branching</a:t>
            </a:r>
            <a:r>
              <a:rPr lang="en-IN" dirty="0" smtClean="0"/>
              <a:t>:define</a:t>
            </a:r>
            <a:endParaRPr lang="en-IN" dirty="0"/>
          </a:p>
        </p:txBody>
      </p:sp>
      <p:sp>
        <p:nvSpPr>
          <p:cNvPr id="3" name="Content Placeholder 2"/>
          <p:cNvSpPr>
            <a:spLocks noGrp="1"/>
          </p:cNvSpPr>
          <p:nvPr>
            <p:ph idx="1"/>
          </p:nvPr>
        </p:nvSpPr>
        <p:spPr>
          <a:xfrm>
            <a:off x="768096" y="1916832"/>
            <a:ext cx="7908360" cy="4392528"/>
          </a:xfrm>
        </p:spPr>
        <p:txBody>
          <a:bodyPr>
            <a:normAutofit/>
          </a:bodyPr>
          <a:lstStyle/>
          <a:p>
            <a:r>
              <a:rPr lang="en-US" dirty="0" err="1"/>
              <a:t>Git</a:t>
            </a:r>
            <a:r>
              <a:rPr lang="en-US" dirty="0"/>
              <a:t> supports </a:t>
            </a:r>
            <a:r>
              <a:rPr lang="en-US" i="1" dirty="0"/>
              <a:t>branching</a:t>
            </a:r>
            <a:r>
              <a:rPr lang="en-US" dirty="0"/>
              <a:t> which means that </a:t>
            </a:r>
            <a:r>
              <a:rPr lang="en-US" dirty="0" smtClean="0"/>
              <a:t>can </a:t>
            </a:r>
            <a:r>
              <a:rPr lang="en-US" dirty="0"/>
              <a:t>work on different versions of </a:t>
            </a:r>
            <a:r>
              <a:rPr lang="en-US" dirty="0" smtClean="0"/>
              <a:t>collection </a:t>
            </a:r>
            <a:r>
              <a:rPr lang="en-US" dirty="0"/>
              <a:t>of files. </a:t>
            </a:r>
            <a:endParaRPr lang="en-US" dirty="0" smtClean="0"/>
          </a:p>
          <a:p>
            <a:r>
              <a:rPr lang="en-US" dirty="0" smtClean="0"/>
              <a:t>A </a:t>
            </a:r>
            <a:r>
              <a:rPr lang="en-US" dirty="0"/>
              <a:t>branch allows the user to switch between these versions so that he can work on different changes independently from each other.</a:t>
            </a:r>
            <a:endParaRPr lang="en-IN" dirty="0"/>
          </a:p>
          <a:p>
            <a:r>
              <a:rPr lang="en-US" dirty="0"/>
              <a:t>For example, if </a:t>
            </a:r>
            <a:r>
              <a:rPr lang="en-US" dirty="0" smtClean="0"/>
              <a:t>want </a:t>
            </a:r>
            <a:r>
              <a:rPr lang="en-US" dirty="0"/>
              <a:t>to develop a new feature, </a:t>
            </a:r>
            <a:r>
              <a:rPr lang="en-US" dirty="0" smtClean="0"/>
              <a:t>can </a:t>
            </a:r>
            <a:r>
              <a:rPr lang="en-US" dirty="0"/>
              <a:t>create a branch and make the changes in this branch. This does not affect the state of </a:t>
            </a:r>
            <a:r>
              <a:rPr lang="en-US" dirty="0" smtClean="0"/>
              <a:t>files </a:t>
            </a:r>
            <a:r>
              <a:rPr lang="en-US" dirty="0"/>
              <a:t>in other branches. </a:t>
            </a:r>
            <a:endParaRPr lang="en-US" dirty="0" smtClean="0"/>
          </a:p>
          <a:p>
            <a:r>
              <a:rPr lang="en-US" dirty="0"/>
              <a:t>Branches in </a:t>
            </a:r>
            <a:r>
              <a:rPr lang="en-US" dirty="0" err="1"/>
              <a:t>Git</a:t>
            </a:r>
            <a:r>
              <a:rPr lang="en-US" dirty="0"/>
              <a:t> are local to the repository. </a:t>
            </a:r>
            <a:endParaRPr lang="en-IN" dirty="0"/>
          </a:p>
          <a:p>
            <a:endParaRPr lang="en-IN" dirty="0"/>
          </a:p>
        </p:txBody>
      </p:sp>
    </p:spTree>
    <p:extLst>
      <p:ext uri="{BB962C8B-B14F-4D97-AF65-F5344CB8AC3E}">
        <p14:creationId xmlns:p14="http://schemas.microsoft.com/office/powerpoint/2010/main" val="28013107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Git</a:t>
            </a:r>
            <a:r>
              <a:rPr lang="en-US" b="1" dirty="0" smtClean="0"/>
              <a:t>: </a:t>
            </a:r>
            <a:r>
              <a:rPr lang="en-IN" dirty="0" smtClean="0"/>
              <a:t>install</a:t>
            </a:r>
            <a:endParaRPr lang="en-IN" dirty="0"/>
          </a:p>
        </p:txBody>
      </p:sp>
      <p:sp>
        <p:nvSpPr>
          <p:cNvPr id="3" name="Content Placeholder 2"/>
          <p:cNvSpPr>
            <a:spLocks noGrp="1"/>
          </p:cNvSpPr>
          <p:nvPr>
            <p:ph idx="1"/>
          </p:nvPr>
        </p:nvSpPr>
        <p:spPr>
          <a:xfrm>
            <a:off x="768096" y="1916832"/>
            <a:ext cx="7908360" cy="4392528"/>
          </a:xfrm>
        </p:spPr>
        <p:txBody>
          <a:bodyPr>
            <a:normAutofit/>
          </a:bodyPr>
          <a:lstStyle/>
          <a:p>
            <a:r>
              <a:rPr lang="en-IN" dirty="0"/>
              <a:t>Git for Windows stand-alone </a:t>
            </a:r>
            <a:r>
              <a:rPr lang="en-IN" dirty="0" smtClean="0"/>
              <a:t>installer</a:t>
            </a:r>
          </a:p>
          <a:p>
            <a:r>
              <a:rPr lang="en-IN" dirty="0"/>
              <a:t>Download the latest </a:t>
            </a:r>
            <a:r>
              <a:rPr lang="en-IN" dirty="0">
                <a:hlinkClick r:id="rId2"/>
              </a:rPr>
              <a:t>https://gitforwindows.org</a:t>
            </a:r>
            <a:r>
              <a:rPr lang="en-IN" dirty="0" smtClean="0">
                <a:hlinkClick r:id="rId2"/>
              </a:rPr>
              <a:t>/</a:t>
            </a:r>
            <a:endParaRPr lang="en-IN" dirty="0"/>
          </a:p>
          <a:p>
            <a:r>
              <a:rPr lang="en-IN" dirty="0" smtClean="0"/>
              <a:t>Start </a:t>
            </a:r>
            <a:r>
              <a:rPr lang="en-IN" dirty="0"/>
              <a:t> </a:t>
            </a:r>
            <a:r>
              <a:rPr lang="en-IN" b="1" dirty="0"/>
              <a:t>Git Setup</a:t>
            </a:r>
            <a:r>
              <a:rPr lang="en-IN" dirty="0"/>
              <a:t> wizard screen. Follow the </a:t>
            </a:r>
            <a:r>
              <a:rPr lang="en-IN" b="1" dirty="0"/>
              <a:t>Next</a:t>
            </a:r>
            <a:r>
              <a:rPr lang="en-IN" dirty="0"/>
              <a:t> and </a:t>
            </a:r>
            <a:r>
              <a:rPr lang="en-IN" b="1" dirty="0" smtClean="0"/>
              <a:t>Finish </a:t>
            </a:r>
            <a:r>
              <a:rPr lang="en-IN" dirty="0" smtClean="0"/>
              <a:t>prompts </a:t>
            </a:r>
            <a:r>
              <a:rPr lang="en-IN" dirty="0"/>
              <a:t>to complete the installation. The default options are pretty sensible for most users</a:t>
            </a:r>
            <a:r>
              <a:rPr lang="en-IN" dirty="0" smtClean="0"/>
              <a:t>.</a:t>
            </a:r>
          </a:p>
          <a:p>
            <a:r>
              <a:rPr lang="en-IN" dirty="0"/>
              <a:t>Open a Command Prompt (or Git Bash if during installation </a:t>
            </a:r>
            <a:r>
              <a:rPr lang="en-IN" dirty="0" smtClean="0"/>
              <a:t>elected </a:t>
            </a:r>
            <a:r>
              <a:rPr lang="en-IN" dirty="0"/>
              <a:t>not to use Git from the Windows Command Prompt</a:t>
            </a:r>
            <a:r>
              <a:rPr lang="en-IN" dirty="0" smtClean="0"/>
              <a:t>).</a:t>
            </a:r>
          </a:p>
        </p:txBody>
      </p:sp>
      <p:pic>
        <p:nvPicPr>
          <p:cNvPr id="4" name="Picture 3"/>
          <p:cNvPicPr>
            <a:picLocks noChangeAspect="1"/>
          </p:cNvPicPr>
          <p:nvPr/>
        </p:nvPicPr>
        <p:blipFill>
          <a:blip r:embed="rId3"/>
          <a:stretch>
            <a:fillRect/>
          </a:stretch>
        </p:blipFill>
        <p:spPr>
          <a:xfrm>
            <a:off x="6516216" y="138210"/>
            <a:ext cx="2427261" cy="2393627"/>
          </a:xfrm>
          <a:prstGeom prst="rect">
            <a:avLst/>
          </a:prstGeom>
        </p:spPr>
      </p:pic>
    </p:spTree>
    <p:extLst>
      <p:ext uri="{BB962C8B-B14F-4D97-AF65-F5344CB8AC3E}">
        <p14:creationId xmlns:p14="http://schemas.microsoft.com/office/powerpoint/2010/main" val="28105166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469" y="144750"/>
            <a:ext cx="7290054" cy="683544"/>
          </a:xfrm>
        </p:spPr>
        <p:txBody>
          <a:bodyPr/>
          <a:lstStyle/>
          <a:p>
            <a:r>
              <a:rPr lang="en-US" b="1" dirty="0" err="1" smtClean="0"/>
              <a:t>Git</a:t>
            </a:r>
            <a:r>
              <a:rPr lang="en-US" b="1" dirty="0" smtClean="0"/>
              <a:t>: </a:t>
            </a:r>
            <a:r>
              <a:rPr lang="en-IN" dirty="0" smtClean="0"/>
              <a:t>configuration</a:t>
            </a:r>
            <a:endParaRPr lang="en-IN" dirty="0"/>
          </a:p>
        </p:txBody>
      </p:sp>
      <p:sp>
        <p:nvSpPr>
          <p:cNvPr id="3" name="Content Placeholder 2"/>
          <p:cNvSpPr>
            <a:spLocks noGrp="1"/>
          </p:cNvSpPr>
          <p:nvPr>
            <p:ph idx="1"/>
          </p:nvPr>
        </p:nvSpPr>
        <p:spPr>
          <a:xfrm>
            <a:off x="452316" y="1124744"/>
            <a:ext cx="7908360" cy="5328632"/>
          </a:xfrm>
        </p:spPr>
        <p:txBody>
          <a:bodyPr>
            <a:normAutofit lnSpcReduction="10000"/>
          </a:bodyPr>
          <a:lstStyle/>
          <a:p>
            <a:r>
              <a:rPr lang="en-IN" dirty="0"/>
              <a:t>The git </a:t>
            </a:r>
            <a:r>
              <a:rPr lang="en-IN" dirty="0" err="1"/>
              <a:t>config</a:t>
            </a:r>
            <a:r>
              <a:rPr lang="en-IN" dirty="0"/>
              <a:t> command allows you to configure your Git settings. </a:t>
            </a:r>
            <a:endParaRPr lang="en-IN" dirty="0" smtClean="0"/>
          </a:p>
          <a:p>
            <a:r>
              <a:rPr lang="en-IN" dirty="0" smtClean="0"/>
              <a:t>These </a:t>
            </a:r>
            <a:r>
              <a:rPr lang="en-IN" dirty="0"/>
              <a:t>settings can be system wide, user or repository specific.</a:t>
            </a:r>
          </a:p>
          <a:p>
            <a:endParaRPr lang="en-IN" dirty="0"/>
          </a:p>
          <a:p>
            <a:r>
              <a:rPr lang="en-IN" dirty="0"/>
              <a:t>User credential configuration</a:t>
            </a:r>
          </a:p>
          <a:p>
            <a:r>
              <a:rPr lang="en-IN" dirty="0" smtClean="0"/>
              <a:t># </a:t>
            </a:r>
            <a:r>
              <a:rPr lang="en-IN" dirty="0"/>
              <a:t>configure the user which will be used by Git</a:t>
            </a:r>
          </a:p>
          <a:p>
            <a:r>
              <a:rPr lang="en-IN" dirty="0"/>
              <a:t>git </a:t>
            </a:r>
            <a:r>
              <a:rPr lang="en-IN" dirty="0" err="1"/>
              <a:t>config</a:t>
            </a:r>
            <a:r>
              <a:rPr lang="en-IN" dirty="0"/>
              <a:t> --global user.name "</a:t>
            </a:r>
            <a:r>
              <a:rPr lang="en-IN" dirty="0" err="1"/>
              <a:t>Firstname</a:t>
            </a:r>
            <a:r>
              <a:rPr lang="en-IN" dirty="0"/>
              <a:t> </a:t>
            </a:r>
            <a:r>
              <a:rPr lang="en-IN" dirty="0" err="1"/>
              <a:t>Lastname</a:t>
            </a:r>
            <a:r>
              <a:rPr lang="en-IN" dirty="0"/>
              <a:t>"</a:t>
            </a:r>
          </a:p>
          <a:p>
            <a:r>
              <a:rPr lang="en-IN" dirty="0" smtClean="0"/>
              <a:t># </a:t>
            </a:r>
            <a:r>
              <a:rPr lang="en-IN" dirty="0"/>
              <a:t>configure the email address</a:t>
            </a:r>
          </a:p>
          <a:p>
            <a:r>
              <a:rPr lang="en-IN" dirty="0"/>
              <a:t>git </a:t>
            </a:r>
            <a:r>
              <a:rPr lang="en-IN" dirty="0" err="1"/>
              <a:t>config</a:t>
            </a:r>
            <a:r>
              <a:rPr lang="en-IN" dirty="0"/>
              <a:t> --global </a:t>
            </a:r>
            <a:r>
              <a:rPr lang="en-IN" dirty="0" err="1"/>
              <a:t>user.email</a:t>
            </a:r>
            <a:r>
              <a:rPr lang="en-IN" dirty="0"/>
              <a:t> "your.email@example.org"</a:t>
            </a:r>
          </a:p>
          <a:p>
            <a:endParaRPr lang="en-IN" dirty="0"/>
          </a:p>
          <a:p>
            <a:r>
              <a:rPr lang="en-IN" dirty="0"/>
              <a:t>Push configuration</a:t>
            </a:r>
          </a:p>
          <a:p>
            <a:r>
              <a:rPr lang="en-IN" dirty="0"/>
              <a:t># set default so that only the current branch is pushed</a:t>
            </a:r>
          </a:p>
          <a:p>
            <a:r>
              <a:rPr lang="en-IN" dirty="0"/>
              <a:t>git </a:t>
            </a:r>
            <a:r>
              <a:rPr lang="en-IN" dirty="0" err="1"/>
              <a:t>config</a:t>
            </a:r>
            <a:r>
              <a:rPr lang="en-IN" dirty="0"/>
              <a:t> --global </a:t>
            </a:r>
            <a:r>
              <a:rPr lang="en-IN" dirty="0" err="1"/>
              <a:t>push.default</a:t>
            </a:r>
            <a:r>
              <a:rPr lang="en-IN" dirty="0"/>
              <a:t> simple</a:t>
            </a:r>
          </a:p>
          <a:p>
            <a:endParaRPr lang="en-IN" dirty="0"/>
          </a:p>
          <a:p>
            <a:endParaRPr lang="en-IN" dirty="0"/>
          </a:p>
        </p:txBody>
      </p:sp>
      <p:pic>
        <p:nvPicPr>
          <p:cNvPr id="4" name="Picture 3"/>
          <p:cNvPicPr>
            <a:picLocks noChangeAspect="1"/>
          </p:cNvPicPr>
          <p:nvPr/>
        </p:nvPicPr>
        <p:blipFill>
          <a:blip r:embed="rId2"/>
          <a:stretch>
            <a:fillRect/>
          </a:stretch>
        </p:blipFill>
        <p:spPr>
          <a:xfrm>
            <a:off x="7285902" y="138211"/>
            <a:ext cx="1657575" cy="1634606"/>
          </a:xfrm>
          <a:prstGeom prst="rect">
            <a:avLst/>
          </a:prstGeom>
        </p:spPr>
      </p:pic>
    </p:spTree>
    <p:extLst>
      <p:ext uri="{BB962C8B-B14F-4D97-AF65-F5344CB8AC3E}">
        <p14:creationId xmlns:p14="http://schemas.microsoft.com/office/powerpoint/2010/main" val="23447928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469" y="144750"/>
            <a:ext cx="7290054" cy="683544"/>
          </a:xfrm>
        </p:spPr>
        <p:txBody>
          <a:bodyPr/>
          <a:lstStyle/>
          <a:p>
            <a:r>
              <a:rPr lang="en-US" b="1" dirty="0" err="1" smtClean="0"/>
              <a:t>Git</a:t>
            </a:r>
            <a:r>
              <a:rPr lang="en-US" b="1" dirty="0" smtClean="0"/>
              <a:t>: </a:t>
            </a:r>
            <a:r>
              <a:rPr lang="en-IN" dirty="0" smtClean="0"/>
              <a:t>configuration</a:t>
            </a:r>
            <a:endParaRPr lang="en-IN" dirty="0"/>
          </a:p>
        </p:txBody>
      </p:sp>
      <p:sp>
        <p:nvSpPr>
          <p:cNvPr id="3" name="Content Placeholder 2"/>
          <p:cNvSpPr>
            <a:spLocks noGrp="1"/>
          </p:cNvSpPr>
          <p:nvPr>
            <p:ph idx="1"/>
          </p:nvPr>
        </p:nvSpPr>
        <p:spPr>
          <a:xfrm>
            <a:off x="452316" y="1124744"/>
            <a:ext cx="7908360" cy="5328632"/>
          </a:xfrm>
        </p:spPr>
        <p:txBody>
          <a:bodyPr>
            <a:normAutofit/>
          </a:bodyPr>
          <a:lstStyle/>
          <a:p>
            <a:endParaRPr lang="en-IN" dirty="0"/>
          </a:p>
          <a:p>
            <a:r>
              <a:rPr lang="en-IN" dirty="0"/>
              <a:t>To query your Git settings, execute the following command:</a:t>
            </a:r>
          </a:p>
          <a:p>
            <a:r>
              <a:rPr lang="en-IN" dirty="0" smtClean="0"/>
              <a:t>git </a:t>
            </a:r>
            <a:r>
              <a:rPr lang="en-IN" dirty="0" err="1"/>
              <a:t>config</a:t>
            </a:r>
            <a:r>
              <a:rPr lang="en-IN" dirty="0"/>
              <a:t> --list</a:t>
            </a:r>
          </a:p>
          <a:p>
            <a:endParaRPr lang="en-IN" dirty="0" smtClean="0"/>
          </a:p>
          <a:p>
            <a:r>
              <a:rPr lang="en-IN" dirty="0" smtClean="0"/>
              <a:t>If </a:t>
            </a:r>
            <a:r>
              <a:rPr lang="en-IN" dirty="0"/>
              <a:t>you want to query the global settings you can use the following command.</a:t>
            </a:r>
          </a:p>
          <a:p>
            <a:r>
              <a:rPr lang="en-IN" dirty="0" smtClean="0"/>
              <a:t>git </a:t>
            </a:r>
            <a:r>
              <a:rPr lang="en-IN" dirty="0" err="1"/>
              <a:t>config</a:t>
            </a:r>
            <a:r>
              <a:rPr lang="en-IN" dirty="0"/>
              <a:t> --global --list</a:t>
            </a:r>
          </a:p>
          <a:p>
            <a:endParaRPr lang="en-IN" dirty="0"/>
          </a:p>
          <a:p>
            <a:r>
              <a:rPr lang="en-IN" dirty="0"/>
              <a:t>Run the following commands to configure Git username and email using the following commands:</a:t>
            </a:r>
          </a:p>
          <a:p>
            <a:r>
              <a:rPr lang="en-IN" dirty="0"/>
              <a:t>git </a:t>
            </a:r>
            <a:r>
              <a:rPr lang="en-IN" dirty="0" err="1"/>
              <a:t>config</a:t>
            </a:r>
            <a:r>
              <a:rPr lang="en-IN" dirty="0"/>
              <a:t> --global user.name “username" </a:t>
            </a:r>
          </a:p>
          <a:p>
            <a:r>
              <a:rPr lang="en-IN" dirty="0"/>
              <a:t>git </a:t>
            </a:r>
            <a:r>
              <a:rPr lang="en-IN" dirty="0" err="1"/>
              <a:t>config</a:t>
            </a:r>
            <a:r>
              <a:rPr lang="en-IN" dirty="0"/>
              <a:t> --global </a:t>
            </a:r>
            <a:r>
              <a:rPr lang="en-IN" dirty="0" err="1"/>
              <a:t>user.email</a:t>
            </a:r>
            <a:r>
              <a:rPr lang="en-IN" dirty="0"/>
              <a:t> “</a:t>
            </a:r>
            <a:r>
              <a:rPr lang="en-IN" dirty="0" err="1"/>
              <a:t>useremailid</a:t>
            </a:r>
            <a:r>
              <a:rPr lang="en-IN" dirty="0"/>
              <a:t>" </a:t>
            </a:r>
          </a:p>
          <a:p>
            <a:endParaRPr lang="en-IN" dirty="0"/>
          </a:p>
          <a:p>
            <a:endParaRPr lang="en-IN" dirty="0"/>
          </a:p>
        </p:txBody>
      </p:sp>
      <p:pic>
        <p:nvPicPr>
          <p:cNvPr id="4" name="Picture 3"/>
          <p:cNvPicPr>
            <a:picLocks noChangeAspect="1"/>
          </p:cNvPicPr>
          <p:nvPr/>
        </p:nvPicPr>
        <p:blipFill>
          <a:blip r:embed="rId2"/>
          <a:stretch>
            <a:fillRect/>
          </a:stretch>
        </p:blipFill>
        <p:spPr>
          <a:xfrm>
            <a:off x="7285902" y="138211"/>
            <a:ext cx="1657575" cy="1634606"/>
          </a:xfrm>
          <a:prstGeom prst="rect">
            <a:avLst/>
          </a:prstGeom>
        </p:spPr>
      </p:pic>
    </p:spTree>
    <p:extLst>
      <p:ext uri="{BB962C8B-B14F-4D97-AF65-F5344CB8AC3E}">
        <p14:creationId xmlns:p14="http://schemas.microsoft.com/office/powerpoint/2010/main" val="35533623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469" y="144750"/>
            <a:ext cx="7290054" cy="683544"/>
          </a:xfrm>
        </p:spPr>
        <p:txBody>
          <a:bodyPr/>
          <a:lstStyle/>
          <a:p>
            <a:r>
              <a:rPr lang="en-US" b="1" dirty="0" err="1" smtClean="0"/>
              <a:t>Git</a:t>
            </a:r>
            <a:r>
              <a:rPr lang="en-US" b="1" dirty="0" smtClean="0"/>
              <a:t>: </a:t>
            </a:r>
            <a:r>
              <a:rPr lang="en-IN" dirty="0" smtClean="0"/>
              <a:t>configuration-lab</a:t>
            </a:r>
            <a:endParaRPr lang="en-IN" dirty="0"/>
          </a:p>
        </p:txBody>
      </p:sp>
      <p:sp>
        <p:nvSpPr>
          <p:cNvPr id="3" name="Content Placeholder 2"/>
          <p:cNvSpPr>
            <a:spLocks noGrp="1"/>
          </p:cNvSpPr>
          <p:nvPr>
            <p:ph idx="1"/>
          </p:nvPr>
        </p:nvSpPr>
        <p:spPr>
          <a:xfrm>
            <a:off x="452316" y="1124744"/>
            <a:ext cx="7908360" cy="5328632"/>
          </a:xfrm>
        </p:spPr>
        <p:txBody>
          <a:bodyPr>
            <a:normAutofit fontScale="92500" lnSpcReduction="20000"/>
          </a:bodyPr>
          <a:lstStyle/>
          <a:p>
            <a:r>
              <a:rPr lang="en-IN" dirty="0"/>
              <a:t>Exercise: Setting up Git via the command line</a:t>
            </a:r>
          </a:p>
          <a:p>
            <a:r>
              <a:rPr lang="en-IN" dirty="0"/>
              <a:t>After the installation of the Git tooling for the command line you need to configure Git.</a:t>
            </a:r>
          </a:p>
          <a:p>
            <a:endParaRPr lang="en-IN" dirty="0"/>
          </a:p>
          <a:p>
            <a:r>
              <a:rPr lang="en-IN" dirty="0"/>
              <a:t>The minimum required information to use Git is the user name and the email which Git should use.</a:t>
            </a:r>
          </a:p>
          <a:p>
            <a:r>
              <a:rPr lang="en-IN" dirty="0"/>
              <a:t># configure the user which will be used by Git</a:t>
            </a:r>
          </a:p>
          <a:p>
            <a:r>
              <a:rPr lang="en-IN" dirty="0"/>
              <a:t>git </a:t>
            </a:r>
            <a:r>
              <a:rPr lang="en-IN" dirty="0" err="1"/>
              <a:t>config</a:t>
            </a:r>
            <a:r>
              <a:rPr lang="en-IN" dirty="0"/>
              <a:t> --global user.name "</a:t>
            </a:r>
            <a:r>
              <a:rPr lang="en-IN" dirty="0" err="1"/>
              <a:t>Firstname</a:t>
            </a:r>
            <a:r>
              <a:rPr lang="en-IN" dirty="0"/>
              <a:t> </a:t>
            </a:r>
            <a:r>
              <a:rPr lang="en-IN" dirty="0" err="1"/>
              <a:t>Lastname</a:t>
            </a:r>
            <a:r>
              <a:rPr lang="en-IN" dirty="0"/>
              <a:t>"</a:t>
            </a:r>
          </a:p>
          <a:p>
            <a:endParaRPr lang="en-IN" dirty="0"/>
          </a:p>
          <a:p>
            <a:r>
              <a:rPr lang="en-IN" dirty="0"/>
              <a:t># configure the email address</a:t>
            </a:r>
          </a:p>
          <a:p>
            <a:r>
              <a:rPr lang="en-IN" dirty="0"/>
              <a:t>git </a:t>
            </a:r>
            <a:r>
              <a:rPr lang="en-IN" dirty="0" err="1"/>
              <a:t>config</a:t>
            </a:r>
            <a:r>
              <a:rPr lang="en-IN" dirty="0"/>
              <a:t> --global </a:t>
            </a:r>
            <a:r>
              <a:rPr lang="en-IN" dirty="0" err="1"/>
              <a:t>user.email</a:t>
            </a:r>
            <a:r>
              <a:rPr lang="en-IN" dirty="0"/>
              <a:t> "your.email@example.org"</a:t>
            </a:r>
          </a:p>
          <a:p>
            <a:endParaRPr lang="en-IN" dirty="0"/>
          </a:p>
          <a:p>
            <a:r>
              <a:rPr lang="en-IN" dirty="0"/>
              <a:t># use rebase instead of merge in the `git pull` command.</a:t>
            </a:r>
          </a:p>
          <a:p>
            <a:r>
              <a:rPr lang="en-IN" dirty="0"/>
              <a:t># this avoids merge commits during the pull operation</a:t>
            </a:r>
          </a:p>
          <a:p>
            <a:r>
              <a:rPr lang="en-IN" dirty="0"/>
              <a:t>git </a:t>
            </a:r>
            <a:r>
              <a:rPr lang="en-IN" dirty="0" err="1"/>
              <a:t>config</a:t>
            </a:r>
            <a:r>
              <a:rPr lang="en-IN" dirty="0"/>
              <a:t> --global </a:t>
            </a:r>
            <a:r>
              <a:rPr lang="en-IN" dirty="0" err="1"/>
              <a:t>branch.autosetuprebase</a:t>
            </a:r>
            <a:r>
              <a:rPr lang="en-IN" dirty="0"/>
              <a:t> always</a:t>
            </a:r>
          </a:p>
        </p:txBody>
      </p:sp>
      <p:pic>
        <p:nvPicPr>
          <p:cNvPr id="4" name="Picture 3"/>
          <p:cNvPicPr>
            <a:picLocks noChangeAspect="1"/>
          </p:cNvPicPr>
          <p:nvPr/>
        </p:nvPicPr>
        <p:blipFill>
          <a:blip r:embed="rId2"/>
          <a:stretch>
            <a:fillRect/>
          </a:stretch>
        </p:blipFill>
        <p:spPr>
          <a:xfrm>
            <a:off x="7668344" y="138211"/>
            <a:ext cx="1275133" cy="1257463"/>
          </a:xfrm>
          <a:prstGeom prst="rect">
            <a:avLst/>
          </a:prstGeom>
        </p:spPr>
      </p:pic>
    </p:spTree>
    <p:extLst>
      <p:ext uri="{BB962C8B-B14F-4D97-AF65-F5344CB8AC3E}">
        <p14:creationId xmlns:p14="http://schemas.microsoft.com/office/powerpoint/2010/main" val="37084270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Basic </a:t>
            </a:r>
            <a:r>
              <a:rPr lang="en-US" b="1" dirty="0" err="1"/>
              <a:t>Git</a:t>
            </a:r>
            <a:r>
              <a:rPr lang="en-US" b="1" dirty="0"/>
              <a:t> commands</a:t>
            </a:r>
            <a:endParaRPr lang="en-IN" b="1" dirty="0"/>
          </a:p>
        </p:txBody>
      </p:sp>
      <p:sp>
        <p:nvSpPr>
          <p:cNvPr id="3" name="Content Placeholder 2"/>
          <p:cNvSpPr>
            <a:spLocks noGrp="1"/>
          </p:cNvSpPr>
          <p:nvPr>
            <p:ph idx="1"/>
          </p:nvPr>
        </p:nvSpPr>
        <p:spPr>
          <a:xfrm>
            <a:off x="768096" y="1916832"/>
            <a:ext cx="7908360" cy="4392528"/>
          </a:xfrm>
        </p:spPr>
        <p:txBody>
          <a:bodyPr>
            <a:normAutofit/>
          </a:bodyPr>
          <a:lstStyle/>
          <a:p>
            <a:endParaRPr lang="en-IN" dirty="0"/>
          </a:p>
        </p:txBody>
      </p:sp>
    </p:spTree>
    <p:extLst>
      <p:ext uri="{BB962C8B-B14F-4D97-AF65-F5344CB8AC3E}">
        <p14:creationId xmlns:p14="http://schemas.microsoft.com/office/powerpoint/2010/main" val="26175117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Basic </a:t>
            </a:r>
            <a:r>
              <a:rPr lang="en-US" b="1" dirty="0" err="1"/>
              <a:t>Git</a:t>
            </a:r>
            <a:r>
              <a:rPr lang="en-US" b="1" dirty="0"/>
              <a:t> commands</a:t>
            </a:r>
            <a:endParaRPr lang="en-IN" b="1" dirty="0"/>
          </a:p>
        </p:txBody>
      </p:sp>
      <p:sp>
        <p:nvSpPr>
          <p:cNvPr id="3" name="Content Placeholder 2"/>
          <p:cNvSpPr>
            <a:spLocks noGrp="1"/>
          </p:cNvSpPr>
          <p:nvPr>
            <p:ph idx="1"/>
          </p:nvPr>
        </p:nvSpPr>
        <p:spPr>
          <a:xfrm>
            <a:off x="768096" y="1916832"/>
            <a:ext cx="7908360" cy="4392528"/>
          </a:xfrm>
        </p:spPr>
        <p:txBody>
          <a:bodyPr>
            <a:normAutofit fontScale="92500"/>
          </a:bodyPr>
          <a:lstStyle/>
          <a:p>
            <a:pPr algn="just"/>
            <a:r>
              <a:rPr lang="en-IN" b="1" dirty="0" smtClean="0"/>
              <a:t>git </a:t>
            </a:r>
            <a:r>
              <a:rPr lang="en-IN" b="1" dirty="0" err="1" smtClean="0"/>
              <a:t>init</a:t>
            </a:r>
            <a:r>
              <a:rPr lang="en-IN" b="1" dirty="0" smtClean="0"/>
              <a:t> </a:t>
            </a:r>
          </a:p>
          <a:p>
            <a:pPr algn="just"/>
            <a:r>
              <a:rPr lang="en-IN" dirty="0" smtClean="0"/>
              <a:t>initializes a brand new Git repository and begins tracking an existing directory. </a:t>
            </a:r>
          </a:p>
          <a:p>
            <a:pPr algn="just"/>
            <a:r>
              <a:rPr lang="en-IN" dirty="0" smtClean="0"/>
              <a:t>It adds a hidden subfolder within the existing directory that houses the internal data structure required for version control.</a:t>
            </a:r>
          </a:p>
          <a:p>
            <a:pPr algn="just"/>
            <a:r>
              <a:rPr lang="en-IN" b="1" dirty="0" smtClean="0"/>
              <a:t>git clone </a:t>
            </a:r>
          </a:p>
          <a:p>
            <a:pPr algn="just"/>
            <a:r>
              <a:rPr lang="en-IN" dirty="0" smtClean="0"/>
              <a:t>creates a local copy of a project that already exists remotely. </a:t>
            </a:r>
          </a:p>
          <a:p>
            <a:pPr algn="just"/>
            <a:r>
              <a:rPr lang="en-IN" dirty="0" smtClean="0"/>
              <a:t>The clone includes all the project’s files, history, and branches.</a:t>
            </a:r>
          </a:p>
          <a:p>
            <a:pPr algn="just"/>
            <a:r>
              <a:rPr lang="en-IN" b="1" dirty="0" smtClean="0"/>
              <a:t>git add </a:t>
            </a:r>
          </a:p>
          <a:p>
            <a:pPr algn="just"/>
            <a:r>
              <a:rPr lang="en-IN" dirty="0" smtClean="0"/>
              <a:t>stages a change. </a:t>
            </a:r>
          </a:p>
          <a:p>
            <a:pPr algn="just"/>
            <a:r>
              <a:rPr lang="en-IN" dirty="0" smtClean="0"/>
              <a:t>Git tracks changes to a developer’s codebase, but it’s necessary to stage and take a snapshot of the changes to include them in the project’s history.</a:t>
            </a:r>
            <a:endParaRPr lang="en-IN" dirty="0"/>
          </a:p>
        </p:txBody>
      </p:sp>
    </p:spTree>
    <p:extLst>
      <p:ext uri="{BB962C8B-B14F-4D97-AF65-F5344CB8AC3E}">
        <p14:creationId xmlns:p14="http://schemas.microsoft.com/office/powerpoint/2010/main" val="25763900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040" y="188640"/>
            <a:ext cx="7290054" cy="827560"/>
          </a:xfrm>
        </p:spPr>
        <p:txBody>
          <a:bodyPr/>
          <a:lstStyle/>
          <a:p>
            <a:r>
              <a:rPr lang="en-US" b="1" dirty="0"/>
              <a:t>Basic </a:t>
            </a:r>
            <a:r>
              <a:rPr lang="en-US" b="1" dirty="0" err="1"/>
              <a:t>Git</a:t>
            </a:r>
            <a:r>
              <a:rPr lang="en-US" b="1" dirty="0"/>
              <a:t> commands</a:t>
            </a:r>
            <a:endParaRPr lang="en-IN" b="1" dirty="0"/>
          </a:p>
        </p:txBody>
      </p:sp>
      <p:sp>
        <p:nvSpPr>
          <p:cNvPr id="3" name="Content Placeholder 2"/>
          <p:cNvSpPr>
            <a:spLocks noGrp="1"/>
          </p:cNvSpPr>
          <p:nvPr>
            <p:ph idx="1"/>
          </p:nvPr>
        </p:nvSpPr>
        <p:spPr>
          <a:xfrm>
            <a:off x="768096" y="1556792"/>
            <a:ext cx="7908360" cy="4896544"/>
          </a:xfrm>
        </p:spPr>
        <p:txBody>
          <a:bodyPr>
            <a:normAutofit/>
          </a:bodyPr>
          <a:lstStyle/>
          <a:p>
            <a:r>
              <a:rPr lang="en-IN" b="1" dirty="0"/>
              <a:t>git commit </a:t>
            </a:r>
          </a:p>
          <a:p>
            <a:r>
              <a:rPr lang="en-IN" dirty="0"/>
              <a:t>saves the snapshot to the project history and completes the change-tracking process. </a:t>
            </a:r>
          </a:p>
          <a:p>
            <a:r>
              <a:rPr lang="en-IN" dirty="0"/>
              <a:t>In short, a commit functions like taking a photo. </a:t>
            </a:r>
            <a:endParaRPr lang="en-IN" dirty="0" smtClean="0"/>
          </a:p>
          <a:p>
            <a:pPr algn="just"/>
            <a:r>
              <a:rPr lang="en-IN" dirty="0" smtClean="0"/>
              <a:t>Anything </a:t>
            </a:r>
            <a:r>
              <a:rPr lang="en-IN" dirty="0"/>
              <a:t>that’s been staged with git add will become a part of the snapshot with git commit.</a:t>
            </a:r>
          </a:p>
          <a:p>
            <a:r>
              <a:rPr lang="en-IN" b="1" dirty="0"/>
              <a:t>git status </a:t>
            </a:r>
          </a:p>
          <a:p>
            <a:r>
              <a:rPr lang="en-IN" dirty="0"/>
              <a:t>shows the status of changes as untracked, modified, or staged.</a:t>
            </a:r>
          </a:p>
          <a:p>
            <a:r>
              <a:rPr lang="en-IN" b="1" dirty="0"/>
              <a:t>git branch </a:t>
            </a:r>
          </a:p>
          <a:p>
            <a:r>
              <a:rPr lang="en-IN" dirty="0"/>
              <a:t>shows the branches being worked on locally</a:t>
            </a:r>
            <a:r>
              <a:rPr lang="en-IN" dirty="0" smtClean="0"/>
              <a:t>.</a:t>
            </a:r>
            <a:endParaRPr lang="en-IN" dirty="0"/>
          </a:p>
        </p:txBody>
      </p:sp>
    </p:spTree>
    <p:extLst>
      <p:ext uri="{BB962C8B-B14F-4D97-AF65-F5344CB8AC3E}">
        <p14:creationId xmlns:p14="http://schemas.microsoft.com/office/powerpoint/2010/main" val="5769356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040" y="188640"/>
            <a:ext cx="7290054" cy="827560"/>
          </a:xfrm>
        </p:spPr>
        <p:txBody>
          <a:bodyPr/>
          <a:lstStyle/>
          <a:p>
            <a:r>
              <a:rPr lang="en-US" b="1" dirty="0"/>
              <a:t>Basic </a:t>
            </a:r>
            <a:r>
              <a:rPr lang="en-US" b="1" dirty="0" err="1"/>
              <a:t>Git</a:t>
            </a:r>
            <a:r>
              <a:rPr lang="en-US" b="1" dirty="0"/>
              <a:t> commands</a:t>
            </a:r>
            <a:endParaRPr lang="en-IN" b="1" dirty="0"/>
          </a:p>
        </p:txBody>
      </p:sp>
      <p:sp>
        <p:nvSpPr>
          <p:cNvPr id="3" name="Content Placeholder 2"/>
          <p:cNvSpPr>
            <a:spLocks noGrp="1"/>
          </p:cNvSpPr>
          <p:nvPr>
            <p:ph idx="1"/>
          </p:nvPr>
        </p:nvSpPr>
        <p:spPr>
          <a:xfrm>
            <a:off x="768096" y="1412776"/>
            <a:ext cx="7908360" cy="5040560"/>
          </a:xfrm>
        </p:spPr>
        <p:txBody>
          <a:bodyPr>
            <a:normAutofit lnSpcReduction="10000"/>
          </a:bodyPr>
          <a:lstStyle/>
          <a:p>
            <a:pPr algn="just"/>
            <a:r>
              <a:rPr lang="en-IN" b="1" dirty="0" smtClean="0"/>
              <a:t>git </a:t>
            </a:r>
            <a:r>
              <a:rPr lang="en-IN" b="1" dirty="0"/>
              <a:t>merge </a:t>
            </a:r>
          </a:p>
          <a:p>
            <a:pPr algn="just"/>
            <a:r>
              <a:rPr lang="en-IN" dirty="0"/>
              <a:t>merges lines of development together. </a:t>
            </a:r>
            <a:endParaRPr lang="en-IN" dirty="0" smtClean="0"/>
          </a:p>
          <a:p>
            <a:pPr algn="just"/>
            <a:r>
              <a:rPr lang="en-IN" dirty="0" smtClean="0"/>
              <a:t>This </a:t>
            </a:r>
            <a:r>
              <a:rPr lang="en-IN" dirty="0"/>
              <a:t>command is typically used to combine changes made on two distinct branches. </a:t>
            </a:r>
          </a:p>
          <a:p>
            <a:pPr algn="just"/>
            <a:r>
              <a:rPr lang="en-IN" dirty="0"/>
              <a:t>For example, a developer would merge when they want to combine changes from a feature branch into the master branch for deployment.</a:t>
            </a:r>
          </a:p>
          <a:p>
            <a:pPr algn="just"/>
            <a:r>
              <a:rPr lang="en-IN" b="1" dirty="0"/>
              <a:t>git pull </a:t>
            </a:r>
          </a:p>
          <a:p>
            <a:pPr algn="just"/>
            <a:r>
              <a:rPr lang="en-IN" dirty="0"/>
              <a:t>updates the local line of development with updates from its remote counterpart. </a:t>
            </a:r>
          </a:p>
          <a:p>
            <a:pPr algn="just"/>
            <a:r>
              <a:rPr lang="en-IN" dirty="0"/>
              <a:t>Developers use this command if a teammate has made commits to a branch on a remote, and they would like to reflect those changes in their local environment.</a:t>
            </a:r>
          </a:p>
          <a:p>
            <a:pPr algn="just"/>
            <a:r>
              <a:rPr lang="en-IN" b="1" dirty="0"/>
              <a:t>git push </a:t>
            </a:r>
          </a:p>
          <a:p>
            <a:pPr algn="just"/>
            <a:r>
              <a:rPr lang="en-IN" dirty="0"/>
              <a:t>updates the remote repository with any commits made locally to a branch.</a:t>
            </a:r>
          </a:p>
        </p:txBody>
      </p:sp>
    </p:spTree>
    <p:extLst>
      <p:ext uri="{BB962C8B-B14F-4D97-AF65-F5344CB8AC3E}">
        <p14:creationId xmlns:p14="http://schemas.microsoft.com/office/powerpoint/2010/main" val="1602066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version</a:t>
            </a:r>
            <a:r>
              <a:rPr lang="en-IN" dirty="0"/>
              <a:t> </a:t>
            </a:r>
            <a:r>
              <a:rPr lang="en-IN" dirty="0" smtClean="0"/>
              <a:t>control: </a:t>
            </a:r>
            <a:br>
              <a:rPr lang="en-IN" dirty="0" smtClean="0"/>
            </a:br>
            <a:r>
              <a:rPr lang="en-IN" dirty="0" smtClean="0"/>
              <a:t>definition</a:t>
            </a:r>
            <a:endParaRPr lang="en-IN" dirty="0"/>
          </a:p>
        </p:txBody>
      </p:sp>
      <p:sp>
        <p:nvSpPr>
          <p:cNvPr id="3" name="Content Placeholder 2"/>
          <p:cNvSpPr>
            <a:spLocks noGrp="1"/>
          </p:cNvSpPr>
          <p:nvPr>
            <p:ph idx="1"/>
          </p:nvPr>
        </p:nvSpPr>
        <p:spPr>
          <a:xfrm>
            <a:off x="768096" y="2886456"/>
            <a:ext cx="7764344" cy="3815368"/>
          </a:xfrm>
        </p:spPr>
        <p:txBody>
          <a:bodyPr/>
          <a:lstStyle/>
          <a:p>
            <a:pPr algn="just"/>
            <a:r>
              <a:rPr lang="en-US" dirty="0"/>
              <a:t>A version control system (VCS) allows </a:t>
            </a:r>
            <a:r>
              <a:rPr lang="en-US" dirty="0" smtClean="0"/>
              <a:t>to </a:t>
            </a:r>
            <a:r>
              <a:rPr lang="en-US" dirty="0"/>
              <a:t>track the history of a collection of files. </a:t>
            </a:r>
            <a:endParaRPr lang="en-IN" dirty="0"/>
          </a:p>
          <a:p>
            <a:pPr algn="just"/>
            <a:r>
              <a:rPr lang="en-US" dirty="0"/>
              <a:t>It supports creating different versions of this collection. </a:t>
            </a:r>
            <a:endParaRPr lang="en-IN" dirty="0"/>
          </a:p>
          <a:p>
            <a:pPr algn="just"/>
            <a:r>
              <a:rPr lang="en-US" dirty="0"/>
              <a:t>Each version captures a snapshot of the files at a certain point in time and the VCS allows you to switch between these versions. </a:t>
            </a:r>
            <a:endParaRPr lang="en-IN" dirty="0"/>
          </a:p>
          <a:p>
            <a:pPr algn="just"/>
            <a:r>
              <a:rPr lang="en-US" dirty="0"/>
              <a:t>These versions are stored in a specific place, typically called a </a:t>
            </a:r>
            <a:r>
              <a:rPr lang="en-US" i="1" dirty="0"/>
              <a:t>repository</a:t>
            </a:r>
            <a:r>
              <a:rPr lang="en-US" dirty="0"/>
              <a:t>.</a:t>
            </a:r>
            <a:endParaRPr lang="en-IN" dirty="0"/>
          </a:p>
        </p:txBody>
      </p:sp>
      <p:pic>
        <p:nvPicPr>
          <p:cNvPr id="4" name="Picture 3"/>
          <p:cNvPicPr/>
          <p:nvPr/>
        </p:nvPicPr>
        <p:blipFill>
          <a:blip r:embed="rId2"/>
          <a:stretch>
            <a:fillRect/>
          </a:stretch>
        </p:blipFill>
        <p:spPr>
          <a:xfrm>
            <a:off x="5236790" y="585216"/>
            <a:ext cx="3295650" cy="2301240"/>
          </a:xfrm>
          <a:prstGeom prst="rect">
            <a:avLst/>
          </a:prstGeom>
        </p:spPr>
      </p:pic>
    </p:spTree>
    <p:extLst>
      <p:ext uri="{BB962C8B-B14F-4D97-AF65-F5344CB8AC3E}">
        <p14:creationId xmlns:p14="http://schemas.microsoft.com/office/powerpoint/2010/main" val="1338447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040" y="188640"/>
            <a:ext cx="7290054" cy="827560"/>
          </a:xfrm>
        </p:spPr>
        <p:txBody>
          <a:bodyPr/>
          <a:lstStyle/>
          <a:p>
            <a:r>
              <a:rPr lang="en-US" b="1" dirty="0" err="1" smtClean="0"/>
              <a:t>Git</a:t>
            </a:r>
            <a:r>
              <a:rPr lang="en-US" b="1" dirty="0" smtClean="0"/>
              <a:t> commands -labs</a:t>
            </a:r>
            <a:endParaRPr lang="en-IN" b="1" dirty="0"/>
          </a:p>
        </p:txBody>
      </p:sp>
      <p:sp>
        <p:nvSpPr>
          <p:cNvPr id="3" name="Content Placeholder 2"/>
          <p:cNvSpPr>
            <a:spLocks noGrp="1"/>
          </p:cNvSpPr>
          <p:nvPr>
            <p:ph idx="1"/>
          </p:nvPr>
        </p:nvSpPr>
        <p:spPr>
          <a:xfrm>
            <a:off x="323528" y="1412776"/>
            <a:ext cx="8712968" cy="5040560"/>
          </a:xfrm>
        </p:spPr>
        <p:txBody>
          <a:bodyPr>
            <a:normAutofit fontScale="92500"/>
          </a:bodyPr>
          <a:lstStyle/>
          <a:p>
            <a:pPr algn="just"/>
            <a:r>
              <a:rPr lang="en-IN" b="1" dirty="0" smtClean="0"/>
              <a:t>Create </a:t>
            </a:r>
            <a:r>
              <a:rPr lang="en-IN" b="1" dirty="0"/>
              <a:t>a repo within </a:t>
            </a:r>
            <a:r>
              <a:rPr lang="en-IN" b="1" dirty="0" smtClean="0"/>
              <a:t>an </a:t>
            </a:r>
            <a:r>
              <a:rPr lang="en-IN" b="1" dirty="0"/>
              <a:t>existing project folder </a:t>
            </a:r>
            <a:r>
              <a:rPr lang="en-IN" b="1" dirty="0" smtClean="0"/>
              <a:t>:</a:t>
            </a:r>
          </a:p>
          <a:p>
            <a:pPr algn="just"/>
            <a:r>
              <a:rPr lang="en-IN" dirty="0"/>
              <a:t>cd /path/to/your/existing/code </a:t>
            </a:r>
            <a:endParaRPr lang="en-IN" dirty="0" smtClean="0"/>
          </a:p>
          <a:p>
            <a:pPr algn="just"/>
            <a:r>
              <a:rPr lang="en-IN" dirty="0" smtClean="0"/>
              <a:t>git </a:t>
            </a:r>
            <a:r>
              <a:rPr lang="en-IN" dirty="0" err="1" smtClean="0"/>
              <a:t>init</a:t>
            </a:r>
            <a:endParaRPr lang="en-IN" dirty="0" smtClean="0"/>
          </a:p>
          <a:p>
            <a:pPr algn="just"/>
            <a:endParaRPr lang="en-IN" dirty="0"/>
          </a:p>
          <a:p>
            <a:pPr algn="just"/>
            <a:r>
              <a:rPr lang="en-IN" b="1" dirty="0"/>
              <a:t>Cloning an existing repository: git clone</a:t>
            </a:r>
          </a:p>
          <a:p>
            <a:pPr algn="just"/>
            <a:r>
              <a:rPr lang="en-IN" dirty="0"/>
              <a:t>If a project has already been set up in a central repository, the clone command is the most common way for users to obtain a local development clone. </a:t>
            </a:r>
            <a:endParaRPr lang="en-IN" dirty="0" smtClean="0"/>
          </a:p>
          <a:p>
            <a:pPr algn="just"/>
            <a:r>
              <a:rPr lang="en-IN" dirty="0"/>
              <a:t>git clone &lt;repo </a:t>
            </a:r>
            <a:r>
              <a:rPr lang="en-IN" dirty="0" err="1"/>
              <a:t>url</a:t>
            </a:r>
            <a:r>
              <a:rPr lang="en-IN" dirty="0" smtClean="0"/>
              <a:t>&gt;</a:t>
            </a:r>
          </a:p>
          <a:p>
            <a:pPr algn="just"/>
            <a:r>
              <a:rPr lang="en-IN" dirty="0"/>
              <a:t>git clone is used to create a copy or clone of remote repositories</a:t>
            </a:r>
            <a:r>
              <a:rPr lang="en-IN" dirty="0" smtClean="0"/>
              <a:t>.</a:t>
            </a:r>
          </a:p>
          <a:p>
            <a:pPr algn="just"/>
            <a:endParaRPr lang="en-IN" b="1" dirty="0" smtClean="0"/>
          </a:p>
          <a:p>
            <a:pPr algn="just"/>
            <a:r>
              <a:rPr lang="en-IN" b="1" dirty="0" smtClean="0"/>
              <a:t>Cloning </a:t>
            </a:r>
            <a:r>
              <a:rPr lang="en-IN" b="1" dirty="0"/>
              <a:t>an existing </a:t>
            </a:r>
            <a:r>
              <a:rPr lang="en-IN" b="1" dirty="0" smtClean="0"/>
              <a:t>repository for a specific branch:</a:t>
            </a:r>
            <a:endParaRPr lang="en-IN" dirty="0"/>
          </a:p>
          <a:p>
            <a:pPr algn="just"/>
            <a:r>
              <a:rPr lang="en-US" dirty="0" err="1"/>
              <a:t>git</a:t>
            </a:r>
            <a:r>
              <a:rPr lang="en-US" dirty="0"/>
              <a:t> clone --single-branch --branch </a:t>
            </a:r>
            <a:r>
              <a:rPr lang="en-US" dirty="0" smtClean="0"/>
              <a:t>set-1  https</a:t>
            </a:r>
            <a:r>
              <a:rPr lang="en-US" dirty="0"/>
              <a:t>://github.com/dibakar123/samplerepo.git</a:t>
            </a:r>
            <a:endParaRPr lang="en-IN" dirty="0" smtClean="0"/>
          </a:p>
          <a:p>
            <a:pPr algn="just"/>
            <a:endParaRPr lang="en-IN" dirty="0"/>
          </a:p>
        </p:txBody>
      </p:sp>
    </p:spTree>
    <p:extLst>
      <p:ext uri="{BB962C8B-B14F-4D97-AF65-F5344CB8AC3E}">
        <p14:creationId xmlns:p14="http://schemas.microsoft.com/office/powerpoint/2010/main" val="27822147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040" y="188640"/>
            <a:ext cx="7290054" cy="827560"/>
          </a:xfrm>
        </p:spPr>
        <p:txBody>
          <a:bodyPr/>
          <a:lstStyle/>
          <a:p>
            <a:r>
              <a:rPr lang="en-US" b="1" dirty="0" err="1" smtClean="0"/>
              <a:t>Git</a:t>
            </a:r>
            <a:r>
              <a:rPr lang="en-US" b="1" dirty="0" smtClean="0"/>
              <a:t> commands -labs</a:t>
            </a:r>
            <a:endParaRPr lang="en-IN" b="1" dirty="0"/>
          </a:p>
        </p:txBody>
      </p:sp>
      <p:sp>
        <p:nvSpPr>
          <p:cNvPr id="3" name="Content Placeholder 2"/>
          <p:cNvSpPr>
            <a:spLocks noGrp="1"/>
          </p:cNvSpPr>
          <p:nvPr>
            <p:ph idx="1"/>
          </p:nvPr>
        </p:nvSpPr>
        <p:spPr>
          <a:xfrm>
            <a:off x="768096" y="1412776"/>
            <a:ext cx="7908360" cy="5040560"/>
          </a:xfrm>
        </p:spPr>
        <p:txBody>
          <a:bodyPr>
            <a:normAutofit/>
          </a:bodyPr>
          <a:lstStyle/>
          <a:p>
            <a:pPr algn="just"/>
            <a:r>
              <a:rPr lang="en-IN" b="1" dirty="0" smtClean="0"/>
              <a:t>Lab:</a:t>
            </a:r>
          </a:p>
          <a:p>
            <a:pPr algn="just"/>
            <a:r>
              <a:rPr lang="en-IN" dirty="0"/>
              <a:t>Performing a local Git workflow via the command </a:t>
            </a:r>
            <a:r>
              <a:rPr lang="en-IN" dirty="0" smtClean="0"/>
              <a:t>line</a:t>
            </a:r>
          </a:p>
          <a:p>
            <a:pPr algn="just"/>
            <a:endParaRPr lang="en-IN" dirty="0"/>
          </a:p>
        </p:txBody>
      </p:sp>
      <p:graphicFrame>
        <p:nvGraphicFramePr>
          <p:cNvPr id="4" name="Object 3"/>
          <p:cNvGraphicFramePr>
            <a:graphicFrameLocks noChangeAspect="1"/>
          </p:cNvGraphicFramePr>
          <p:nvPr>
            <p:extLst>
              <p:ext uri="{D42A27DB-BD31-4B8C-83A1-F6EECF244321}">
                <p14:modId xmlns:p14="http://schemas.microsoft.com/office/powerpoint/2010/main" val="1242866462"/>
              </p:ext>
            </p:extLst>
          </p:nvPr>
        </p:nvGraphicFramePr>
        <p:xfrm>
          <a:off x="987180" y="2780928"/>
          <a:ext cx="3417887" cy="490538"/>
        </p:xfrm>
        <a:graphic>
          <a:graphicData uri="http://schemas.openxmlformats.org/presentationml/2006/ole">
            <mc:AlternateContent xmlns:mc="http://schemas.openxmlformats.org/markup-compatibility/2006">
              <mc:Choice xmlns:v="urn:schemas-microsoft-com:vml" Requires="v">
                <p:oleObj spid="_x0000_s28682" name="Packager Shell Object" showAsIcon="1" r:id="rId3" imgW="3417840" imgH="491040" progId="Package">
                  <p:embed/>
                </p:oleObj>
              </mc:Choice>
              <mc:Fallback>
                <p:oleObj name="Packager Shell Object" showAsIcon="1" r:id="rId3" imgW="3417840" imgH="491040" progId="Package">
                  <p:embed/>
                  <p:pic>
                    <p:nvPicPr>
                      <p:cNvPr id="0" name=""/>
                      <p:cNvPicPr/>
                      <p:nvPr/>
                    </p:nvPicPr>
                    <p:blipFill>
                      <a:blip r:embed="rId4"/>
                      <a:stretch>
                        <a:fillRect/>
                      </a:stretch>
                    </p:blipFill>
                    <p:spPr>
                      <a:xfrm>
                        <a:off x="987180" y="2780928"/>
                        <a:ext cx="3417887" cy="490538"/>
                      </a:xfrm>
                      <a:prstGeom prst="rect">
                        <a:avLst/>
                      </a:prstGeom>
                    </p:spPr>
                  </p:pic>
                </p:oleObj>
              </mc:Fallback>
            </mc:AlternateContent>
          </a:graphicData>
        </a:graphic>
      </p:graphicFrame>
    </p:spTree>
    <p:extLst>
      <p:ext uri="{BB962C8B-B14F-4D97-AF65-F5344CB8AC3E}">
        <p14:creationId xmlns:p14="http://schemas.microsoft.com/office/powerpoint/2010/main" val="7691591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040" y="188640"/>
            <a:ext cx="7290054" cy="827560"/>
          </a:xfrm>
        </p:spPr>
        <p:txBody>
          <a:bodyPr/>
          <a:lstStyle/>
          <a:p>
            <a:r>
              <a:rPr lang="en-US" b="1" dirty="0" err="1" smtClean="0"/>
              <a:t>Git</a:t>
            </a:r>
            <a:r>
              <a:rPr lang="en-US" b="1" dirty="0" smtClean="0"/>
              <a:t> commands -labs</a:t>
            </a:r>
            <a:endParaRPr lang="en-IN" b="1" dirty="0"/>
          </a:p>
        </p:txBody>
      </p:sp>
      <p:sp>
        <p:nvSpPr>
          <p:cNvPr id="3" name="Content Placeholder 2"/>
          <p:cNvSpPr>
            <a:spLocks noGrp="1"/>
          </p:cNvSpPr>
          <p:nvPr>
            <p:ph idx="1"/>
          </p:nvPr>
        </p:nvSpPr>
        <p:spPr>
          <a:xfrm>
            <a:off x="768096" y="1412776"/>
            <a:ext cx="7908360" cy="5040560"/>
          </a:xfrm>
        </p:spPr>
        <p:txBody>
          <a:bodyPr>
            <a:normAutofit fontScale="77500" lnSpcReduction="20000"/>
          </a:bodyPr>
          <a:lstStyle/>
          <a:p>
            <a:pPr algn="just"/>
            <a:r>
              <a:rPr lang="en-IN" b="1" dirty="0"/>
              <a:t>Saving changes to the repository: git add and git </a:t>
            </a:r>
            <a:r>
              <a:rPr lang="en-IN" b="1" dirty="0" smtClean="0"/>
              <a:t>commit</a:t>
            </a:r>
          </a:p>
          <a:p>
            <a:pPr algn="just"/>
            <a:r>
              <a:rPr lang="en-IN" dirty="0"/>
              <a:t>Now that you have a repository cloned or initialized, you can commit file version changes to it. </a:t>
            </a:r>
            <a:endParaRPr lang="en-IN" dirty="0" smtClean="0"/>
          </a:p>
          <a:p>
            <a:pPr algn="just"/>
            <a:r>
              <a:rPr lang="en-IN" dirty="0" smtClean="0"/>
              <a:t>The </a:t>
            </a:r>
            <a:r>
              <a:rPr lang="en-IN" dirty="0"/>
              <a:t>following example assumes you have set up a project at /path/to/project. The steps ::</a:t>
            </a:r>
          </a:p>
          <a:p>
            <a:pPr algn="just"/>
            <a:endParaRPr lang="en-IN" dirty="0"/>
          </a:p>
          <a:p>
            <a:pPr algn="just"/>
            <a:r>
              <a:rPr lang="en-IN" dirty="0"/>
              <a:t>Change directories to /path/to/project</a:t>
            </a:r>
          </a:p>
          <a:p>
            <a:pPr algn="just"/>
            <a:r>
              <a:rPr lang="en-IN" dirty="0"/>
              <a:t>Create a new file CommitTest.txt with contents :"test content for git tutorial"</a:t>
            </a:r>
          </a:p>
          <a:p>
            <a:pPr algn="just"/>
            <a:r>
              <a:rPr lang="en-IN" dirty="0"/>
              <a:t>To the repository staging area , use command : git add CommitTest.txt </a:t>
            </a:r>
          </a:p>
          <a:p>
            <a:pPr algn="just"/>
            <a:r>
              <a:rPr lang="en-IN" dirty="0"/>
              <a:t>Create a new commit with a message describing what work was done in the commit</a:t>
            </a:r>
          </a:p>
          <a:p>
            <a:pPr algn="just"/>
            <a:r>
              <a:rPr lang="en-IN" dirty="0"/>
              <a:t>cd /path/to/project </a:t>
            </a:r>
          </a:p>
          <a:p>
            <a:pPr algn="just"/>
            <a:r>
              <a:rPr lang="en-IN" dirty="0"/>
              <a:t>echo "test content for git tutorial" &gt;&gt; CommitTest.txt </a:t>
            </a:r>
          </a:p>
          <a:p>
            <a:pPr algn="just"/>
            <a:r>
              <a:rPr lang="en-IN" dirty="0"/>
              <a:t>git add CommitTest.txt </a:t>
            </a:r>
          </a:p>
          <a:p>
            <a:pPr algn="just"/>
            <a:r>
              <a:rPr lang="en-IN" dirty="0"/>
              <a:t>git commit -m "added CommitTest.txt to the repo"</a:t>
            </a:r>
          </a:p>
          <a:p>
            <a:pPr algn="just"/>
            <a:r>
              <a:rPr lang="en-IN" dirty="0"/>
              <a:t>After executing this example, your repo will now have CommitTest.txt added to the history and will track future updates to the file.</a:t>
            </a:r>
          </a:p>
        </p:txBody>
      </p:sp>
    </p:spTree>
    <p:extLst>
      <p:ext uri="{BB962C8B-B14F-4D97-AF65-F5344CB8AC3E}">
        <p14:creationId xmlns:p14="http://schemas.microsoft.com/office/powerpoint/2010/main" val="18319116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040" y="188640"/>
            <a:ext cx="7290054" cy="827560"/>
          </a:xfrm>
        </p:spPr>
        <p:txBody>
          <a:bodyPr/>
          <a:lstStyle/>
          <a:p>
            <a:r>
              <a:rPr lang="en-US" b="1" dirty="0" err="1" smtClean="0"/>
              <a:t>Git</a:t>
            </a:r>
            <a:r>
              <a:rPr lang="en-US" b="1" dirty="0" smtClean="0"/>
              <a:t> commands -labs</a:t>
            </a:r>
            <a:endParaRPr lang="en-IN" b="1" dirty="0"/>
          </a:p>
        </p:txBody>
      </p:sp>
      <p:sp>
        <p:nvSpPr>
          <p:cNvPr id="3" name="Content Placeholder 2"/>
          <p:cNvSpPr>
            <a:spLocks noGrp="1"/>
          </p:cNvSpPr>
          <p:nvPr>
            <p:ph idx="1"/>
          </p:nvPr>
        </p:nvSpPr>
        <p:spPr>
          <a:xfrm>
            <a:off x="768096" y="1412776"/>
            <a:ext cx="7908360" cy="5040560"/>
          </a:xfrm>
        </p:spPr>
        <p:txBody>
          <a:bodyPr>
            <a:normAutofit fontScale="77500" lnSpcReduction="20000"/>
          </a:bodyPr>
          <a:lstStyle/>
          <a:p>
            <a:r>
              <a:rPr lang="en-IN" b="1" dirty="0"/>
              <a:t>Repo-to-repo collaboration: git push</a:t>
            </a:r>
          </a:p>
          <a:p>
            <a:pPr algn="just"/>
            <a:r>
              <a:rPr lang="en-IN" dirty="0" smtClean="0"/>
              <a:t>Now </a:t>
            </a:r>
            <a:r>
              <a:rPr lang="en-IN" dirty="0"/>
              <a:t>that you have a repository cloned or initialized, you can commit file version changes to it. </a:t>
            </a:r>
            <a:endParaRPr lang="en-IN" dirty="0" smtClean="0"/>
          </a:p>
          <a:p>
            <a:pPr algn="just"/>
            <a:r>
              <a:rPr lang="en-IN" dirty="0" smtClean="0"/>
              <a:t>The </a:t>
            </a:r>
            <a:r>
              <a:rPr lang="en-IN" dirty="0"/>
              <a:t>following example assumes you have set up a project at /path/to/project. The steps ::</a:t>
            </a:r>
          </a:p>
          <a:p>
            <a:pPr algn="just"/>
            <a:endParaRPr lang="en-IN" dirty="0"/>
          </a:p>
          <a:p>
            <a:pPr algn="just"/>
            <a:r>
              <a:rPr lang="en-IN" dirty="0"/>
              <a:t>Change directories to /path/to/project</a:t>
            </a:r>
          </a:p>
          <a:p>
            <a:pPr algn="just"/>
            <a:r>
              <a:rPr lang="en-IN" dirty="0"/>
              <a:t>Create a new file CommitTest.txt with contents :"test content for git tutorial"</a:t>
            </a:r>
          </a:p>
          <a:p>
            <a:pPr algn="just"/>
            <a:r>
              <a:rPr lang="en-IN" dirty="0"/>
              <a:t>To the repository staging area , use command : git add CommitTest.txt </a:t>
            </a:r>
          </a:p>
          <a:p>
            <a:pPr algn="just"/>
            <a:r>
              <a:rPr lang="en-IN" dirty="0"/>
              <a:t>Create a new commit with a message describing what work was done in the commit</a:t>
            </a:r>
          </a:p>
          <a:p>
            <a:pPr algn="just"/>
            <a:r>
              <a:rPr lang="en-IN" dirty="0"/>
              <a:t>cd /path/to/project </a:t>
            </a:r>
          </a:p>
          <a:p>
            <a:pPr algn="just"/>
            <a:r>
              <a:rPr lang="en-IN" dirty="0"/>
              <a:t>echo "test content for git tutorial" &gt;&gt; CommitTest.txt </a:t>
            </a:r>
          </a:p>
          <a:p>
            <a:pPr algn="just"/>
            <a:r>
              <a:rPr lang="en-IN" dirty="0"/>
              <a:t>git add CommitTest.txt </a:t>
            </a:r>
          </a:p>
          <a:p>
            <a:pPr algn="just"/>
            <a:r>
              <a:rPr lang="en-IN" dirty="0"/>
              <a:t>git commit -m "added CommitTest.txt to the repo"</a:t>
            </a:r>
          </a:p>
          <a:p>
            <a:pPr algn="just"/>
            <a:r>
              <a:rPr lang="en-IN" dirty="0"/>
              <a:t>After executing this example, your repo will now have CommitTest.txt added to the history and will track future updates to the file.</a:t>
            </a:r>
          </a:p>
        </p:txBody>
      </p:sp>
    </p:spTree>
    <p:extLst>
      <p:ext uri="{BB962C8B-B14F-4D97-AF65-F5344CB8AC3E}">
        <p14:creationId xmlns:p14="http://schemas.microsoft.com/office/powerpoint/2010/main" val="32347391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040" y="188640"/>
            <a:ext cx="7290054" cy="827560"/>
          </a:xfrm>
        </p:spPr>
        <p:txBody>
          <a:bodyPr/>
          <a:lstStyle/>
          <a:p>
            <a:r>
              <a:rPr lang="en-US" b="1" dirty="0" err="1" smtClean="0"/>
              <a:t>Git</a:t>
            </a:r>
            <a:r>
              <a:rPr lang="en-US" b="1" dirty="0" smtClean="0"/>
              <a:t> commands -labs</a:t>
            </a:r>
            <a:endParaRPr lang="en-IN" b="1" dirty="0"/>
          </a:p>
        </p:txBody>
      </p:sp>
      <p:sp>
        <p:nvSpPr>
          <p:cNvPr id="3" name="Content Placeholder 2"/>
          <p:cNvSpPr>
            <a:spLocks noGrp="1"/>
          </p:cNvSpPr>
          <p:nvPr>
            <p:ph idx="1"/>
          </p:nvPr>
        </p:nvSpPr>
        <p:spPr>
          <a:xfrm>
            <a:off x="768096" y="1412776"/>
            <a:ext cx="7908360" cy="5040560"/>
          </a:xfrm>
        </p:spPr>
        <p:txBody>
          <a:bodyPr>
            <a:normAutofit/>
          </a:bodyPr>
          <a:lstStyle/>
          <a:p>
            <a:r>
              <a:rPr lang="en-IN" b="1" dirty="0"/>
              <a:t>Remote repositories</a:t>
            </a:r>
          </a:p>
          <a:p>
            <a:endParaRPr lang="en-IN" b="1" dirty="0"/>
          </a:p>
          <a:p>
            <a:r>
              <a:rPr lang="en-IN" dirty="0"/>
              <a:t>Git allows that you can synchronize your repository with more than one remote repository.</a:t>
            </a:r>
          </a:p>
          <a:p>
            <a:endParaRPr lang="en-IN" dirty="0"/>
          </a:p>
          <a:p>
            <a:r>
              <a:rPr lang="en-IN" dirty="0"/>
              <a:t>In the local repository you can address each remote repository by a shortcut. </a:t>
            </a:r>
          </a:p>
          <a:p>
            <a:r>
              <a:rPr lang="en-IN" dirty="0"/>
              <a:t>This shortcut is simply called remote. Such a remote repository point to another remote repository that can hosted on the Internet, locally or on the network.</a:t>
            </a:r>
          </a:p>
          <a:p>
            <a:endParaRPr lang="en-IN" dirty="0"/>
          </a:p>
          <a:p>
            <a:r>
              <a:rPr lang="en-IN" dirty="0"/>
              <a:t>You can specify properties for the remove, e.g. URL, branches to fetch or branches to push.</a:t>
            </a:r>
          </a:p>
        </p:txBody>
      </p:sp>
      <p:pic>
        <p:nvPicPr>
          <p:cNvPr id="4" name="Picture 3"/>
          <p:cNvPicPr>
            <a:picLocks noChangeAspect="1"/>
          </p:cNvPicPr>
          <p:nvPr/>
        </p:nvPicPr>
        <p:blipFill>
          <a:blip r:embed="rId2"/>
          <a:stretch>
            <a:fillRect/>
          </a:stretch>
        </p:blipFill>
        <p:spPr>
          <a:xfrm>
            <a:off x="5580112" y="331045"/>
            <a:ext cx="3405187" cy="1766887"/>
          </a:xfrm>
          <a:prstGeom prst="rect">
            <a:avLst/>
          </a:prstGeom>
        </p:spPr>
      </p:pic>
    </p:spTree>
    <p:extLst>
      <p:ext uri="{BB962C8B-B14F-4D97-AF65-F5344CB8AC3E}">
        <p14:creationId xmlns:p14="http://schemas.microsoft.com/office/powerpoint/2010/main" val="23906306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040" y="188640"/>
            <a:ext cx="7290054" cy="827560"/>
          </a:xfrm>
        </p:spPr>
        <p:txBody>
          <a:bodyPr/>
          <a:lstStyle/>
          <a:p>
            <a:r>
              <a:rPr lang="en-US" b="1" dirty="0" err="1" smtClean="0"/>
              <a:t>Git</a:t>
            </a:r>
            <a:r>
              <a:rPr lang="en-US" b="1" dirty="0" smtClean="0"/>
              <a:t> commands -labs</a:t>
            </a:r>
            <a:endParaRPr lang="en-IN" b="1" dirty="0"/>
          </a:p>
        </p:txBody>
      </p:sp>
      <p:sp>
        <p:nvSpPr>
          <p:cNvPr id="3" name="Content Placeholder 2"/>
          <p:cNvSpPr>
            <a:spLocks noGrp="1"/>
          </p:cNvSpPr>
          <p:nvPr>
            <p:ph idx="1"/>
          </p:nvPr>
        </p:nvSpPr>
        <p:spPr>
          <a:xfrm>
            <a:off x="768096" y="1412776"/>
            <a:ext cx="7908360" cy="5040560"/>
          </a:xfrm>
        </p:spPr>
        <p:txBody>
          <a:bodyPr>
            <a:normAutofit/>
          </a:bodyPr>
          <a:lstStyle/>
          <a:p>
            <a:r>
              <a:rPr lang="en-IN" b="1" dirty="0" smtClean="0"/>
              <a:t>Remote repositories</a:t>
            </a:r>
          </a:p>
          <a:p>
            <a:endParaRPr lang="en-IN" b="1" dirty="0" smtClean="0"/>
          </a:p>
        </p:txBody>
      </p:sp>
      <p:pic>
        <p:nvPicPr>
          <p:cNvPr id="4" name="Picture 3"/>
          <p:cNvPicPr>
            <a:picLocks noChangeAspect="1"/>
          </p:cNvPicPr>
          <p:nvPr/>
        </p:nvPicPr>
        <p:blipFill>
          <a:blip r:embed="rId3"/>
          <a:stretch>
            <a:fillRect/>
          </a:stretch>
        </p:blipFill>
        <p:spPr>
          <a:xfrm>
            <a:off x="5580112" y="331045"/>
            <a:ext cx="3405187" cy="1766887"/>
          </a:xfrm>
          <a:prstGeom prst="rect">
            <a:avLst/>
          </a:prstGeom>
        </p:spPr>
      </p:pic>
      <p:graphicFrame>
        <p:nvGraphicFramePr>
          <p:cNvPr id="5" name="Object 4"/>
          <p:cNvGraphicFramePr>
            <a:graphicFrameLocks noChangeAspect="1"/>
          </p:cNvGraphicFramePr>
          <p:nvPr>
            <p:extLst>
              <p:ext uri="{D42A27DB-BD31-4B8C-83A1-F6EECF244321}">
                <p14:modId xmlns:p14="http://schemas.microsoft.com/office/powerpoint/2010/main" val="4199029480"/>
              </p:ext>
            </p:extLst>
          </p:nvPr>
        </p:nvGraphicFramePr>
        <p:xfrm>
          <a:off x="775903" y="4422714"/>
          <a:ext cx="2330450" cy="490538"/>
        </p:xfrm>
        <a:graphic>
          <a:graphicData uri="http://schemas.openxmlformats.org/presentationml/2006/ole">
            <mc:AlternateContent xmlns:mc="http://schemas.openxmlformats.org/markup-compatibility/2006">
              <mc:Choice xmlns:v="urn:schemas-microsoft-com:vml" Requires="v">
                <p:oleObj spid="_x0000_s29713" name="Packager Shell Object" showAsIcon="1" r:id="rId4" imgW="2329920" imgH="491040" progId="Package">
                  <p:embed/>
                </p:oleObj>
              </mc:Choice>
              <mc:Fallback>
                <p:oleObj name="Packager Shell Object" showAsIcon="1" r:id="rId4" imgW="2329920" imgH="491040" progId="Package">
                  <p:embed/>
                  <p:pic>
                    <p:nvPicPr>
                      <p:cNvPr id="0" name=""/>
                      <p:cNvPicPr/>
                      <p:nvPr/>
                    </p:nvPicPr>
                    <p:blipFill>
                      <a:blip r:embed="rId5"/>
                      <a:stretch>
                        <a:fillRect/>
                      </a:stretch>
                    </p:blipFill>
                    <p:spPr>
                      <a:xfrm>
                        <a:off x="775903" y="4422714"/>
                        <a:ext cx="2330450" cy="490538"/>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065094482"/>
              </p:ext>
            </p:extLst>
          </p:nvPr>
        </p:nvGraphicFramePr>
        <p:xfrm>
          <a:off x="760040" y="2397076"/>
          <a:ext cx="2219325" cy="514350"/>
        </p:xfrm>
        <a:graphic>
          <a:graphicData uri="http://schemas.openxmlformats.org/presentationml/2006/ole">
            <mc:AlternateContent xmlns:mc="http://schemas.openxmlformats.org/markup-compatibility/2006">
              <mc:Choice xmlns:v="urn:schemas-microsoft-com:vml" Requires="v">
                <p:oleObj spid="_x0000_s29714" name="Packager Shell Object" showAsIcon="1" r:id="rId6" imgW="2219760" imgH="513720" progId="Package">
                  <p:embed/>
                </p:oleObj>
              </mc:Choice>
              <mc:Fallback>
                <p:oleObj name="Packager Shell Object" showAsIcon="1" r:id="rId6" imgW="2219760" imgH="513720" progId="Package">
                  <p:embed/>
                  <p:pic>
                    <p:nvPicPr>
                      <p:cNvPr id="0" name=""/>
                      <p:cNvPicPr/>
                      <p:nvPr/>
                    </p:nvPicPr>
                    <p:blipFill>
                      <a:blip r:embed="rId7"/>
                      <a:stretch>
                        <a:fillRect/>
                      </a:stretch>
                    </p:blipFill>
                    <p:spPr>
                      <a:xfrm>
                        <a:off x="760040" y="2397076"/>
                        <a:ext cx="2219325" cy="514350"/>
                      </a:xfrm>
                      <a:prstGeom prst="rect">
                        <a:avLst/>
                      </a:prstGeom>
                    </p:spPr>
                  </p:pic>
                </p:oleObj>
              </mc:Fallback>
            </mc:AlternateContent>
          </a:graphicData>
        </a:graphic>
      </p:graphicFrame>
    </p:spTree>
    <p:extLst>
      <p:ext uri="{BB962C8B-B14F-4D97-AF65-F5344CB8AC3E}">
        <p14:creationId xmlns:p14="http://schemas.microsoft.com/office/powerpoint/2010/main" val="38082018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040" y="188640"/>
            <a:ext cx="7290054" cy="827560"/>
          </a:xfrm>
        </p:spPr>
        <p:txBody>
          <a:bodyPr/>
          <a:lstStyle/>
          <a:p>
            <a:r>
              <a:rPr lang="en-US" b="1" dirty="0" err="1" smtClean="0"/>
              <a:t>GitHub</a:t>
            </a:r>
            <a:endParaRPr lang="en-IN" b="1" dirty="0"/>
          </a:p>
        </p:txBody>
      </p:sp>
      <p:sp>
        <p:nvSpPr>
          <p:cNvPr id="3" name="Content Placeholder 2"/>
          <p:cNvSpPr>
            <a:spLocks noGrp="1"/>
          </p:cNvSpPr>
          <p:nvPr>
            <p:ph idx="1"/>
          </p:nvPr>
        </p:nvSpPr>
        <p:spPr>
          <a:xfrm>
            <a:off x="768096" y="1412776"/>
            <a:ext cx="7908360" cy="5040560"/>
          </a:xfrm>
        </p:spPr>
        <p:txBody>
          <a:bodyPr>
            <a:normAutofit/>
          </a:bodyPr>
          <a:lstStyle/>
          <a:p>
            <a:pPr algn="just"/>
            <a:endParaRPr lang="en-IN" dirty="0"/>
          </a:p>
        </p:txBody>
      </p:sp>
    </p:spTree>
    <p:extLst>
      <p:ext uri="{BB962C8B-B14F-4D97-AF65-F5344CB8AC3E}">
        <p14:creationId xmlns:p14="http://schemas.microsoft.com/office/powerpoint/2010/main" val="24235299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842" y="404664"/>
            <a:ext cx="7290054" cy="827560"/>
          </a:xfrm>
        </p:spPr>
        <p:txBody>
          <a:bodyPr/>
          <a:lstStyle/>
          <a:p>
            <a:r>
              <a:rPr lang="en-US" b="1" dirty="0"/>
              <a:t>What is </a:t>
            </a:r>
            <a:r>
              <a:rPr lang="en-US" b="1" dirty="0" err="1"/>
              <a:t>GitHub</a:t>
            </a:r>
            <a:r>
              <a:rPr lang="en-US" b="1" dirty="0"/>
              <a:t>?</a:t>
            </a:r>
            <a:endParaRPr lang="en-IN" b="1" dirty="0"/>
          </a:p>
        </p:txBody>
      </p:sp>
      <p:sp>
        <p:nvSpPr>
          <p:cNvPr id="3" name="Content Placeholder 2"/>
          <p:cNvSpPr>
            <a:spLocks noGrp="1"/>
          </p:cNvSpPr>
          <p:nvPr>
            <p:ph idx="1"/>
          </p:nvPr>
        </p:nvSpPr>
        <p:spPr>
          <a:xfrm>
            <a:off x="768096" y="1700808"/>
            <a:ext cx="7908360" cy="4752528"/>
          </a:xfrm>
        </p:spPr>
        <p:txBody>
          <a:bodyPr>
            <a:normAutofit/>
          </a:bodyPr>
          <a:lstStyle/>
          <a:p>
            <a:r>
              <a:rPr lang="en-US" dirty="0" err="1"/>
              <a:t>GitHub</a:t>
            </a:r>
            <a:r>
              <a:rPr lang="en-US" dirty="0"/>
              <a:t> is a code hosting platform for version control and collaboration</a:t>
            </a:r>
            <a:r>
              <a:rPr lang="en-US" dirty="0" smtClean="0"/>
              <a:t>.</a:t>
            </a:r>
          </a:p>
          <a:p>
            <a:r>
              <a:rPr lang="en-US" dirty="0" smtClean="0"/>
              <a:t>It </a:t>
            </a:r>
            <a:r>
              <a:rPr lang="en-US" dirty="0"/>
              <a:t>lets you and others work together on projects from anywhere.</a:t>
            </a:r>
            <a:endParaRPr lang="en-IN" dirty="0"/>
          </a:p>
          <a:p>
            <a:r>
              <a:rPr lang="en-US" dirty="0" smtClean="0"/>
              <a:t>You need </a:t>
            </a:r>
            <a:r>
              <a:rPr lang="en-US" dirty="0"/>
              <a:t>a </a:t>
            </a:r>
            <a:r>
              <a:rPr lang="en-US" dirty="0" err="1"/>
              <a:t>github</a:t>
            </a:r>
            <a:r>
              <a:rPr lang="en-US" dirty="0"/>
              <a:t> </a:t>
            </a:r>
            <a:r>
              <a:rPr lang="en-US" dirty="0" smtClean="0"/>
              <a:t>account using this URL:</a:t>
            </a:r>
            <a:endParaRPr lang="en-IN" dirty="0"/>
          </a:p>
          <a:p>
            <a:r>
              <a:rPr lang="en-US" u="sng" dirty="0">
                <a:hlinkClick r:id="rId2"/>
              </a:rPr>
              <a:t>https://github.com/</a:t>
            </a:r>
            <a:endParaRPr lang="en-IN" dirty="0"/>
          </a:p>
        </p:txBody>
      </p:sp>
    </p:spTree>
    <p:extLst>
      <p:ext uri="{BB962C8B-B14F-4D97-AF65-F5344CB8AC3E}">
        <p14:creationId xmlns:p14="http://schemas.microsoft.com/office/powerpoint/2010/main" val="25865228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6" y="404664"/>
            <a:ext cx="7290054" cy="827560"/>
          </a:xfrm>
        </p:spPr>
        <p:txBody>
          <a:bodyPr/>
          <a:lstStyle/>
          <a:p>
            <a:r>
              <a:rPr lang="en-US" b="1" dirty="0"/>
              <a:t>How </a:t>
            </a:r>
            <a:r>
              <a:rPr lang="en-US" b="1" dirty="0" err="1"/>
              <a:t>GitHub</a:t>
            </a:r>
            <a:r>
              <a:rPr lang="en-US" b="1" dirty="0"/>
              <a:t> </a:t>
            </a:r>
            <a:r>
              <a:rPr lang="en-US" b="1" dirty="0" smtClean="0"/>
              <a:t>works ?</a:t>
            </a:r>
            <a:endParaRPr lang="en-IN" b="1" dirty="0"/>
          </a:p>
        </p:txBody>
      </p:sp>
      <p:sp>
        <p:nvSpPr>
          <p:cNvPr id="3" name="Content Placeholder 2"/>
          <p:cNvSpPr>
            <a:spLocks noGrp="1"/>
          </p:cNvSpPr>
          <p:nvPr>
            <p:ph idx="1"/>
          </p:nvPr>
        </p:nvSpPr>
        <p:spPr>
          <a:xfrm>
            <a:off x="768096" y="1700808"/>
            <a:ext cx="7908360" cy="4752528"/>
          </a:xfrm>
        </p:spPr>
        <p:txBody>
          <a:bodyPr>
            <a:normAutofit/>
          </a:bodyPr>
          <a:lstStyle/>
          <a:p>
            <a:r>
              <a:rPr lang="en-US" dirty="0" err="1"/>
              <a:t>GitHub</a:t>
            </a:r>
            <a:r>
              <a:rPr lang="en-US" dirty="0"/>
              <a:t> builds collaboration directly into the development process. </a:t>
            </a:r>
            <a:endParaRPr lang="en-US" dirty="0" smtClean="0"/>
          </a:p>
          <a:p>
            <a:r>
              <a:rPr lang="en-US" dirty="0" smtClean="0"/>
              <a:t>Work </a:t>
            </a:r>
            <a:r>
              <a:rPr lang="en-US" dirty="0"/>
              <a:t>is organized into repositories, where developers can outline requirements or direction and set expectations for team members. </a:t>
            </a:r>
            <a:endParaRPr lang="en-US" dirty="0" smtClean="0"/>
          </a:p>
          <a:p>
            <a:r>
              <a:rPr lang="en-US" dirty="0" smtClean="0"/>
              <a:t>Then</a:t>
            </a:r>
            <a:r>
              <a:rPr lang="en-US" dirty="0"/>
              <a:t>, using the </a:t>
            </a:r>
            <a:r>
              <a:rPr lang="en-US" dirty="0" err="1"/>
              <a:t>GitHub</a:t>
            </a:r>
            <a:r>
              <a:rPr lang="en-US" dirty="0"/>
              <a:t> flow, developers simply </a:t>
            </a:r>
            <a:r>
              <a:rPr lang="en-US" dirty="0" smtClean="0"/>
              <a:t>:</a:t>
            </a:r>
          </a:p>
          <a:p>
            <a:pPr lvl="1"/>
            <a:r>
              <a:rPr lang="en-US" dirty="0" smtClean="0"/>
              <a:t>create </a:t>
            </a:r>
            <a:r>
              <a:rPr lang="en-US" dirty="0"/>
              <a:t>a branch to work on </a:t>
            </a:r>
            <a:r>
              <a:rPr lang="en-US" dirty="0" smtClean="0"/>
              <a:t>updates</a:t>
            </a:r>
          </a:p>
          <a:p>
            <a:pPr lvl="1"/>
            <a:r>
              <a:rPr lang="en-US" dirty="0" smtClean="0"/>
              <a:t>commit </a:t>
            </a:r>
            <a:r>
              <a:rPr lang="en-US" dirty="0"/>
              <a:t>changes to save </a:t>
            </a:r>
            <a:r>
              <a:rPr lang="en-US" dirty="0" smtClean="0"/>
              <a:t>them</a:t>
            </a:r>
          </a:p>
          <a:p>
            <a:pPr lvl="1"/>
            <a:r>
              <a:rPr lang="en-US" dirty="0" smtClean="0"/>
              <a:t>open </a:t>
            </a:r>
            <a:r>
              <a:rPr lang="en-US" dirty="0"/>
              <a:t>a pull request to propose and discuss </a:t>
            </a:r>
            <a:r>
              <a:rPr lang="en-US" dirty="0" smtClean="0"/>
              <a:t>changes</a:t>
            </a:r>
          </a:p>
          <a:p>
            <a:pPr lvl="1"/>
            <a:r>
              <a:rPr lang="en-US" dirty="0" smtClean="0"/>
              <a:t>merge </a:t>
            </a:r>
            <a:r>
              <a:rPr lang="en-US" dirty="0"/>
              <a:t>pull requests once everyone is on the same page.</a:t>
            </a:r>
            <a:endParaRPr lang="en-IN" dirty="0"/>
          </a:p>
        </p:txBody>
      </p:sp>
    </p:spTree>
    <p:extLst>
      <p:ext uri="{BB962C8B-B14F-4D97-AF65-F5344CB8AC3E}">
        <p14:creationId xmlns:p14="http://schemas.microsoft.com/office/powerpoint/2010/main" val="35672294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6" y="404664"/>
            <a:ext cx="7290054" cy="827560"/>
          </a:xfrm>
        </p:spPr>
        <p:txBody>
          <a:bodyPr/>
          <a:lstStyle/>
          <a:p>
            <a:r>
              <a:rPr lang="en-US" b="1" dirty="0" err="1"/>
              <a:t>GitHub</a:t>
            </a:r>
            <a:r>
              <a:rPr lang="en-US" b="1" dirty="0"/>
              <a:t> flow</a:t>
            </a:r>
            <a:endParaRPr lang="en-IN" b="1" dirty="0"/>
          </a:p>
        </p:txBody>
      </p:sp>
      <p:sp>
        <p:nvSpPr>
          <p:cNvPr id="3" name="Content Placeholder 2"/>
          <p:cNvSpPr>
            <a:spLocks noGrp="1"/>
          </p:cNvSpPr>
          <p:nvPr>
            <p:ph idx="1"/>
          </p:nvPr>
        </p:nvSpPr>
        <p:spPr>
          <a:xfrm>
            <a:off x="768096" y="1340768"/>
            <a:ext cx="7908360" cy="5400600"/>
          </a:xfrm>
        </p:spPr>
        <p:txBody>
          <a:bodyPr>
            <a:normAutofit fontScale="92500" lnSpcReduction="20000"/>
          </a:bodyPr>
          <a:lstStyle/>
          <a:p>
            <a:r>
              <a:rPr lang="en-US" dirty="0" err="1"/>
              <a:t>GitHub</a:t>
            </a:r>
            <a:r>
              <a:rPr lang="en-US" dirty="0"/>
              <a:t> flow is a lightweight, branch-based workflow built around core </a:t>
            </a:r>
            <a:r>
              <a:rPr lang="en-US" dirty="0" err="1"/>
              <a:t>Git</a:t>
            </a:r>
            <a:r>
              <a:rPr lang="en-US" dirty="0"/>
              <a:t> commands used by teams around the globe—including ours</a:t>
            </a:r>
            <a:r>
              <a:rPr lang="en-US" dirty="0" smtClean="0"/>
              <a:t>. </a:t>
            </a:r>
          </a:p>
          <a:p>
            <a:r>
              <a:rPr lang="en-US" dirty="0" smtClean="0"/>
              <a:t>It has six steps:</a:t>
            </a:r>
          </a:p>
          <a:p>
            <a:pPr lvl="0"/>
            <a:r>
              <a:rPr lang="en-US" b="1" dirty="0"/>
              <a:t>Create a branch:</a:t>
            </a:r>
            <a:r>
              <a:rPr lang="en-US" dirty="0"/>
              <a:t> Topic branches created from the canonical deployment branch (usually master) allow teams to contribute to many parallel efforts. </a:t>
            </a:r>
            <a:endParaRPr lang="en-US" dirty="0" smtClean="0"/>
          </a:p>
          <a:p>
            <a:pPr lvl="0"/>
            <a:r>
              <a:rPr lang="en-US" b="1" dirty="0" smtClean="0"/>
              <a:t>Add </a:t>
            </a:r>
            <a:r>
              <a:rPr lang="en-US" b="1" dirty="0"/>
              <a:t>commits:</a:t>
            </a:r>
            <a:r>
              <a:rPr lang="en-US" dirty="0"/>
              <a:t> Snapshots of development efforts within a branch create safe, revertible points in the project’s history.</a:t>
            </a:r>
            <a:endParaRPr lang="en-IN" dirty="0"/>
          </a:p>
          <a:p>
            <a:pPr lvl="0"/>
            <a:r>
              <a:rPr lang="en-US" b="1" dirty="0"/>
              <a:t>Open a pull request:</a:t>
            </a:r>
            <a:r>
              <a:rPr lang="en-US" dirty="0"/>
              <a:t> Pull requests publicize a project’s ongoing efforts and set the tone for a transparent development process.</a:t>
            </a:r>
            <a:endParaRPr lang="en-IN" dirty="0"/>
          </a:p>
          <a:p>
            <a:pPr lvl="0"/>
            <a:r>
              <a:rPr lang="en-US" b="1" dirty="0"/>
              <a:t>Discuss and review code:</a:t>
            </a:r>
            <a:r>
              <a:rPr lang="en-US" dirty="0"/>
              <a:t> Teams participate in code reviews by commenting, testing, and reviewing open pull requests. Code review is at the core of an open and participatory culture.</a:t>
            </a:r>
            <a:endParaRPr lang="en-IN" dirty="0"/>
          </a:p>
          <a:p>
            <a:pPr lvl="0"/>
            <a:r>
              <a:rPr lang="en-US" b="1" dirty="0"/>
              <a:t>Merge:</a:t>
            </a:r>
            <a:r>
              <a:rPr lang="en-US" dirty="0"/>
              <a:t> Upon clicking merge, </a:t>
            </a:r>
            <a:r>
              <a:rPr lang="en-US" dirty="0" err="1"/>
              <a:t>GitHub</a:t>
            </a:r>
            <a:r>
              <a:rPr lang="en-US" dirty="0"/>
              <a:t> automatically performs the equivalent of a local ‘</a:t>
            </a:r>
            <a:r>
              <a:rPr lang="en-US" dirty="0" err="1"/>
              <a:t>git</a:t>
            </a:r>
            <a:r>
              <a:rPr lang="en-US" dirty="0"/>
              <a:t> merge’ operation. </a:t>
            </a:r>
            <a:r>
              <a:rPr lang="en-US" dirty="0" err="1"/>
              <a:t>GitHub</a:t>
            </a:r>
            <a:r>
              <a:rPr lang="en-US" dirty="0"/>
              <a:t> also keeps the entire branch development history on the merged pull request.</a:t>
            </a:r>
            <a:endParaRPr lang="en-IN" dirty="0"/>
          </a:p>
          <a:p>
            <a:pPr lvl="0"/>
            <a:r>
              <a:rPr lang="en-US" b="1" dirty="0"/>
              <a:t>Deploy:</a:t>
            </a:r>
            <a:r>
              <a:rPr lang="en-US" dirty="0"/>
              <a:t> Teams can choose the best release cycles or incorporate continuous integration tools and operate with the assurance that code on the deployment branch has gone through a robust workflow.</a:t>
            </a:r>
            <a:endParaRPr lang="en-IN" dirty="0"/>
          </a:p>
          <a:p>
            <a:endParaRPr lang="en-IN" dirty="0"/>
          </a:p>
        </p:txBody>
      </p:sp>
    </p:spTree>
    <p:extLst>
      <p:ext uri="{BB962C8B-B14F-4D97-AF65-F5344CB8AC3E}">
        <p14:creationId xmlns:p14="http://schemas.microsoft.com/office/powerpoint/2010/main" val="11829521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version</a:t>
            </a:r>
            <a:r>
              <a:rPr lang="en-IN" dirty="0"/>
              <a:t> </a:t>
            </a:r>
            <a:r>
              <a:rPr lang="en-IN" dirty="0" smtClean="0"/>
              <a:t>control :</a:t>
            </a:r>
            <a:br>
              <a:rPr lang="en-IN" dirty="0" smtClean="0"/>
            </a:br>
            <a:r>
              <a:rPr lang="en-IN" dirty="0" err="1" smtClean="0"/>
              <a:t>benifits</a:t>
            </a:r>
            <a:endParaRPr lang="en-IN" dirty="0"/>
          </a:p>
        </p:txBody>
      </p:sp>
      <p:sp>
        <p:nvSpPr>
          <p:cNvPr id="3" name="Content Placeholder 2"/>
          <p:cNvSpPr>
            <a:spLocks noGrp="1"/>
          </p:cNvSpPr>
          <p:nvPr>
            <p:ph idx="1"/>
          </p:nvPr>
        </p:nvSpPr>
        <p:spPr>
          <a:xfrm>
            <a:off x="768096" y="2561888"/>
            <a:ext cx="7764344" cy="4139936"/>
          </a:xfrm>
        </p:spPr>
        <p:txBody>
          <a:bodyPr/>
          <a:lstStyle/>
          <a:p>
            <a:pPr algn="just"/>
            <a:r>
              <a:rPr lang="en-IN" dirty="0"/>
              <a:t>Version control systems are a category of software tools that help a software team manage changes to source code over time. </a:t>
            </a:r>
            <a:endParaRPr lang="en-IN" dirty="0" smtClean="0"/>
          </a:p>
          <a:p>
            <a:pPr algn="just"/>
            <a:r>
              <a:rPr lang="en-IN" dirty="0" smtClean="0"/>
              <a:t>Version </a:t>
            </a:r>
            <a:r>
              <a:rPr lang="en-IN" dirty="0"/>
              <a:t>control software keeps track of every modification to the code in a special kind of database. </a:t>
            </a:r>
            <a:endParaRPr lang="en-IN" dirty="0" smtClean="0"/>
          </a:p>
          <a:p>
            <a:pPr algn="just"/>
            <a:r>
              <a:rPr lang="en-IN" dirty="0" smtClean="0"/>
              <a:t>If </a:t>
            </a:r>
            <a:r>
              <a:rPr lang="en-IN" dirty="0"/>
              <a:t>a mistake is made, developers can turn back the clock and compare earlier versions of the code to help fix the mistake while minimizing disruption to all team members.</a:t>
            </a:r>
          </a:p>
        </p:txBody>
      </p:sp>
      <p:pic>
        <p:nvPicPr>
          <p:cNvPr id="4" name="Picture 3"/>
          <p:cNvPicPr/>
          <p:nvPr/>
        </p:nvPicPr>
        <p:blipFill>
          <a:blip r:embed="rId2"/>
          <a:stretch>
            <a:fillRect/>
          </a:stretch>
        </p:blipFill>
        <p:spPr>
          <a:xfrm>
            <a:off x="6732240" y="836712"/>
            <a:ext cx="1800200" cy="1473680"/>
          </a:xfrm>
          <a:prstGeom prst="rect">
            <a:avLst/>
          </a:prstGeom>
        </p:spPr>
      </p:pic>
    </p:spTree>
    <p:extLst>
      <p:ext uri="{BB962C8B-B14F-4D97-AF65-F5344CB8AC3E}">
        <p14:creationId xmlns:p14="http://schemas.microsoft.com/office/powerpoint/2010/main" val="37891802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6" y="404664"/>
            <a:ext cx="7290054" cy="827560"/>
          </a:xfrm>
        </p:spPr>
        <p:txBody>
          <a:bodyPr/>
          <a:lstStyle/>
          <a:p>
            <a:r>
              <a:rPr lang="en-US" b="1" dirty="0" err="1" smtClean="0"/>
              <a:t>GitHub</a:t>
            </a:r>
            <a:r>
              <a:rPr lang="en-US" b="1" dirty="0" smtClean="0"/>
              <a:t> - labs</a:t>
            </a:r>
            <a:endParaRPr lang="en-IN" b="1" dirty="0"/>
          </a:p>
        </p:txBody>
      </p:sp>
      <p:sp>
        <p:nvSpPr>
          <p:cNvPr id="3" name="Content Placeholder 2"/>
          <p:cNvSpPr>
            <a:spLocks noGrp="1"/>
          </p:cNvSpPr>
          <p:nvPr>
            <p:ph idx="1"/>
          </p:nvPr>
        </p:nvSpPr>
        <p:spPr>
          <a:xfrm>
            <a:off x="768096" y="1340768"/>
            <a:ext cx="7908360" cy="5400600"/>
          </a:xfrm>
        </p:spPr>
        <p:txBody>
          <a:bodyPr>
            <a:normAutofit/>
          </a:bodyPr>
          <a:lstStyle/>
          <a:p>
            <a:pPr fontAlgn="base"/>
            <a:r>
              <a:rPr lang="en-IN" b="1" dirty="0"/>
              <a:t>Creating and Using </a:t>
            </a:r>
            <a:r>
              <a:rPr lang="en-IN" b="1" dirty="0" smtClean="0"/>
              <a:t>Repository</a:t>
            </a:r>
          </a:p>
          <a:p>
            <a:pPr fontAlgn="base"/>
            <a:r>
              <a:rPr lang="en-IN" dirty="0"/>
              <a:t>A repository is usually used to organize a single project. Repositories can contain folders and files, images, videos, spreadsheets, and data sets – anything your project needs. </a:t>
            </a:r>
            <a:endParaRPr lang="en-IN" dirty="0" smtClean="0"/>
          </a:p>
          <a:p>
            <a:pPr fontAlgn="base"/>
            <a:r>
              <a:rPr lang="en-IN" dirty="0" smtClean="0"/>
              <a:t>Steps to create a new repository:</a:t>
            </a:r>
          </a:p>
          <a:p>
            <a:pPr fontAlgn="base"/>
            <a:r>
              <a:rPr lang="en-IN" b="1" dirty="0"/>
              <a:t>Step 1:</a:t>
            </a:r>
            <a:r>
              <a:rPr lang="en-IN" dirty="0"/>
              <a:t> In the upper right corner, next to your username, click and then click New repository.</a:t>
            </a:r>
            <a:br>
              <a:rPr lang="en-IN" dirty="0"/>
            </a:br>
            <a:r>
              <a:rPr lang="en-IN" b="1" dirty="0"/>
              <a:t>Step 2:</a:t>
            </a:r>
            <a:r>
              <a:rPr lang="en-IN" dirty="0"/>
              <a:t> Name your repository </a:t>
            </a:r>
            <a:r>
              <a:rPr lang="en-IN" dirty="0" smtClean="0"/>
              <a:t>“java</a:t>
            </a:r>
            <a:r>
              <a:rPr lang="en-IN" b="1" dirty="0" smtClean="0"/>
              <a:t>-Project</a:t>
            </a:r>
            <a:r>
              <a:rPr lang="en-IN" dirty="0"/>
              <a:t>“.</a:t>
            </a:r>
            <a:br>
              <a:rPr lang="en-IN" dirty="0"/>
            </a:br>
            <a:r>
              <a:rPr lang="en-IN" b="1" dirty="0"/>
              <a:t>Step 3:</a:t>
            </a:r>
            <a:r>
              <a:rPr lang="en-IN" dirty="0"/>
              <a:t> Write a short description.</a:t>
            </a:r>
            <a:br>
              <a:rPr lang="en-IN" dirty="0"/>
            </a:br>
            <a:r>
              <a:rPr lang="en-IN" b="1" dirty="0"/>
              <a:t>Step 4:</a:t>
            </a:r>
            <a:r>
              <a:rPr lang="en-IN" dirty="0"/>
              <a:t> Select Initialize this repository with a README.</a:t>
            </a:r>
            <a:br>
              <a:rPr lang="en-IN" dirty="0"/>
            </a:br>
            <a:r>
              <a:rPr lang="en-IN" b="1" dirty="0"/>
              <a:t>Step 5:</a:t>
            </a:r>
            <a:r>
              <a:rPr lang="en-IN" dirty="0"/>
              <a:t> Click Create repository.</a:t>
            </a:r>
          </a:p>
        </p:txBody>
      </p:sp>
    </p:spTree>
    <p:extLst>
      <p:ext uri="{BB962C8B-B14F-4D97-AF65-F5344CB8AC3E}">
        <p14:creationId xmlns:p14="http://schemas.microsoft.com/office/powerpoint/2010/main" val="12652126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6" y="404664"/>
            <a:ext cx="7290054" cy="827560"/>
          </a:xfrm>
        </p:spPr>
        <p:txBody>
          <a:bodyPr/>
          <a:lstStyle/>
          <a:p>
            <a:r>
              <a:rPr lang="en-US" b="1" dirty="0" err="1"/>
              <a:t>GitHub</a:t>
            </a:r>
            <a:r>
              <a:rPr lang="en-US" b="1" dirty="0"/>
              <a:t> flow</a:t>
            </a:r>
            <a:endParaRPr lang="en-IN" b="1" dirty="0"/>
          </a:p>
        </p:txBody>
      </p:sp>
      <p:sp>
        <p:nvSpPr>
          <p:cNvPr id="3" name="Content Placeholder 2"/>
          <p:cNvSpPr>
            <a:spLocks noGrp="1"/>
          </p:cNvSpPr>
          <p:nvPr>
            <p:ph idx="1"/>
          </p:nvPr>
        </p:nvSpPr>
        <p:spPr>
          <a:xfrm>
            <a:off x="768096" y="1340768"/>
            <a:ext cx="7908360" cy="5400600"/>
          </a:xfrm>
        </p:spPr>
        <p:txBody>
          <a:bodyPr>
            <a:normAutofit/>
          </a:bodyPr>
          <a:lstStyle/>
          <a:p>
            <a:endParaRPr lang="en-IN" dirty="0"/>
          </a:p>
        </p:txBody>
      </p:sp>
      <p:pic>
        <p:nvPicPr>
          <p:cNvPr id="4" name="Picture 3"/>
          <p:cNvPicPr>
            <a:picLocks noChangeAspect="1"/>
          </p:cNvPicPr>
          <p:nvPr/>
        </p:nvPicPr>
        <p:blipFill>
          <a:blip r:embed="rId2"/>
          <a:stretch>
            <a:fillRect/>
          </a:stretch>
        </p:blipFill>
        <p:spPr>
          <a:xfrm>
            <a:off x="-1933575" y="-228600"/>
            <a:ext cx="13011150" cy="7315200"/>
          </a:xfrm>
          <a:prstGeom prst="rect">
            <a:avLst/>
          </a:prstGeom>
        </p:spPr>
      </p:pic>
    </p:spTree>
    <p:extLst>
      <p:ext uri="{BB962C8B-B14F-4D97-AF65-F5344CB8AC3E}">
        <p14:creationId xmlns:p14="http://schemas.microsoft.com/office/powerpoint/2010/main" val="39703319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6" y="404664"/>
            <a:ext cx="7290054" cy="827560"/>
          </a:xfrm>
        </p:spPr>
        <p:txBody>
          <a:bodyPr/>
          <a:lstStyle/>
          <a:p>
            <a:r>
              <a:rPr lang="en-US" b="1" dirty="0" err="1"/>
              <a:t>GitHub</a:t>
            </a:r>
            <a:r>
              <a:rPr lang="en-US" b="1" dirty="0"/>
              <a:t> flow</a:t>
            </a:r>
            <a:endParaRPr lang="en-IN" b="1" dirty="0"/>
          </a:p>
        </p:txBody>
      </p:sp>
      <p:sp>
        <p:nvSpPr>
          <p:cNvPr id="3" name="Content Placeholder 2"/>
          <p:cNvSpPr>
            <a:spLocks noGrp="1"/>
          </p:cNvSpPr>
          <p:nvPr>
            <p:ph idx="1"/>
          </p:nvPr>
        </p:nvSpPr>
        <p:spPr>
          <a:xfrm>
            <a:off x="768096" y="1340768"/>
            <a:ext cx="7908360" cy="5400600"/>
          </a:xfrm>
        </p:spPr>
        <p:txBody>
          <a:bodyPr>
            <a:normAutofit fontScale="92500" lnSpcReduction="20000"/>
          </a:bodyPr>
          <a:lstStyle/>
          <a:p>
            <a:r>
              <a:rPr lang="en-US" dirty="0" err="1"/>
              <a:t>GitHub</a:t>
            </a:r>
            <a:r>
              <a:rPr lang="en-US" dirty="0"/>
              <a:t> flow is a lightweight, branch-based workflow built around core </a:t>
            </a:r>
            <a:r>
              <a:rPr lang="en-US" dirty="0" err="1"/>
              <a:t>Git</a:t>
            </a:r>
            <a:r>
              <a:rPr lang="en-US" dirty="0"/>
              <a:t> commands used by teams around the globe—including ours</a:t>
            </a:r>
            <a:r>
              <a:rPr lang="en-US" dirty="0" smtClean="0"/>
              <a:t>. </a:t>
            </a:r>
          </a:p>
          <a:p>
            <a:r>
              <a:rPr lang="en-US" dirty="0" smtClean="0"/>
              <a:t>It has six steps:</a:t>
            </a:r>
          </a:p>
          <a:p>
            <a:pPr lvl="0"/>
            <a:r>
              <a:rPr lang="en-US" b="1" dirty="0"/>
              <a:t>Create a branch:</a:t>
            </a:r>
            <a:r>
              <a:rPr lang="en-US" dirty="0"/>
              <a:t> Topic branches created from the canonical deployment branch (usually master) allow teams to contribute to many parallel efforts. </a:t>
            </a:r>
            <a:endParaRPr lang="en-US" dirty="0" smtClean="0"/>
          </a:p>
          <a:p>
            <a:pPr lvl="0"/>
            <a:r>
              <a:rPr lang="en-US" b="1" dirty="0" smtClean="0"/>
              <a:t>Add </a:t>
            </a:r>
            <a:r>
              <a:rPr lang="en-US" b="1" dirty="0"/>
              <a:t>commits:</a:t>
            </a:r>
            <a:r>
              <a:rPr lang="en-US" dirty="0"/>
              <a:t> Snapshots of development efforts within a branch create safe, revertible points in the project’s history.</a:t>
            </a:r>
            <a:endParaRPr lang="en-IN" dirty="0"/>
          </a:p>
          <a:p>
            <a:pPr lvl="0"/>
            <a:r>
              <a:rPr lang="en-US" b="1" dirty="0"/>
              <a:t>Open a pull request:</a:t>
            </a:r>
            <a:r>
              <a:rPr lang="en-US" dirty="0"/>
              <a:t> Pull requests publicize a project’s ongoing efforts and set the tone for a transparent development process.</a:t>
            </a:r>
            <a:endParaRPr lang="en-IN" dirty="0"/>
          </a:p>
          <a:p>
            <a:pPr lvl="0"/>
            <a:r>
              <a:rPr lang="en-US" b="1" dirty="0"/>
              <a:t>Discuss and review code:</a:t>
            </a:r>
            <a:r>
              <a:rPr lang="en-US" dirty="0"/>
              <a:t> Teams participate in code reviews by commenting, testing, and reviewing open pull requests. Code review is at the core of an open and participatory culture.</a:t>
            </a:r>
            <a:endParaRPr lang="en-IN" dirty="0"/>
          </a:p>
          <a:p>
            <a:pPr lvl="0"/>
            <a:r>
              <a:rPr lang="en-US" b="1" dirty="0"/>
              <a:t>Merge:</a:t>
            </a:r>
            <a:r>
              <a:rPr lang="en-US" dirty="0"/>
              <a:t> Upon clicking merge, </a:t>
            </a:r>
            <a:r>
              <a:rPr lang="en-US" dirty="0" err="1"/>
              <a:t>GitHub</a:t>
            </a:r>
            <a:r>
              <a:rPr lang="en-US" dirty="0"/>
              <a:t> automatically performs the equivalent of a local ‘</a:t>
            </a:r>
            <a:r>
              <a:rPr lang="en-US" dirty="0" err="1"/>
              <a:t>git</a:t>
            </a:r>
            <a:r>
              <a:rPr lang="en-US" dirty="0"/>
              <a:t> merge’ operation. </a:t>
            </a:r>
            <a:r>
              <a:rPr lang="en-US" dirty="0" err="1"/>
              <a:t>GitHub</a:t>
            </a:r>
            <a:r>
              <a:rPr lang="en-US" dirty="0"/>
              <a:t> also keeps the entire branch development history on the merged pull request.</a:t>
            </a:r>
            <a:endParaRPr lang="en-IN" dirty="0"/>
          </a:p>
          <a:p>
            <a:pPr lvl="0"/>
            <a:r>
              <a:rPr lang="en-US" b="1" dirty="0"/>
              <a:t>Deploy:</a:t>
            </a:r>
            <a:r>
              <a:rPr lang="en-US" dirty="0"/>
              <a:t> Teams can choose the best release cycles or incorporate continuous integration tools and operate with the assurance that code on the deployment branch has gone through a robust workflow.</a:t>
            </a:r>
            <a:endParaRPr lang="en-IN" dirty="0"/>
          </a:p>
          <a:p>
            <a:endParaRPr lang="en-IN" dirty="0"/>
          </a:p>
        </p:txBody>
      </p:sp>
      <p:pic>
        <p:nvPicPr>
          <p:cNvPr id="4" name="Picture 3"/>
          <p:cNvPicPr>
            <a:picLocks noChangeAspect="1"/>
          </p:cNvPicPr>
          <p:nvPr/>
        </p:nvPicPr>
        <p:blipFill>
          <a:blip r:embed="rId2"/>
          <a:stretch>
            <a:fillRect/>
          </a:stretch>
        </p:blipFill>
        <p:spPr>
          <a:xfrm>
            <a:off x="-1933575" y="-228600"/>
            <a:ext cx="13011150" cy="7315200"/>
          </a:xfrm>
          <a:prstGeom prst="rect">
            <a:avLst/>
          </a:prstGeom>
        </p:spPr>
      </p:pic>
    </p:spTree>
    <p:extLst>
      <p:ext uri="{BB962C8B-B14F-4D97-AF65-F5344CB8AC3E}">
        <p14:creationId xmlns:p14="http://schemas.microsoft.com/office/powerpoint/2010/main" val="42869287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6" y="404664"/>
            <a:ext cx="7290054" cy="827560"/>
          </a:xfrm>
        </p:spPr>
        <p:txBody>
          <a:bodyPr/>
          <a:lstStyle/>
          <a:p>
            <a:r>
              <a:rPr lang="en-US" b="1" dirty="0" err="1"/>
              <a:t>GitHub</a:t>
            </a:r>
            <a:r>
              <a:rPr lang="en-US" b="1" dirty="0"/>
              <a:t> </a:t>
            </a:r>
            <a:r>
              <a:rPr lang="en-US" b="1" dirty="0" smtClean="0"/>
              <a:t>- labs</a:t>
            </a:r>
            <a:endParaRPr lang="en-IN" b="1" dirty="0"/>
          </a:p>
        </p:txBody>
      </p:sp>
      <p:sp>
        <p:nvSpPr>
          <p:cNvPr id="3" name="Content Placeholder 2"/>
          <p:cNvSpPr>
            <a:spLocks noGrp="1"/>
          </p:cNvSpPr>
          <p:nvPr>
            <p:ph idx="1"/>
          </p:nvPr>
        </p:nvSpPr>
        <p:spPr>
          <a:xfrm>
            <a:off x="768096" y="1340768"/>
            <a:ext cx="7908360" cy="5400600"/>
          </a:xfrm>
        </p:spPr>
        <p:txBody>
          <a:bodyPr>
            <a:normAutofit/>
          </a:bodyPr>
          <a:lstStyle/>
          <a:p>
            <a:pPr fontAlgn="base"/>
            <a:r>
              <a:rPr lang="en-IN" b="1" dirty="0"/>
              <a:t>Create New Branch and </a:t>
            </a:r>
            <a:r>
              <a:rPr lang="en-IN" b="1" dirty="0" smtClean="0"/>
              <a:t>Managing</a:t>
            </a:r>
          </a:p>
          <a:p>
            <a:pPr fontAlgn="base"/>
            <a:r>
              <a:rPr lang="en-IN" dirty="0"/>
              <a:t>Branching is the way to work on different versions of a repository at one time. </a:t>
            </a:r>
            <a:endParaRPr lang="en-IN" dirty="0" smtClean="0"/>
          </a:p>
          <a:p>
            <a:pPr fontAlgn="base"/>
            <a:r>
              <a:rPr lang="en-IN" dirty="0" smtClean="0"/>
              <a:t>By </a:t>
            </a:r>
            <a:r>
              <a:rPr lang="en-IN" dirty="0"/>
              <a:t>default your repository has one branch named master which is considered to be the definitive branch. </a:t>
            </a:r>
            <a:endParaRPr lang="en-IN" dirty="0" smtClean="0"/>
          </a:p>
          <a:p>
            <a:pPr fontAlgn="base"/>
            <a:r>
              <a:rPr lang="en-IN" dirty="0" smtClean="0"/>
              <a:t>Use </a:t>
            </a:r>
            <a:r>
              <a:rPr lang="en-IN" dirty="0"/>
              <a:t>branches to experiment and make edits before committing them to master</a:t>
            </a:r>
            <a:r>
              <a:rPr lang="en-IN" dirty="0" smtClean="0"/>
              <a:t>.</a:t>
            </a:r>
          </a:p>
          <a:p>
            <a:pPr fontAlgn="base"/>
            <a:r>
              <a:rPr lang="en-IN" dirty="0"/>
              <a:t>When </a:t>
            </a:r>
            <a:r>
              <a:rPr lang="en-IN" dirty="0" smtClean="0"/>
              <a:t>create </a:t>
            </a:r>
            <a:r>
              <a:rPr lang="en-IN" dirty="0"/>
              <a:t>a branch off the master branch, </a:t>
            </a:r>
            <a:r>
              <a:rPr lang="en-IN" dirty="0" smtClean="0"/>
              <a:t>making </a:t>
            </a:r>
            <a:r>
              <a:rPr lang="en-IN" dirty="0"/>
              <a:t>a copy, or snapshot, of master as it was at that point in time. If someone else made changes to the master branch while </a:t>
            </a:r>
            <a:r>
              <a:rPr lang="en-IN" dirty="0" smtClean="0"/>
              <a:t>you were </a:t>
            </a:r>
            <a:r>
              <a:rPr lang="en-IN" dirty="0"/>
              <a:t>working on your branch, you could pull in those updates</a:t>
            </a:r>
            <a:r>
              <a:rPr lang="en-IN" dirty="0" smtClean="0"/>
              <a:t>.</a:t>
            </a:r>
          </a:p>
          <a:p>
            <a:pPr fontAlgn="base"/>
            <a:endParaRPr lang="en-IN" dirty="0"/>
          </a:p>
        </p:txBody>
      </p:sp>
      <p:pic>
        <p:nvPicPr>
          <p:cNvPr id="10242" name="Picture 2" descr="branching in githu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5013176"/>
            <a:ext cx="5048250" cy="1266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10626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6" y="404664"/>
            <a:ext cx="7290054" cy="827560"/>
          </a:xfrm>
        </p:spPr>
        <p:txBody>
          <a:bodyPr/>
          <a:lstStyle/>
          <a:p>
            <a:r>
              <a:rPr lang="en-US" b="1" dirty="0" err="1"/>
              <a:t>GitHub</a:t>
            </a:r>
            <a:r>
              <a:rPr lang="en-US" b="1" dirty="0"/>
              <a:t> </a:t>
            </a:r>
            <a:r>
              <a:rPr lang="en-US" b="1" dirty="0" smtClean="0"/>
              <a:t>- labs</a:t>
            </a:r>
            <a:endParaRPr lang="en-IN" b="1" dirty="0"/>
          </a:p>
        </p:txBody>
      </p:sp>
      <p:sp>
        <p:nvSpPr>
          <p:cNvPr id="3" name="Content Placeholder 2"/>
          <p:cNvSpPr>
            <a:spLocks noGrp="1"/>
          </p:cNvSpPr>
          <p:nvPr>
            <p:ph idx="1"/>
          </p:nvPr>
        </p:nvSpPr>
        <p:spPr>
          <a:xfrm>
            <a:off x="768096" y="1340768"/>
            <a:ext cx="7908360" cy="5400600"/>
          </a:xfrm>
        </p:spPr>
        <p:txBody>
          <a:bodyPr>
            <a:normAutofit/>
          </a:bodyPr>
          <a:lstStyle/>
          <a:p>
            <a:pPr fontAlgn="base"/>
            <a:r>
              <a:rPr lang="en-IN" b="1" dirty="0"/>
              <a:t>Create New Branch and </a:t>
            </a:r>
            <a:r>
              <a:rPr lang="en-IN" b="1" dirty="0" smtClean="0"/>
              <a:t>Managing</a:t>
            </a:r>
          </a:p>
          <a:p>
            <a:pPr fontAlgn="base"/>
            <a:r>
              <a:rPr lang="en-IN" dirty="0"/>
              <a:t>For creating a new branch have to use following Steps.</a:t>
            </a:r>
          </a:p>
          <a:p>
            <a:pPr fontAlgn="base"/>
            <a:r>
              <a:rPr lang="en-IN" b="1" dirty="0"/>
              <a:t>Step 1:</a:t>
            </a:r>
            <a:r>
              <a:rPr lang="en-IN" dirty="0"/>
              <a:t> Go to your new repository Spring-Project.</a:t>
            </a:r>
            <a:br>
              <a:rPr lang="en-IN" dirty="0"/>
            </a:br>
            <a:r>
              <a:rPr lang="en-IN" b="1" dirty="0"/>
              <a:t>Step 2:</a:t>
            </a:r>
            <a:r>
              <a:rPr lang="en-IN" dirty="0"/>
              <a:t> Click the drop down at the top of the file list that says branch: master.</a:t>
            </a:r>
            <a:br>
              <a:rPr lang="en-IN" dirty="0"/>
            </a:br>
            <a:r>
              <a:rPr lang="en-IN" b="1" dirty="0"/>
              <a:t>Step 3:</a:t>
            </a:r>
            <a:r>
              <a:rPr lang="en-IN" dirty="0"/>
              <a:t> Type a branch name, </a:t>
            </a:r>
            <a:r>
              <a:rPr lang="en-IN" dirty="0" smtClean="0"/>
              <a:t>“set-1”, </a:t>
            </a:r>
            <a:r>
              <a:rPr lang="en-IN" dirty="0"/>
              <a:t>into the new branch text box.</a:t>
            </a:r>
            <a:br>
              <a:rPr lang="en-IN" dirty="0"/>
            </a:br>
            <a:r>
              <a:rPr lang="en-IN" b="1" dirty="0"/>
              <a:t>Step 4:</a:t>
            </a:r>
            <a:r>
              <a:rPr lang="en-IN" dirty="0"/>
              <a:t> Select the blue Create branch box or hit “Enter” on your keyboard.</a:t>
            </a:r>
          </a:p>
        </p:txBody>
      </p:sp>
      <p:pic>
        <p:nvPicPr>
          <p:cNvPr id="10242" name="Picture 2" descr="branching in githu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5013176"/>
            <a:ext cx="5048250" cy="1266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435642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6" y="404664"/>
            <a:ext cx="7290054" cy="827560"/>
          </a:xfrm>
        </p:spPr>
        <p:txBody>
          <a:bodyPr/>
          <a:lstStyle/>
          <a:p>
            <a:r>
              <a:rPr lang="en-US" b="1" dirty="0" err="1"/>
              <a:t>GitHub</a:t>
            </a:r>
            <a:r>
              <a:rPr lang="en-US" b="1" dirty="0"/>
              <a:t> flow</a:t>
            </a:r>
            <a:endParaRPr lang="en-IN" b="1" dirty="0"/>
          </a:p>
        </p:txBody>
      </p:sp>
      <p:sp>
        <p:nvSpPr>
          <p:cNvPr id="3" name="Content Placeholder 2"/>
          <p:cNvSpPr>
            <a:spLocks noGrp="1"/>
          </p:cNvSpPr>
          <p:nvPr>
            <p:ph idx="1"/>
          </p:nvPr>
        </p:nvSpPr>
        <p:spPr>
          <a:xfrm>
            <a:off x="768096" y="1340768"/>
            <a:ext cx="7908360" cy="5400600"/>
          </a:xfrm>
        </p:spPr>
        <p:txBody>
          <a:bodyPr>
            <a:normAutofit fontScale="92500" lnSpcReduction="20000"/>
          </a:bodyPr>
          <a:lstStyle/>
          <a:p>
            <a:r>
              <a:rPr lang="en-US" dirty="0" err="1"/>
              <a:t>GitHub</a:t>
            </a:r>
            <a:r>
              <a:rPr lang="en-US" dirty="0"/>
              <a:t> flow is a lightweight, branch-based workflow built around core </a:t>
            </a:r>
            <a:r>
              <a:rPr lang="en-US" dirty="0" err="1"/>
              <a:t>Git</a:t>
            </a:r>
            <a:r>
              <a:rPr lang="en-US" dirty="0"/>
              <a:t> commands used by teams around the globe—including ours</a:t>
            </a:r>
            <a:r>
              <a:rPr lang="en-US" dirty="0" smtClean="0"/>
              <a:t>. </a:t>
            </a:r>
          </a:p>
          <a:p>
            <a:r>
              <a:rPr lang="en-US" dirty="0" smtClean="0"/>
              <a:t>It has six steps:</a:t>
            </a:r>
          </a:p>
          <a:p>
            <a:pPr lvl="0"/>
            <a:r>
              <a:rPr lang="en-US" b="1" dirty="0"/>
              <a:t>Create a branch:</a:t>
            </a:r>
            <a:r>
              <a:rPr lang="en-US" dirty="0"/>
              <a:t> Topic branches created from the canonical deployment branch (usually master) allow teams to contribute to many parallel efforts. </a:t>
            </a:r>
            <a:endParaRPr lang="en-US" dirty="0" smtClean="0"/>
          </a:p>
          <a:p>
            <a:pPr lvl="0"/>
            <a:r>
              <a:rPr lang="en-US" b="1" dirty="0" smtClean="0"/>
              <a:t>Add </a:t>
            </a:r>
            <a:r>
              <a:rPr lang="en-US" b="1" dirty="0"/>
              <a:t>commits:</a:t>
            </a:r>
            <a:r>
              <a:rPr lang="en-US" dirty="0"/>
              <a:t> Snapshots of development efforts within a branch create safe, revertible points in the project’s history.</a:t>
            </a:r>
            <a:endParaRPr lang="en-IN" dirty="0"/>
          </a:p>
          <a:p>
            <a:pPr lvl="0"/>
            <a:r>
              <a:rPr lang="en-US" b="1" dirty="0"/>
              <a:t>Open a pull request:</a:t>
            </a:r>
            <a:r>
              <a:rPr lang="en-US" dirty="0"/>
              <a:t> Pull requests publicize a project’s ongoing efforts and set the tone for a transparent development process.</a:t>
            </a:r>
            <a:endParaRPr lang="en-IN" dirty="0"/>
          </a:p>
          <a:p>
            <a:pPr lvl="0"/>
            <a:r>
              <a:rPr lang="en-US" b="1" dirty="0"/>
              <a:t>Discuss and review code:</a:t>
            </a:r>
            <a:r>
              <a:rPr lang="en-US" dirty="0"/>
              <a:t> Teams participate in code reviews by commenting, testing, and reviewing open pull requests. Code review is at the core of an open and participatory culture.</a:t>
            </a:r>
            <a:endParaRPr lang="en-IN" dirty="0"/>
          </a:p>
          <a:p>
            <a:pPr lvl="0"/>
            <a:r>
              <a:rPr lang="en-US" b="1" dirty="0"/>
              <a:t>Merge:</a:t>
            </a:r>
            <a:r>
              <a:rPr lang="en-US" dirty="0"/>
              <a:t> Upon clicking merge, </a:t>
            </a:r>
            <a:r>
              <a:rPr lang="en-US" dirty="0" err="1"/>
              <a:t>GitHub</a:t>
            </a:r>
            <a:r>
              <a:rPr lang="en-US" dirty="0"/>
              <a:t> automatically performs the equivalent of a local ‘</a:t>
            </a:r>
            <a:r>
              <a:rPr lang="en-US" dirty="0" err="1"/>
              <a:t>git</a:t>
            </a:r>
            <a:r>
              <a:rPr lang="en-US" dirty="0"/>
              <a:t> merge’ operation. </a:t>
            </a:r>
            <a:r>
              <a:rPr lang="en-US" dirty="0" err="1"/>
              <a:t>GitHub</a:t>
            </a:r>
            <a:r>
              <a:rPr lang="en-US" dirty="0"/>
              <a:t> also keeps the entire branch development history on the merged pull request.</a:t>
            </a:r>
            <a:endParaRPr lang="en-IN" dirty="0"/>
          </a:p>
          <a:p>
            <a:pPr lvl="0"/>
            <a:r>
              <a:rPr lang="en-US" b="1" dirty="0"/>
              <a:t>Deploy:</a:t>
            </a:r>
            <a:r>
              <a:rPr lang="en-US" dirty="0"/>
              <a:t> Teams can choose the best release cycles or incorporate continuous integration tools and operate with the assurance that code on the deployment branch has gone through a robust workflow.</a:t>
            </a:r>
            <a:endParaRPr lang="en-IN" dirty="0"/>
          </a:p>
          <a:p>
            <a:endParaRPr lang="en-IN" dirty="0"/>
          </a:p>
        </p:txBody>
      </p:sp>
      <p:pic>
        <p:nvPicPr>
          <p:cNvPr id="4" name="Picture 3"/>
          <p:cNvPicPr>
            <a:picLocks noChangeAspect="1"/>
          </p:cNvPicPr>
          <p:nvPr/>
        </p:nvPicPr>
        <p:blipFill>
          <a:blip r:embed="rId2"/>
          <a:stretch>
            <a:fillRect/>
          </a:stretch>
        </p:blipFill>
        <p:spPr>
          <a:xfrm>
            <a:off x="-1933575" y="-228600"/>
            <a:ext cx="13011150" cy="7315200"/>
          </a:xfrm>
          <a:prstGeom prst="rect">
            <a:avLst/>
          </a:prstGeom>
        </p:spPr>
      </p:pic>
    </p:spTree>
    <p:extLst>
      <p:ext uri="{BB962C8B-B14F-4D97-AF65-F5344CB8AC3E}">
        <p14:creationId xmlns:p14="http://schemas.microsoft.com/office/powerpoint/2010/main" val="39975187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6" y="404664"/>
            <a:ext cx="7290054" cy="827560"/>
          </a:xfrm>
        </p:spPr>
        <p:txBody>
          <a:bodyPr/>
          <a:lstStyle/>
          <a:p>
            <a:r>
              <a:rPr lang="en-US" b="1" dirty="0" err="1"/>
              <a:t>GitHub</a:t>
            </a:r>
            <a:r>
              <a:rPr lang="en-US" b="1" dirty="0"/>
              <a:t> </a:t>
            </a:r>
            <a:r>
              <a:rPr lang="en-US" b="1" dirty="0" smtClean="0"/>
              <a:t>- labs</a:t>
            </a:r>
            <a:endParaRPr lang="en-IN" b="1" dirty="0"/>
          </a:p>
        </p:txBody>
      </p:sp>
      <p:sp>
        <p:nvSpPr>
          <p:cNvPr id="3" name="Content Placeholder 2"/>
          <p:cNvSpPr>
            <a:spLocks noGrp="1"/>
          </p:cNvSpPr>
          <p:nvPr>
            <p:ph idx="1"/>
          </p:nvPr>
        </p:nvSpPr>
        <p:spPr>
          <a:xfrm>
            <a:off x="768096" y="1340768"/>
            <a:ext cx="7908360" cy="5400600"/>
          </a:xfrm>
        </p:spPr>
        <p:txBody>
          <a:bodyPr>
            <a:normAutofit/>
          </a:bodyPr>
          <a:lstStyle/>
          <a:p>
            <a:pPr fontAlgn="base"/>
            <a:r>
              <a:rPr lang="en-IN" b="1" dirty="0"/>
              <a:t>Pushing changes to a file to </a:t>
            </a:r>
            <a:r>
              <a:rPr lang="en-IN" b="1" dirty="0" err="1"/>
              <a:t>GitHub</a:t>
            </a:r>
            <a:r>
              <a:rPr lang="en-IN" b="1" dirty="0"/>
              <a:t> as </a:t>
            </a:r>
            <a:r>
              <a:rPr lang="en-IN" b="1" dirty="0" smtClean="0"/>
              <a:t>commits</a:t>
            </a:r>
          </a:p>
          <a:p>
            <a:pPr fontAlgn="base"/>
            <a:r>
              <a:rPr lang="en-IN" dirty="0"/>
              <a:t>On </a:t>
            </a:r>
            <a:r>
              <a:rPr lang="en-IN" dirty="0" err="1"/>
              <a:t>GitHub</a:t>
            </a:r>
            <a:r>
              <a:rPr lang="en-IN" dirty="0"/>
              <a:t>, saved changes are called commits. </a:t>
            </a:r>
            <a:endParaRPr lang="en-IN" dirty="0" smtClean="0"/>
          </a:p>
          <a:p>
            <a:pPr fontAlgn="base"/>
            <a:r>
              <a:rPr lang="en-IN" dirty="0" smtClean="0"/>
              <a:t>Each </a:t>
            </a:r>
            <a:r>
              <a:rPr lang="en-IN" dirty="0"/>
              <a:t>commit has an associated commit message, which is a description explaining why a particular change was made. </a:t>
            </a:r>
            <a:endParaRPr lang="en-IN" dirty="0" smtClean="0"/>
          </a:p>
          <a:p>
            <a:pPr fontAlgn="base"/>
            <a:r>
              <a:rPr lang="en-IN" dirty="0" smtClean="0"/>
              <a:t>Commit </a:t>
            </a:r>
            <a:r>
              <a:rPr lang="en-IN" dirty="0"/>
              <a:t>messages capture the history of your changes, so other contributors can understand what you’ve done and why. </a:t>
            </a:r>
            <a:endParaRPr lang="en-IN" dirty="0" smtClean="0"/>
          </a:p>
          <a:p>
            <a:pPr fontAlgn="base"/>
            <a:r>
              <a:rPr lang="en-IN" dirty="0" smtClean="0"/>
              <a:t>Use </a:t>
            </a:r>
            <a:r>
              <a:rPr lang="en-IN" dirty="0"/>
              <a:t>following steps for Make and commit changes</a:t>
            </a:r>
          </a:p>
          <a:p>
            <a:pPr fontAlgn="base"/>
            <a:r>
              <a:rPr lang="en-IN" b="1" dirty="0"/>
              <a:t>Step 1:</a:t>
            </a:r>
            <a:r>
              <a:rPr lang="en-IN" dirty="0"/>
              <a:t> Click the README.md file.</a:t>
            </a:r>
            <a:br>
              <a:rPr lang="en-IN" dirty="0"/>
            </a:br>
            <a:r>
              <a:rPr lang="en-IN" b="1" dirty="0"/>
              <a:t>Step 2:</a:t>
            </a:r>
            <a:r>
              <a:rPr lang="en-IN" dirty="0"/>
              <a:t> Click the pencil icon in the upper right corner of the file view to edit.</a:t>
            </a:r>
            <a:br>
              <a:rPr lang="en-IN" dirty="0"/>
            </a:br>
            <a:r>
              <a:rPr lang="en-IN" b="1" dirty="0"/>
              <a:t>Step 3:</a:t>
            </a:r>
            <a:r>
              <a:rPr lang="en-IN" dirty="0"/>
              <a:t> In the editor, write a bit about yourself.</a:t>
            </a:r>
            <a:br>
              <a:rPr lang="en-IN" dirty="0"/>
            </a:br>
            <a:r>
              <a:rPr lang="en-IN" b="1" dirty="0"/>
              <a:t>Step 4:</a:t>
            </a:r>
            <a:r>
              <a:rPr lang="en-IN" dirty="0"/>
              <a:t> Write a commit message that describes your changes.</a:t>
            </a:r>
            <a:br>
              <a:rPr lang="en-IN" dirty="0"/>
            </a:br>
            <a:r>
              <a:rPr lang="en-IN" b="1" dirty="0"/>
              <a:t>Step 5:</a:t>
            </a:r>
            <a:r>
              <a:rPr lang="en-IN" dirty="0"/>
              <a:t> Click Commit changes button</a:t>
            </a:r>
            <a:r>
              <a:rPr lang="en-IN" dirty="0" smtClean="0"/>
              <a:t>.</a:t>
            </a:r>
          </a:p>
          <a:p>
            <a:pPr fontAlgn="base"/>
            <a:r>
              <a:rPr lang="en-IN" dirty="0"/>
              <a:t>These changes will be made to just the README file on your </a:t>
            </a:r>
            <a:r>
              <a:rPr lang="en-IN" dirty="0" smtClean="0"/>
              <a:t>set-1 branch</a:t>
            </a:r>
            <a:r>
              <a:rPr lang="en-IN" dirty="0"/>
              <a:t>, so now this branch contains content that’s different from master.</a:t>
            </a:r>
          </a:p>
          <a:p>
            <a:pPr fontAlgn="base"/>
            <a:endParaRPr lang="en-IN" dirty="0"/>
          </a:p>
        </p:txBody>
      </p:sp>
    </p:spTree>
    <p:extLst>
      <p:ext uri="{BB962C8B-B14F-4D97-AF65-F5344CB8AC3E}">
        <p14:creationId xmlns:p14="http://schemas.microsoft.com/office/powerpoint/2010/main" val="29248377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6" y="404664"/>
            <a:ext cx="7290054" cy="827560"/>
          </a:xfrm>
        </p:spPr>
        <p:txBody>
          <a:bodyPr/>
          <a:lstStyle/>
          <a:p>
            <a:r>
              <a:rPr lang="en-US" b="1" dirty="0" err="1"/>
              <a:t>GitHub</a:t>
            </a:r>
            <a:r>
              <a:rPr lang="en-US" b="1" dirty="0"/>
              <a:t> flow</a:t>
            </a:r>
            <a:endParaRPr lang="en-IN" b="1" dirty="0"/>
          </a:p>
        </p:txBody>
      </p:sp>
      <p:sp>
        <p:nvSpPr>
          <p:cNvPr id="3" name="Content Placeholder 2"/>
          <p:cNvSpPr>
            <a:spLocks noGrp="1"/>
          </p:cNvSpPr>
          <p:nvPr>
            <p:ph idx="1"/>
          </p:nvPr>
        </p:nvSpPr>
        <p:spPr>
          <a:xfrm>
            <a:off x="768096" y="1340768"/>
            <a:ext cx="7908360" cy="5400600"/>
          </a:xfrm>
        </p:spPr>
        <p:txBody>
          <a:bodyPr>
            <a:normAutofit fontScale="92500" lnSpcReduction="20000"/>
          </a:bodyPr>
          <a:lstStyle/>
          <a:p>
            <a:r>
              <a:rPr lang="en-US" dirty="0" err="1"/>
              <a:t>GitHub</a:t>
            </a:r>
            <a:r>
              <a:rPr lang="en-US" dirty="0"/>
              <a:t> flow is a lightweight, branch-based workflow built around core </a:t>
            </a:r>
            <a:r>
              <a:rPr lang="en-US" dirty="0" err="1"/>
              <a:t>Git</a:t>
            </a:r>
            <a:r>
              <a:rPr lang="en-US" dirty="0"/>
              <a:t> commands used by teams around the globe—including ours</a:t>
            </a:r>
            <a:r>
              <a:rPr lang="en-US" dirty="0" smtClean="0"/>
              <a:t>. </a:t>
            </a:r>
          </a:p>
          <a:p>
            <a:r>
              <a:rPr lang="en-US" dirty="0" smtClean="0"/>
              <a:t>It has six steps:</a:t>
            </a:r>
          </a:p>
          <a:p>
            <a:pPr lvl="0"/>
            <a:r>
              <a:rPr lang="en-US" b="1" dirty="0"/>
              <a:t>Create a branch:</a:t>
            </a:r>
            <a:r>
              <a:rPr lang="en-US" dirty="0"/>
              <a:t> Topic branches created from the canonical deployment branch (usually master) allow teams to contribute to many parallel efforts. </a:t>
            </a:r>
            <a:endParaRPr lang="en-US" dirty="0" smtClean="0"/>
          </a:p>
          <a:p>
            <a:pPr lvl="0"/>
            <a:r>
              <a:rPr lang="en-US" b="1" dirty="0" smtClean="0"/>
              <a:t>Add </a:t>
            </a:r>
            <a:r>
              <a:rPr lang="en-US" b="1" dirty="0"/>
              <a:t>commits:</a:t>
            </a:r>
            <a:r>
              <a:rPr lang="en-US" dirty="0"/>
              <a:t> Snapshots of development efforts within a branch create safe, revertible points in the project’s history.</a:t>
            </a:r>
            <a:endParaRPr lang="en-IN" dirty="0"/>
          </a:p>
          <a:p>
            <a:pPr lvl="0"/>
            <a:r>
              <a:rPr lang="en-US" b="1" dirty="0"/>
              <a:t>Open a pull request:</a:t>
            </a:r>
            <a:r>
              <a:rPr lang="en-US" dirty="0"/>
              <a:t> Pull requests publicize a project’s ongoing efforts and set the tone for a transparent development process.</a:t>
            </a:r>
            <a:endParaRPr lang="en-IN" dirty="0"/>
          </a:p>
          <a:p>
            <a:pPr lvl="0"/>
            <a:r>
              <a:rPr lang="en-US" b="1" dirty="0"/>
              <a:t>Discuss and review code:</a:t>
            </a:r>
            <a:r>
              <a:rPr lang="en-US" dirty="0"/>
              <a:t> Teams participate in code reviews by commenting, testing, and reviewing open pull requests. Code review is at the core of an open and participatory culture.</a:t>
            </a:r>
            <a:endParaRPr lang="en-IN" dirty="0"/>
          </a:p>
          <a:p>
            <a:pPr lvl="0"/>
            <a:r>
              <a:rPr lang="en-US" b="1" dirty="0"/>
              <a:t>Merge:</a:t>
            </a:r>
            <a:r>
              <a:rPr lang="en-US" dirty="0"/>
              <a:t> Upon clicking merge, </a:t>
            </a:r>
            <a:r>
              <a:rPr lang="en-US" dirty="0" err="1"/>
              <a:t>GitHub</a:t>
            </a:r>
            <a:r>
              <a:rPr lang="en-US" dirty="0"/>
              <a:t> automatically performs the equivalent of a local ‘</a:t>
            </a:r>
            <a:r>
              <a:rPr lang="en-US" dirty="0" err="1"/>
              <a:t>git</a:t>
            </a:r>
            <a:r>
              <a:rPr lang="en-US" dirty="0"/>
              <a:t> merge’ operation. </a:t>
            </a:r>
            <a:r>
              <a:rPr lang="en-US" dirty="0" err="1"/>
              <a:t>GitHub</a:t>
            </a:r>
            <a:r>
              <a:rPr lang="en-US" dirty="0"/>
              <a:t> also keeps the entire branch development history on the merged pull request.</a:t>
            </a:r>
            <a:endParaRPr lang="en-IN" dirty="0"/>
          </a:p>
          <a:p>
            <a:pPr lvl="0"/>
            <a:r>
              <a:rPr lang="en-US" b="1" dirty="0"/>
              <a:t>Deploy:</a:t>
            </a:r>
            <a:r>
              <a:rPr lang="en-US" dirty="0"/>
              <a:t> Teams can choose the best release cycles or incorporate continuous integration tools and operate with the assurance that code on the deployment branch has gone through a robust workflow.</a:t>
            </a:r>
            <a:endParaRPr lang="en-IN" dirty="0"/>
          </a:p>
          <a:p>
            <a:endParaRPr lang="en-IN" dirty="0"/>
          </a:p>
        </p:txBody>
      </p:sp>
      <p:pic>
        <p:nvPicPr>
          <p:cNvPr id="4" name="Picture 3"/>
          <p:cNvPicPr>
            <a:picLocks noChangeAspect="1"/>
          </p:cNvPicPr>
          <p:nvPr/>
        </p:nvPicPr>
        <p:blipFill>
          <a:blip r:embed="rId2"/>
          <a:stretch>
            <a:fillRect/>
          </a:stretch>
        </p:blipFill>
        <p:spPr>
          <a:xfrm>
            <a:off x="-1933575" y="-603448"/>
            <a:ext cx="13011150" cy="7315200"/>
          </a:xfrm>
          <a:prstGeom prst="rect">
            <a:avLst/>
          </a:prstGeom>
        </p:spPr>
      </p:pic>
    </p:spTree>
    <p:extLst>
      <p:ext uri="{BB962C8B-B14F-4D97-AF65-F5344CB8AC3E}">
        <p14:creationId xmlns:p14="http://schemas.microsoft.com/office/powerpoint/2010/main" val="20843860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6" y="404664"/>
            <a:ext cx="7290054" cy="827560"/>
          </a:xfrm>
        </p:spPr>
        <p:txBody>
          <a:bodyPr/>
          <a:lstStyle/>
          <a:p>
            <a:r>
              <a:rPr lang="en-US" b="1" dirty="0" err="1"/>
              <a:t>GitHub</a:t>
            </a:r>
            <a:r>
              <a:rPr lang="en-US" b="1" dirty="0"/>
              <a:t> </a:t>
            </a:r>
            <a:r>
              <a:rPr lang="en-US" b="1" dirty="0" smtClean="0"/>
              <a:t>- labs</a:t>
            </a:r>
            <a:endParaRPr lang="en-IN" b="1" dirty="0"/>
          </a:p>
        </p:txBody>
      </p:sp>
      <p:sp>
        <p:nvSpPr>
          <p:cNvPr id="3" name="Content Placeholder 2"/>
          <p:cNvSpPr>
            <a:spLocks noGrp="1"/>
          </p:cNvSpPr>
          <p:nvPr>
            <p:ph idx="1"/>
          </p:nvPr>
        </p:nvSpPr>
        <p:spPr>
          <a:xfrm>
            <a:off x="768096" y="1340768"/>
            <a:ext cx="7908360" cy="5400600"/>
          </a:xfrm>
        </p:spPr>
        <p:txBody>
          <a:bodyPr>
            <a:normAutofit fontScale="85000" lnSpcReduction="10000"/>
          </a:bodyPr>
          <a:lstStyle/>
          <a:p>
            <a:pPr fontAlgn="base"/>
            <a:r>
              <a:rPr lang="en-IN" b="1" dirty="0"/>
              <a:t>Open and merge a pull </a:t>
            </a:r>
            <a:r>
              <a:rPr lang="en-IN" b="1" dirty="0" smtClean="0"/>
              <a:t>request</a:t>
            </a:r>
          </a:p>
          <a:p>
            <a:pPr fontAlgn="base"/>
            <a:r>
              <a:rPr lang="en-IN" dirty="0"/>
              <a:t>Now that you have changes in a branch off of master, you can open a pull request.</a:t>
            </a:r>
          </a:p>
          <a:p>
            <a:pPr fontAlgn="base"/>
            <a:r>
              <a:rPr lang="en-IN" dirty="0"/>
              <a:t>Pull Requests are the heart of collaboration on </a:t>
            </a:r>
            <a:r>
              <a:rPr lang="en-IN" dirty="0" err="1"/>
              <a:t>GitHub</a:t>
            </a:r>
            <a:r>
              <a:rPr lang="en-IN" dirty="0"/>
              <a:t>. </a:t>
            </a:r>
            <a:endParaRPr lang="en-IN" dirty="0" smtClean="0"/>
          </a:p>
          <a:p>
            <a:pPr fontAlgn="base"/>
            <a:r>
              <a:rPr lang="en-IN" dirty="0" smtClean="0"/>
              <a:t>When </a:t>
            </a:r>
            <a:r>
              <a:rPr lang="en-IN" dirty="0"/>
              <a:t>you open a pull request, you’re proposing your changes and requesting that someone review and pull in your contribution and merge them into their branch. </a:t>
            </a:r>
            <a:endParaRPr lang="en-IN" dirty="0" smtClean="0"/>
          </a:p>
          <a:p>
            <a:pPr fontAlgn="base"/>
            <a:r>
              <a:rPr lang="en-IN" dirty="0" smtClean="0"/>
              <a:t>Pull </a:t>
            </a:r>
            <a:r>
              <a:rPr lang="en-IN" dirty="0"/>
              <a:t>requests show diffs, or differences, of the content from both branches. The changes, additions, and subtractions are shown in green and red.</a:t>
            </a:r>
          </a:p>
          <a:p>
            <a:pPr fontAlgn="base"/>
            <a:r>
              <a:rPr lang="en-IN" dirty="0"/>
              <a:t>For Open a Pull Request for changes to the README as following steps</a:t>
            </a:r>
          </a:p>
          <a:p>
            <a:pPr fontAlgn="base"/>
            <a:r>
              <a:rPr lang="en-IN" b="1" dirty="0"/>
              <a:t>Step 1:</a:t>
            </a:r>
            <a:r>
              <a:rPr lang="en-IN" dirty="0"/>
              <a:t> Click the Pull Request tab, then from the Pull Request page, click the green New pull request button.</a:t>
            </a:r>
            <a:br>
              <a:rPr lang="en-IN" dirty="0"/>
            </a:br>
            <a:r>
              <a:rPr lang="en-IN" b="1" dirty="0"/>
              <a:t>Step 2:</a:t>
            </a:r>
            <a:r>
              <a:rPr lang="en-IN" dirty="0"/>
              <a:t> Select the branch you made, “UAT”, to compare with master (the original).</a:t>
            </a:r>
          </a:p>
          <a:p>
            <a:pPr fontAlgn="base"/>
            <a:r>
              <a:rPr lang="en-IN" b="1" dirty="0"/>
              <a:t>Step 3:</a:t>
            </a:r>
            <a:r>
              <a:rPr lang="en-IN" dirty="0"/>
              <a:t> Look over your changes in the diffs on the Compare page, make sure they’re what you want to submit.</a:t>
            </a:r>
          </a:p>
          <a:p>
            <a:pPr fontAlgn="base"/>
            <a:r>
              <a:rPr lang="en-IN" b="1" dirty="0"/>
              <a:t>Step 4:</a:t>
            </a:r>
            <a:r>
              <a:rPr lang="en-IN" dirty="0"/>
              <a:t> When you’re satisfied that these are the changes you want to submit, click the big green Create Pull Request button.</a:t>
            </a:r>
          </a:p>
          <a:p>
            <a:pPr fontAlgn="base"/>
            <a:r>
              <a:rPr lang="en-IN" b="1" dirty="0"/>
              <a:t>Step 5:</a:t>
            </a:r>
            <a:r>
              <a:rPr lang="en-IN" dirty="0"/>
              <a:t> Give your pull request a title and write a brief description of your </a:t>
            </a:r>
            <a:r>
              <a:rPr lang="en-IN" dirty="0" smtClean="0"/>
              <a:t>changes.</a:t>
            </a:r>
          </a:p>
          <a:p>
            <a:pPr marL="0" indent="0" fontAlgn="base">
              <a:buNone/>
            </a:pPr>
            <a:endParaRPr lang="en-IN" dirty="0"/>
          </a:p>
        </p:txBody>
      </p:sp>
    </p:spTree>
    <p:extLst>
      <p:ext uri="{BB962C8B-B14F-4D97-AF65-F5344CB8AC3E}">
        <p14:creationId xmlns:p14="http://schemas.microsoft.com/office/powerpoint/2010/main" val="365837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6" y="404664"/>
            <a:ext cx="7290054" cy="827560"/>
          </a:xfrm>
        </p:spPr>
        <p:txBody>
          <a:bodyPr/>
          <a:lstStyle/>
          <a:p>
            <a:r>
              <a:rPr lang="en-US" b="1" dirty="0" err="1"/>
              <a:t>GitHub</a:t>
            </a:r>
            <a:r>
              <a:rPr lang="en-US" b="1" dirty="0"/>
              <a:t> </a:t>
            </a:r>
            <a:r>
              <a:rPr lang="en-US" b="1" dirty="0" smtClean="0"/>
              <a:t>- labs</a:t>
            </a:r>
            <a:endParaRPr lang="en-IN" b="1" dirty="0"/>
          </a:p>
        </p:txBody>
      </p:sp>
      <p:sp>
        <p:nvSpPr>
          <p:cNvPr id="3" name="Content Placeholder 2"/>
          <p:cNvSpPr>
            <a:spLocks noGrp="1"/>
          </p:cNvSpPr>
          <p:nvPr>
            <p:ph idx="1"/>
          </p:nvPr>
        </p:nvSpPr>
        <p:spPr>
          <a:xfrm>
            <a:off x="768096" y="1340768"/>
            <a:ext cx="7908360" cy="5400600"/>
          </a:xfrm>
        </p:spPr>
        <p:txBody>
          <a:bodyPr>
            <a:normAutofit fontScale="85000" lnSpcReduction="10000"/>
          </a:bodyPr>
          <a:lstStyle/>
          <a:p>
            <a:pPr fontAlgn="base"/>
            <a:r>
              <a:rPr lang="en-IN" b="1" dirty="0"/>
              <a:t>Open and merge a pull </a:t>
            </a:r>
            <a:r>
              <a:rPr lang="en-IN" b="1" dirty="0" smtClean="0"/>
              <a:t>request</a:t>
            </a:r>
          </a:p>
          <a:p>
            <a:pPr fontAlgn="base"/>
            <a:r>
              <a:rPr lang="en-IN" dirty="0"/>
              <a:t>Now that you have changes in a branch off of master, you can open a pull request.</a:t>
            </a:r>
          </a:p>
          <a:p>
            <a:pPr fontAlgn="base"/>
            <a:r>
              <a:rPr lang="en-IN" dirty="0"/>
              <a:t>Pull Requests are the heart of collaboration on </a:t>
            </a:r>
            <a:r>
              <a:rPr lang="en-IN" dirty="0" err="1"/>
              <a:t>GitHub</a:t>
            </a:r>
            <a:r>
              <a:rPr lang="en-IN" dirty="0"/>
              <a:t>. </a:t>
            </a:r>
            <a:endParaRPr lang="en-IN" dirty="0" smtClean="0"/>
          </a:p>
          <a:p>
            <a:pPr fontAlgn="base"/>
            <a:r>
              <a:rPr lang="en-IN" dirty="0" smtClean="0"/>
              <a:t>When </a:t>
            </a:r>
            <a:r>
              <a:rPr lang="en-IN" dirty="0"/>
              <a:t>you open a pull request, you’re proposing your changes and requesting that someone review and pull in your contribution and merge them into their branch. </a:t>
            </a:r>
            <a:endParaRPr lang="en-IN" dirty="0" smtClean="0"/>
          </a:p>
          <a:p>
            <a:pPr fontAlgn="base"/>
            <a:r>
              <a:rPr lang="en-IN" dirty="0" smtClean="0"/>
              <a:t>Pull </a:t>
            </a:r>
            <a:r>
              <a:rPr lang="en-IN" dirty="0"/>
              <a:t>requests show diffs, or differences, of the content from both branches. The changes, additions, and subtractions are shown in green and red.</a:t>
            </a:r>
          </a:p>
          <a:p>
            <a:pPr fontAlgn="base"/>
            <a:r>
              <a:rPr lang="en-IN" dirty="0"/>
              <a:t>For Open a Pull Request for changes to the README as following steps</a:t>
            </a:r>
          </a:p>
          <a:p>
            <a:pPr fontAlgn="base"/>
            <a:r>
              <a:rPr lang="en-IN" b="1" dirty="0"/>
              <a:t>Step 1:</a:t>
            </a:r>
            <a:r>
              <a:rPr lang="en-IN" dirty="0"/>
              <a:t> Click the Pull Request tab, then from the Pull Request page, click the green New pull request button.</a:t>
            </a:r>
            <a:br>
              <a:rPr lang="en-IN" dirty="0"/>
            </a:br>
            <a:r>
              <a:rPr lang="en-IN" b="1" dirty="0"/>
              <a:t>Step 2:</a:t>
            </a:r>
            <a:r>
              <a:rPr lang="en-IN" dirty="0"/>
              <a:t> Select the branch you made, “UAT”, to compare with master (the original).</a:t>
            </a:r>
          </a:p>
          <a:p>
            <a:pPr fontAlgn="base"/>
            <a:r>
              <a:rPr lang="en-IN" b="1" dirty="0"/>
              <a:t>Step 3:</a:t>
            </a:r>
            <a:r>
              <a:rPr lang="en-IN" dirty="0"/>
              <a:t> Look over your changes in the diffs on the Compare page, make sure they’re what you want to submit.</a:t>
            </a:r>
          </a:p>
          <a:p>
            <a:pPr fontAlgn="base"/>
            <a:r>
              <a:rPr lang="en-IN" b="1" dirty="0"/>
              <a:t>Step 4:</a:t>
            </a:r>
            <a:r>
              <a:rPr lang="en-IN" dirty="0"/>
              <a:t> When you’re satisfied that these are the changes you want to submit, click the big green Create Pull Request button.</a:t>
            </a:r>
          </a:p>
          <a:p>
            <a:pPr fontAlgn="base"/>
            <a:r>
              <a:rPr lang="en-IN" b="1" dirty="0"/>
              <a:t>Step 5:</a:t>
            </a:r>
            <a:r>
              <a:rPr lang="en-IN" dirty="0"/>
              <a:t> Give your pull request a title and write a brief description of your </a:t>
            </a:r>
            <a:r>
              <a:rPr lang="en-IN" dirty="0" smtClean="0"/>
              <a:t>changes.</a:t>
            </a:r>
          </a:p>
          <a:p>
            <a:pPr marL="0" indent="0" fontAlgn="base">
              <a:buNone/>
            </a:pPr>
            <a:endParaRPr lang="en-IN" dirty="0"/>
          </a:p>
        </p:txBody>
      </p:sp>
      <p:pic>
        <p:nvPicPr>
          <p:cNvPr id="19458" name="Picture 2" descr="git pu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817440"/>
            <a:ext cx="9117737" cy="5040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18611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err="1" smtClean="0"/>
              <a:t>Git</a:t>
            </a:r>
            <a:r>
              <a:rPr lang="en-US" b="1" i="1" dirty="0"/>
              <a:t> </a:t>
            </a:r>
            <a:r>
              <a:rPr lang="en-US" b="1" i="1" dirty="0" smtClean="0"/>
              <a:t>: define</a:t>
            </a:r>
            <a:endParaRPr lang="en-IN" dirty="0"/>
          </a:p>
        </p:txBody>
      </p:sp>
      <p:sp>
        <p:nvSpPr>
          <p:cNvPr id="3" name="Content Placeholder 2"/>
          <p:cNvSpPr>
            <a:spLocks noGrp="1"/>
          </p:cNvSpPr>
          <p:nvPr>
            <p:ph idx="1"/>
          </p:nvPr>
        </p:nvSpPr>
        <p:spPr>
          <a:xfrm>
            <a:off x="768096" y="2286000"/>
            <a:ext cx="7764344" cy="4023360"/>
          </a:xfrm>
        </p:spPr>
        <p:txBody>
          <a:bodyPr/>
          <a:lstStyle/>
          <a:p>
            <a:r>
              <a:rPr lang="en-US" i="1" dirty="0" err="1" smtClean="0"/>
              <a:t>Git</a:t>
            </a:r>
            <a:r>
              <a:rPr lang="en-US" dirty="0"/>
              <a:t> is currently the most popular implementation of a distributed version control system.</a:t>
            </a:r>
            <a:endParaRPr lang="en-IN" dirty="0"/>
          </a:p>
          <a:p>
            <a:r>
              <a:rPr lang="en-US" dirty="0" err="1"/>
              <a:t>Git</a:t>
            </a:r>
            <a:r>
              <a:rPr lang="en-US" dirty="0"/>
              <a:t> originates from the Linux kernel development and was founded in 2005 by Linus Torvalds. </a:t>
            </a:r>
            <a:endParaRPr lang="en-US" dirty="0" smtClean="0"/>
          </a:p>
          <a:p>
            <a:r>
              <a:rPr lang="en-US" dirty="0" smtClean="0"/>
              <a:t>Nowadays </a:t>
            </a:r>
            <a:r>
              <a:rPr lang="en-US" dirty="0"/>
              <a:t>it is used by many popular open source projects, e.g., the Android or the Eclipse developer teams, as well as many commercial organizations.</a:t>
            </a:r>
            <a:endParaRPr lang="en-IN" dirty="0"/>
          </a:p>
          <a:p>
            <a:endParaRPr lang="en-IN" dirty="0"/>
          </a:p>
        </p:txBody>
      </p:sp>
    </p:spTree>
    <p:extLst>
      <p:ext uri="{BB962C8B-B14F-4D97-AF65-F5344CB8AC3E}">
        <p14:creationId xmlns:p14="http://schemas.microsoft.com/office/powerpoint/2010/main" val="184076356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6" y="404664"/>
            <a:ext cx="7290054" cy="827560"/>
          </a:xfrm>
        </p:spPr>
        <p:txBody>
          <a:bodyPr/>
          <a:lstStyle/>
          <a:p>
            <a:r>
              <a:rPr lang="en-US" b="1" dirty="0" err="1"/>
              <a:t>GitHub</a:t>
            </a:r>
            <a:r>
              <a:rPr lang="en-US" b="1" dirty="0"/>
              <a:t> </a:t>
            </a:r>
            <a:r>
              <a:rPr lang="en-US" b="1" dirty="0" smtClean="0"/>
              <a:t>- labs</a:t>
            </a:r>
            <a:endParaRPr lang="en-IN" b="1" dirty="0"/>
          </a:p>
        </p:txBody>
      </p:sp>
      <p:sp>
        <p:nvSpPr>
          <p:cNvPr id="3" name="Content Placeholder 2"/>
          <p:cNvSpPr>
            <a:spLocks noGrp="1"/>
          </p:cNvSpPr>
          <p:nvPr>
            <p:ph idx="1"/>
          </p:nvPr>
        </p:nvSpPr>
        <p:spPr>
          <a:xfrm>
            <a:off x="768096" y="1340768"/>
            <a:ext cx="7908360" cy="5400600"/>
          </a:xfrm>
        </p:spPr>
        <p:txBody>
          <a:bodyPr>
            <a:normAutofit/>
          </a:bodyPr>
          <a:lstStyle/>
          <a:p>
            <a:pPr fontAlgn="base"/>
            <a:r>
              <a:rPr lang="en-IN" b="1" dirty="0"/>
              <a:t>Merge your Pull Request</a:t>
            </a:r>
            <a:endParaRPr lang="en-IN" dirty="0"/>
          </a:p>
          <a:p>
            <a:pPr fontAlgn="base"/>
            <a:r>
              <a:rPr lang="en-IN" dirty="0"/>
              <a:t>In this final step, it’s time to bring your changes together – </a:t>
            </a:r>
            <a:endParaRPr lang="en-IN" dirty="0" smtClean="0"/>
          </a:p>
          <a:p>
            <a:pPr fontAlgn="base"/>
            <a:r>
              <a:rPr lang="en-IN" dirty="0" smtClean="0"/>
              <a:t>merging </a:t>
            </a:r>
            <a:r>
              <a:rPr lang="en-IN" dirty="0"/>
              <a:t>your </a:t>
            </a:r>
            <a:r>
              <a:rPr lang="en-IN" dirty="0" smtClean="0"/>
              <a:t>set-1branch </a:t>
            </a:r>
            <a:r>
              <a:rPr lang="en-IN" dirty="0"/>
              <a:t>into the master branch.</a:t>
            </a:r>
          </a:p>
          <a:p>
            <a:pPr fontAlgn="base"/>
            <a:r>
              <a:rPr lang="en-IN" b="1" dirty="0"/>
              <a:t>Step 1:</a:t>
            </a:r>
            <a:r>
              <a:rPr lang="en-IN" dirty="0"/>
              <a:t> Click the green Merge pull request button to merge the changes into master.</a:t>
            </a:r>
            <a:br>
              <a:rPr lang="en-IN" dirty="0"/>
            </a:br>
            <a:r>
              <a:rPr lang="en-IN" b="1" dirty="0"/>
              <a:t>Step 2:</a:t>
            </a:r>
            <a:r>
              <a:rPr lang="en-IN" dirty="0"/>
              <a:t> Click Confirm merge.</a:t>
            </a:r>
            <a:br>
              <a:rPr lang="en-IN" dirty="0"/>
            </a:br>
            <a:r>
              <a:rPr lang="en-IN" b="1" dirty="0"/>
              <a:t>Step 3:</a:t>
            </a:r>
            <a:r>
              <a:rPr lang="en-IN" dirty="0"/>
              <a:t> Go ahead and delete the branch, since its changes have been incorporated, with the Delete branch button in the purple box.</a:t>
            </a:r>
          </a:p>
          <a:p>
            <a:pPr marL="0" indent="0" fontAlgn="base">
              <a:buNone/>
            </a:pPr>
            <a:endParaRPr lang="en-IN" dirty="0"/>
          </a:p>
        </p:txBody>
      </p:sp>
      <p:pic>
        <p:nvPicPr>
          <p:cNvPr id="18434" name="Picture 2" descr="git mer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79" y="4437112"/>
            <a:ext cx="6857631" cy="1656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52710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8093833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EGit</a:t>
            </a:r>
            <a:r>
              <a:rPr lang="en-IN" b="1" dirty="0"/>
              <a:t> Client for </a:t>
            </a:r>
            <a:r>
              <a:rPr lang="en-IN" b="1" dirty="0" smtClean="0"/>
              <a:t>Eclipse</a:t>
            </a:r>
            <a:endParaRPr lang="en-IN" dirty="0"/>
          </a:p>
        </p:txBody>
      </p:sp>
      <p:sp>
        <p:nvSpPr>
          <p:cNvPr id="3" name="Content Placeholder 2"/>
          <p:cNvSpPr>
            <a:spLocks noGrp="1"/>
          </p:cNvSpPr>
          <p:nvPr>
            <p:ph idx="1"/>
          </p:nvPr>
        </p:nvSpPr>
        <p:spPr/>
        <p:txBody>
          <a:bodyPr/>
          <a:lstStyle/>
          <a:p>
            <a:r>
              <a:rPr lang="en-IN" dirty="0" smtClean="0"/>
              <a:t>Git </a:t>
            </a:r>
            <a:r>
              <a:rPr lang="en-IN" dirty="0"/>
              <a:t> for an Eclipse plugin </a:t>
            </a:r>
            <a:r>
              <a:rPr lang="en-IN" dirty="0" smtClean="0"/>
              <a:t> is EGIT</a:t>
            </a:r>
          </a:p>
          <a:p>
            <a:r>
              <a:rPr lang="en-IN" dirty="0"/>
              <a:t>use (or update) from the following Eclipse Update site (Help &gt; Install New Software):</a:t>
            </a:r>
          </a:p>
          <a:p>
            <a:endParaRPr lang="en-IN" dirty="0"/>
          </a:p>
          <a:p>
            <a:r>
              <a:rPr lang="en-IN" dirty="0"/>
              <a:t>http://download.eclipse.org/egit/updates</a:t>
            </a:r>
          </a:p>
        </p:txBody>
      </p:sp>
    </p:spTree>
    <p:extLst>
      <p:ext uri="{BB962C8B-B14F-4D97-AF65-F5344CB8AC3E}">
        <p14:creationId xmlns:p14="http://schemas.microsoft.com/office/powerpoint/2010/main" val="30820130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EGit</a:t>
            </a:r>
            <a:r>
              <a:rPr lang="en-IN" b="1" dirty="0"/>
              <a:t> Client for </a:t>
            </a:r>
            <a:r>
              <a:rPr lang="en-IN" b="1" dirty="0" smtClean="0"/>
              <a:t>Eclipse</a:t>
            </a:r>
            <a:endParaRPr lang="en-IN" dirty="0"/>
          </a:p>
        </p:txBody>
      </p:sp>
      <p:sp>
        <p:nvSpPr>
          <p:cNvPr id="3" name="Content Placeholder 2"/>
          <p:cNvSpPr>
            <a:spLocks noGrp="1"/>
          </p:cNvSpPr>
          <p:nvPr>
            <p:ph idx="1"/>
          </p:nvPr>
        </p:nvSpPr>
        <p:spPr/>
        <p:txBody>
          <a:bodyPr/>
          <a:lstStyle/>
          <a:p>
            <a:r>
              <a:rPr lang="en-IN" dirty="0" smtClean="0"/>
              <a:t>Git </a:t>
            </a:r>
            <a:r>
              <a:rPr lang="en-IN" dirty="0"/>
              <a:t> for an Eclipse plugin </a:t>
            </a:r>
            <a:r>
              <a:rPr lang="en-IN" dirty="0" smtClean="0"/>
              <a:t> is EGIT</a:t>
            </a:r>
          </a:p>
          <a:p>
            <a:r>
              <a:rPr lang="en-IN" dirty="0"/>
              <a:t>use (or update) from the following Eclipse Update site (Help &gt; Install New Software):</a:t>
            </a:r>
          </a:p>
          <a:p>
            <a:endParaRPr lang="en-IN" dirty="0"/>
          </a:p>
          <a:p>
            <a:r>
              <a:rPr lang="en-IN" dirty="0"/>
              <a:t>http://download.eclipse.org/egit/updates</a:t>
            </a:r>
          </a:p>
        </p:txBody>
      </p:sp>
      <p:pic>
        <p:nvPicPr>
          <p:cNvPr id="4" name="Picture 3"/>
          <p:cNvPicPr>
            <a:picLocks noChangeAspect="1"/>
          </p:cNvPicPr>
          <p:nvPr/>
        </p:nvPicPr>
        <p:blipFill>
          <a:blip r:embed="rId2"/>
          <a:stretch>
            <a:fillRect/>
          </a:stretch>
        </p:blipFill>
        <p:spPr>
          <a:xfrm>
            <a:off x="179512" y="1772815"/>
            <a:ext cx="8724900" cy="5277589"/>
          </a:xfrm>
          <a:prstGeom prst="rect">
            <a:avLst/>
          </a:prstGeom>
        </p:spPr>
      </p:pic>
    </p:spTree>
    <p:extLst>
      <p:ext uri="{BB962C8B-B14F-4D97-AF65-F5344CB8AC3E}">
        <p14:creationId xmlns:p14="http://schemas.microsoft.com/office/powerpoint/2010/main" val="30879613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EGit</a:t>
            </a:r>
            <a:r>
              <a:rPr lang="en-IN" b="1" dirty="0"/>
              <a:t> Client for </a:t>
            </a:r>
            <a:r>
              <a:rPr lang="en-IN" b="1" dirty="0" smtClean="0"/>
              <a:t>Eclipse</a:t>
            </a:r>
            <a:endParaRPr lang="en-IN" dirty="0"/>
          </a:p>
        </p:txBody>
      </p:sp>
      <p:sp>
        <p:nvSpPr>
          <p:cNvPr id="3" name="Content Placeholder 2"/>
          <p:cNvSpPr>
            <a:spLocks noGrp="1"/>
          </p:cNvSpPr>
          <p:nvPr>
            <p:ph idx="1"/>
          </p:nvPr>
        </p:nvSpPr>
        <p:spPr/>
        <p:txBody>
          <a:bodyPr/>
          <a:lstStyle/>
          <a:p>
            <a:r>
              <a:rPr lang="en-IN" b="1" dirty="0"/>
              <a:t>Git Perspective and Repository Setup in </a:t>
            </a:r>
            <a:r>
              <a:rPr lang="en-IN" b="1" dirty="0" smtClean="0"/>
              <a:t>Eclipse</a:t>
            </a:r>
          </a:p>
          <a:p>
            <a:r>
              <a:rPr lang="en-IN" dirty="0"/>
              <a:t>In </a:t>
            </a:r>
            <a:r>
              <a:rPr lang="en-IN" dirty="0" smtClean="0"/>
              <a:t>Eclipse, </a:t>
            </a:r>
            <a:r>
              <a:rPr lang="en-IN" dirty="0"/>
              <a:t>switch to the Git perspective:</a:t>
            </a:r>
          </a:p>
          <a:p>
            <a:r>
              <a:rPr lang="en-IN" dirty="0"/>
              <a:t/>
            </a:r>
            <a:br>
              <a:rPr lang="en-IN" dirty="0"/>
            </a:br>
            <a:endParaRPr lang="en-IN" dirty="0"/>
          </a:p>
        </p:txBody>
      </p:sp>
      <p:pic>
        <p:nvPicPr>
          <p:cNvPr id="5" name="Picture 4"/>
          <p:cNvPicPr>
            <a:picLocks noChangeAspect="1"/>
          </p:cNvPicPr>
          <p:nvPr/>
        </p:nvPicPr>
        <p:blipFill>
          <a:blip r:embed="rId2"/>
          <a:stretch>
            <a:fillRect/>
          </a:stretch>
        </p:blipFill>
        <p:spPr>
          <a:xfrm>
            <a:off x="6228184" y="2286000"/>
            <a:ext cx="2724150" cy="3362325"/>
          </a:xfrm>
          <a:prstGeom prst="rect">
            <a:avLst/>
          </a:prstGeom>
        </p:spPr>
      </p:pic>
    </p:spTree>
    <p:extLst>
      <p:ext uri="{BB962C8B-B14F-4D97-AF65-F5344CB8AC3E}">
        <p14:creationId xmlns:p14="http://schemas.microsoft.com/office/powerpoint/2010/main" val="172683345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Git perspective</a:t>
            </a:r>
            <a:endParaRPr lang="en-IN" dirty="0"/>
          </a:p>
        </p:txBody>
      </p:sp>
      <p:sp>
        <p:nvSpPr>
          <p:cNvPr id="3" name="Content Placeholder 2"/>
          <p:cNvSpPr>
            <a:spLocks noGrp="1"/>
          </p:cNvSpPr>
          <p:nvPr>
            <p:ph idx="1"/>
          </p:nvPr>
        </p:nvSpPr>
        <p:spPr>
          <a:xfrm>
            <a:off x="179512" y="1700808"/>
            <a:ext cx="4956032" cy="4023360"/>
          </a:xfrm>
        </p:spPr>
        <p:txBody>
          <a:bodyPr/>
          <a:lstStyle/>
          <a:p>
            <a:r>
              <a:rPr lang="en-IN" dirty="0"/>
              <a:t>From the Git perspective, </a:t>
            </a:r>
            <a:r>
              <a:rPr lang="en-IN" dirty="0" smtClean="0"/>
              <a:t>can </a:t>
            </a:r>
            <a:r>
              <a:rPr lang="en-IN" dirty="0"/>
              <a:t>add an existing </a:t>
            </a:r>
            <a:r>
              <a:rPr lang="en-IN" dirty="0" smtClean="0"/>
              <a:t>repository</a:t>
            </a:r>
          </a:p>
          <a:p>
            <a:endParaRPr lang="en-IN" dirty="0"/>
          </a:p>
          <a:p>
            <a:endParaRPr lang="en-IN" dirty="0" smtClean="0"/>
          </a:p>
          <a:p>
            <a:endParaRPr lang="en-IN" dirty="0"/>
          </a:p>
          <a:p>
            <a:r>
              <a:rPr lang="en-IN" dirty="0"/>
              <a:t>Then browse to the repository folder and add it:</a:t>
            </a:r>
          </a:p>
          <a:p>
            <a:r>
              <a:rPr lang="en-IN" dirty="0"/>
              <a:t/>
            </a:r>
            <a:br>
              <a:rPr lang="en-IN" dirty="0"/>
            </a:br>
            <a:r>
              <a:rPr lang="en-IN" dirty="0"/>
              <a:t> </a:t>
            </a:r>
          </a:p>
        </p:txBody>
      </p:sp>
      <p:pic>
        <p:nvPicPr>
          <p:cNvPr id="4" name="Picture 3"/>
          <p:cNvPicPr>
            <a:picLocks noChangeAspect="1"/>
          </p:cNvPicPr>
          <p:nvPr/>
        </p:nvPicPr>
        <p:blipFill>
          <a:blip r:embed="rId2"/>
          <a:stretch>
            <a:fillRect/>
          </a:stretch>
        </p:blipFill>
        <p:spPr>
          <a:xfrm>
            <a:off x="5067300" y="0"/>
            <a:ext cx="4076700" cy="3114675"/>
          </a:xfrm>
          <a:prstGeom prst="rect">
            <a:avLst/>
          </a:prstGeom>
        </p:spPr>
      </p:pic>
      <p:pic>
        <p:nvPicPr>
          <p:cNvPr id="6" name="Picture 5"/>
          <p:cNvPicPr>
            <a:picLocks noChangeAspect="1"/>
          </p:cNvPicPr>
          <p:nvPr/>
        </p:nvPicPr>
        <p:blipFill>
          <a:blip r:embed="rId3"/>
          <a:stretch>
            <a:fillRect/>
          </a:stretch>
        </p:blipFill>
        <p:spPr>
          <a:xfrm>
            <a:off x="5426509" y="3501008"/>
            <a:ext cx="3717490" cy="2448272"/>
          </a:xfrm>
          <a:prstGeom prst="rect">
            <a:avLst/>
          </a:prstGeom>
        </p:spPr>
      </p:pic>
    </p:spTree>
    <p:extLst>
      <p:ext uri="{BB962C8B-B14F-4D97-AF65-F5344CB8AC3E}">
        <p14:creationId xmlns:p14="http://schemas.microsoft.com/office/powerpoint/2010/main" val="423495965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Git configure</a:t>
            </a:r>
            <a:endParaRPr lang="en-IN" dirty="0"/>
          </a:p>
        </p:txBody>
      </p:sp>
      <p:sp>
        <p:nvSpPr>
          <p:cNvPr id="3" name="Content Placeholder 2"/>
          <p:cNvSpPr>
            <a:spLocks noGrp="1"/>
          </p:cNvSpPr>
          <p:nvPr>
            <p:ph idx="1"/>
          </p:nvPr>
        </p:nvSpPr>
        <p:spPr>
          <a:xfrm>
            <a:off x="768096" y="1700808"/>
            <a:ext cx="7908360" cy="3600400"/>
          </a:xfrm>
        </p:spPr>
        <p:txBody>
          <a:bodyPr/>
          <a:lstStyle/>
          <a:p>
            <a:r>
              <a:rPr lang="en-IN" dirty="0"/>
              <a:t>In your Eclipse IDE, </a:t>
            </a:r>
            <a:r>
              <a:rPr lang="en-IN" dirty="0" err="1" smtClean="0"/>
              <a:t>selec</a:t>
            </a:r>
            <a:r>
              <a:rPr lang="en-IN" dirty="0" smtClean="0"/>
              <a:t> the</a:t>
            </a:r>
            <a:r>
              <a:rPr lang="en-IN" dirty="0"/>
              <a:t> </a:t>
            </a:r>
            <a:r>
              <a:rPr lang="en-IN" b="1" dirty="0"/>
              <a:t>Window</a:t>
            </a:r>
            <a:r>
              <a:rPr lang="en-IN" dirty="0"/>
              <a:t>  </a:t>
            </a:r>
            <a:r>
              <a:rPr lang="en-IN" dirty="0" smtClean="0">
                <a:sym typeface="Wingdings" panose="05000000000000000000" pitchFamily="2" charset="2"/>
              </a:rPr>
              <a:t></a:t>
            </a:r>
            <a:r>
              <a:rPr lang="en-IN" b="1" dirty="0" smtClean="0"/>
              <a:t>Preferences</a:t>
            </a:r>
            <a:r>
              <a:rPr lang="en-IN" dirty="0"/>
              <a:t>  </a:t>
            </a:r>
            <a:r>
              <a:rPr lang="en-IN" dirty="0" smtClean="0">
                <a:sym typeface="Wingdings" panose="05000000000000000000" pitchFamily="2" charset="2"/>
              </a:rPr>
              <a:t></a:t>
            </a:r>
            <a:r>
              <a:rPr lang="en-IN" b="1" dirty="0" smtClean="0"/>
              <a:t>Team</a:t>
            </a:r>
            <a:r>
              <a:rPr lang="en-IN" dirty="0"/>
              <a:t>  </a:t>
            </a:r>
            <a:r>
              <a:rPr lang="en-IN" dirty="0" smtClean="0">
                <a:sym typeface="Wingdings" panose="05000000000000000000" pitchFamily="2" charset="2"/>
              </a:rPr>
              <a:t></a:t>
            </a:r>
            <a:r>
              <a:rPr lang="en-IN" b="1" dirty="0" smtClean="0"/>
              <a:t>Git</a:t>
            </a:r>
            <a:r>
              <a:rPr lang="en-IN" dirty="0"/>
              <a:t>  </a:t>
            </a:r>
            <a:r>
              <a:rPr lang="en-IN" b="1" dirty="0"/>
              <a:t>Configuration</a:t>
            </a:r>
            <a:r>
              <a:rPr lang="en-IN" dirty="0"/>
              <a:t> entry. </a:t>
            </a:r>
            <a:endParaRPr lang="en-IN" dirty="0" smtClean="0"/>
          </a:p>
          <a:p>
            <a:r>
              <a:rPr lang="en-IN" dirty="0" smtClean="0"/>
              <a:t>Ensure </a:t>
            </a:r>
            <a:r>
              <a:rPr lang="en-IN" dirty="0"/>
              <a:t>that </a:t>
            </a:r>
            <a:r>
              <a:rPr lang="en-IN" dirty="0" smtClean="0"/>
              <a:t>full </a:t>
            </a:r>
            <a:r>
              <a:rPr lang="en-IN" dirty="0"/>
              <a:t>name and email is available in the user settings. </a:t>
            </a:r>
            <a:endParaRPr lang="en-IN" dirty="0" smtClean="0"/>
          </a:p>
          <a:p>
            <a:r>
              <a:rPr lang="en-IN" dirty="0" smtClean="0"/>
              <a:t>As </a:t>
            </a:r>
            <a:r>
              <a:rPr lang="en-IN" dirty="0"/>
              <a:t>the Eclipse IDE uses the same settings as the Git command line, this might already be done.</a:t>
            </a:r>
          </a:p>
        </p:txBody>
      </p:sp>
      <p:pic>
        <p:nvPicPr>
          <p:cNvPr id="5" name="Picture 4"/>
          <p:cNvPicPr>
            <a:picLocks noChangeAspect="1"/>
          </p:cNvPicPr>
          <p:nvPr/>
        </p:nvPicPr>
        <p:blipFill>
          <a:blip r:embed="rId2"/>
          <a:stretch>
            <a:fillRect/>
          </a:stretch>
        </p:blipFill>
        <p:spPr>
          <a:xfrm>
            <a:off x="2987824" y="3356992"/>
            <a:ext cx="5867400" cy="3324225"/>
          </a:xfrm>
          <a:prstGeom prst="rect">
            <a:avLst/>
          </a:prstGeom>
        </p:spPr>
      </p:pic>
    </p:spTree>
    <p:extLst>
      <p:ext uri="{BB962C8B-B14F-4D97-AF65-F5344CB8AC3E}">
        <p14:creationId xmlns:p14="http://schemas.microsoft.com/office/powerpoint/2010/main" val="175075238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Git perspective</a:t>
            </a:r>
            <a:endParaRPr lang="en-IN" dirty="0"/>
          </a:p>
        </p:txBody>
      </p:sp>
      <p:sp>
        <p:nvSpPr>
          <p:cNvPr id="3" name="Content Placeholder 2"/>
          <p:cNvSpPr>
            <a:spLocks noGrp="1"/>
          </p:cNvSpPr>
          <p:nvPr>
            <p:ph idx="1"/>
          </p:nvPr>
        </p:nvSpPr>
        <p:spPr>
          <a:xfrm>
            <a:off x="179512" y="1700808"/>
            <a:ext cx="4956032" cy="5157192"/>
          </a:xfrm>
        </p:spPr>
        <p:txBody>
          <a:bodyPr>
            <a:normAutofit fontScale="92500" lnSpcReduction="10000"/>
          </a:bodyPr>
          <a:lstStyle/>
          <a:p>
            <a:r>
              <a:rPr lang="en-IN" dirty="0"/>
              <a:t>From the Git perspective, </a:t>
            </a:r>
            <a:r>
              <a:rPr lang="en-IN" dirty="0" smtClean="0"/>
              <a:t>create new repository</a:t>
            </a:r>
          </a:p>
          <a:p>
            <a:endParaRPr lang="en-IN" dirty="0"/>
          </a:p>
          <a:p>
            <a:endParaRPr lang="en-IN" dirty="0" smtClean="0"/>
          </a:p>
          <a:p>
            <a:endParaRPr lang="en-IN" dirty="0"/>
          </a:p>
          <a:p>
            <a:r>
              <a:rPr lang="en-IN" dirty="0"/>
              <a:t>Then it asks </a:t>
            </a:r>
            <a:r>
              <a:rPr lang="en-IN" dirty="0" smtClean="0"/>
              <a:t>for </a:t>
            </a:r>
            <a:r>
              <a:rPr lang="en-IN" dirty="0"/>
              <a:t>the repository folder name</a:t>
            </a:r>
            <a:r>
              <a:rPr lang="en-IN" dirty="0" smtClean="0"/>
              <a:t>:</a:t>
            </a:r>
          </a:p>
          <a:p>
            <a:endParaRPr lang="en-IN" dirty="0"/>
          </a:p>
          <a:p>
            <a:endParaRPr lang="en-IN" dirty="0" smtClean="0"/>
          </a:p>
          <a:p>
            <a:endParaRPr lang="en-IN" dirty="0"/>
          </a:p>
          <a:p>
            <a:endParaRPr lang="en-IN" dirty="0" smtClean="0"/>
          </a:p>
          <a:p>
            <a:r>
              <a:rPr lang="en-IN" dirty="0"/>
              <a:t>adds it to the available repositories:</a:t>
            </a:r>
          </a:p>
          <a:p>
            <a:r>
              <a:rPr lang="en-IN" dirty="0"/>
              <a:t/>
            </a:r>
            <a:br>
              <a:rPr lang="en-IN" dirty="0"/>
            </a:br>
            <a:r>
              <a:rPr lang="en-IN" dirty="0"/>
              <a:t/>
            </a:r>
            <a:br>
              <a:rPr lang="en-IN" dirty="0"/>
            </a:br>
            <a:r>
              <a:rPr lang="en-IN" dirty="0"/>
              <a:t> </a:t>
            </a:r>
          </a:p>
        </p:txBody>
      </p:sp>
      <p:pic>
        <p:nvPicPr>
          <p:cNvPr id="5" name="Picture 4"/>
          <p:cNvPicPr>
            <a:picLocks noChangeAspect="1"/>
          </p:cNvPicPr>
          <p:nvPr/>
        </p:nvPicPr>
        <p:blipFill>
          <a:blip r:embed="rId2"/>
          <a:stretch>
            <a:fillRect/>
          </a:stretch>
        </p:blipFill>
        <p:spPr>
          <a:xfrm>
            <a:off x="5009570" y="682793"/>
            <a:ext cx="4152900" cy="1771650"/>
          </a:xfrm>
          <a:prstGeom prst="rect">
            <a:avLst/>
          </a:prstGeom>
        </p:spPr>
      </p:pic>
      <p:pic>
        <p:nvPicPr>
          <p:cNvPr id="7" name="Picture 6"/>
          <p:cNvPicPr>
            <a:picLocks noChangeAspect="1"/>
          </p:cNvPicPr>
          <p:nvPr/>
        </p:nvPicPr>
        <p:blipFill>
          <a:blip r:embed="rId3"/>
          <a:stretch>
            <a:fillRect/>
          </a:stretch>
        </p:blipFill>
        <p:spPr>
          <a:xfrm>
            <a:off x="4880517" y="2691417"/>
            <a:ext cx="4295207" cy="1308696"/>
          </a:xfrm>
          <a:prstGeom prst="rect">
            <a:avLst/>
          </a:prstGeom>
        </p:spPr>
      </p:pic>
      <p:pic>
        <p:nvPicPr>
          <p:cNvPr id="8" name="Picture 7"/>
          <p:cNvPicPr>
            <a:picLocks noChangeAspect="1"/>
          </p:cNvPicPr>
          <p:nvPr/>
        </p:nvPicPr>
        <p:blipFill>
          <a:blip r:embed="rId4"/>
          <a:stretch>
            <a:fillRect/>
          </a:stretch>
        </p:blipFill>
        <p:spPr>
          <a:xfrm>
            <a:off x="4880517" y="4221088"/>
            <a:ext cx="4019550" cy="2581275"/>
          </a:xfrm>
          <a:prstGeom prst="rect">
            <a:avLst/>
          </a:prstGeom>
        </p:spPr>
      </p:pic>
    </p:spTree>
    <p:extLst>
      <p:ext uri="{BB962C8B-B14F-4D97-AF65-F5344CB8AC3E}">
        <p14:creationId xmlns:p14="http://schemas.microsoft.com/office/powerpoint/2010/main" val="230517685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Git perspective</a:t>
            </a:r>
            <a:endParaRPr lang="en-IN" dirty="0"/>
          </a:p>
        </p:txBody>
      </p:sp>
      <p:sp>
        <p:nvSpPr>
          <p:cNvPr id="3" name="Content Placeholder 2"/>
          <p:cNvSpPr>
            <a:spLocks noGrp="1"/>
          </p:cNvSpPr>
          <p:nvPr>
            <p:ph idx="1"/>
          </p:nvPr>
        </p:nvSpPr>
        <p:spPr>
          <a:xfrm>
            <a:off x="179512" y="1700808"/>
            <a:ext cx="4956032" cy="5157192"/>
          </a:xfrm>
        </p:spPr>
        <p:txBody>
          <a:bodyPr>
            <a:normAutofit/>
          </a:bodyPr>
          <a:lstStyle/>
          <a:p>
            <a:r>
              <a:rPr lang="en-IN" dirty="0" smtClean="0"/>
              <a:t>Clone </a:t>
            </a:r>
            <a:r>
              <a:rPr lang="en-IN" dirty="0"/>
              <a:t>from an existing repository, e.g. from </a:t>
            </a:r>
            <a:r>
              <a:rPr lang="en-IN" dirty="0" err="1"/>
              <a:t>GitHub</a:t>
            </a:r>
            <a:r>
              <a:rPr lang="en-IN" dirty="0" smtClean="0"/>
              <a:t>.</a:t>
            </a:r>
          </a:p>
          <a:p>
            <a:endParaRPr lang="en-IN" dirty="0"/>
          </a:p>
        </p:txBody>
      </p:sp>
      <p:pic>
        <p:nvPicPr>
          <p:cNvPr id="4" name="Picture 3"/>
          <p:cNvPicPr>
            <a:picLocks noChangeAspect="1"/>
          </p:cNvPicPr>
          <p:nvPr/>
        </p:nvPicPr>
        <p:blipFill>
          <a:blip r:embed="rId2"/>
          <a:stretch>
            <a:fillRect/>
          </a:stretch>
        </p:blipFill>
        <p:spPr>
          <a:xfrm>
            <a:off x="18453" y="2709290"/>
            <a:ext cx="4114800" cy="1762125"/>
          </a:xfrm>
          <a:prstGeom prst="rect">
            <a:avLst/>
          </a:prstGeom>
        </p:spPr>
      </p:pic>
      <p:pic>
        <p:nvPicPr>
          <p:cNvPr id="6" name="Picture 5"/>
          <p:cNvPicPr>
            <a:picLocks noChangeAspect="1"/>
          </p:cNvPicPr>
          <p:nvPr/>
        </p:nvPicPr>
        <p:blipFill>
          <a:blip r:embed="rId3"/>
          <a:stretch>
            <a:fillRect/>
          </a:stretch>
        </p:blipFill>
        <p:spPr>
          <a:xfrm>
            <a:off x="4250409" y="2852936"/>
            <a:ext cx="4692877" cy="3798126"/>
          </a:xfrm>
          <a:prstGeom prst="rect">
            <a:avLst/>
          </a:prstGeom>
        </p:spPr>
      </p:pic>
    </p:spTree>
    <p:extLst>
      <p:ext uri="{BB962C8B-B14F-4D97-AF65-F5344CB8AC3E}">
        <p14:creationId xmlns:p14="http://schemas.microsoft.com/office/powerpoint/2010/main" val="67925212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798" y="116632"/>
            <a:ext cx="7290054" cy="611536"/>
          </a:xfrm>
        </p:spPr>
        <p:txBody>
          <a:bodyPr>
            <a:normAutofit fontScale="90000"/>
          </a:bodyPr>
          <a:lstStyle/>
          <a:p>
            <a:r>
              <a:rPr lang="en-IN" b="1" dirty="0" smtClean="0"/>
              <a:t>Git perspective</a:t>
            </a:r>
            <a:endParaRPr lang="en-IN" dirty="0"/>
          </a:p>
        </p:txBody>
      </p:sp>
      <p:sp>
        <p:nvSpPr>
          <p:cNvPr id="3" name="Content Placeholder 2"/>
          <p:cNvSpPr>
            <a:spLocks noGrp="1"/>
          </p:cNvSpPr>
          <p:nvPr>
            <p:ph idx="1"/>
          </p:nvPr>
        </p:nvSpPr>
        <p:spPr>
          <a:xfrm>
            <a:off x="107504" y="987468"/>
            <a:ext cx="8712968" cy="5870532"/>
          </a:xfrm>
        </p:spPr>
        <p:txBody>
          <a:bodyPr>
            <a:normAutofit/>
          </a:bodyPr>
          <a:lstStyle/>
          <a:p>
            <a:r>
              <a:rPr lang="en-IN" dirty="0" smtClean="0"/>
              <a:t>Clone </a:t>
            </a:r>
            <a:r>
              <a:rPr lang="en-IN" dirty="0"/>
              <a:t>from an existing repository, e.g. from </a:t>
            </a:r>
            <a:r>
              <a:rPr lang="en-IN" dirty="0" err="1"/>
              <a:t>GitHub</a:t>
            </a:r>
            <a:r>
              <a:rPr lang="en-IN" dirty="0" smtClean="0"/>
              <a:t>.</a:t>
            </a:r>
          </a:p>
          <a:p>
            <a:endParaRPr lang="en-IN" dirty="0"/>
          </a:p>
          <a:p>
            <a:r>
              <a:rPr lang="en-IN" dirty="0"/>
              <a:t>Press next and select the </a:t>
            </a:r>
            <a:r>
              <a:rPr lang="en-IN" dirty="0" smtClean="0"/>
              <a:t>desired </a:t>
            </a:r>
          </a:p>
          <a:p>
            <a:r>
              <a:rPr lang="en-IN" dirty="0" smtClean="0"/>
              <a:t>branch </a:t>
            </a:r>
            <a:r>
              <a:rPr lang="en-IN" dirty="0"/>
              <a:t>(if any</a:t>
            </a:r>
            <a:r>
              <a:rPr lang="en-IN" dirty="0" smtClean="0"/>
              <a:t>).</a:t>
            </a:r>
          </a:p>
          <a:p>
            <a:endParaRPr lang="en-IN" dirty="0"/>
          </a:p>
          <a:p>
            <a:endParaRPr lang="en-IN" dirty="0" smtClean="0"/>
          </a:p>
          <a:p>
            <a:r>
              <a:rPr lang="en-IN" dirty="0" smtClean="0"/>
              <a:t>Then </a:t>
            </a:r>
            <a:r>
              <a:rPr lang="en-IN" dirty="0"/>
              <a:t>specify the (new/empty) directory name where to clone the </a:t>
            </a:r>
            <a:r>
              <a:rPr lang="en-IN" dirty="0" smtClean="0"/>
              <a:t>repository</a:t>
            </a:r>
          </a:p>
          <a:p>
            <a:endParaRPr lang="en-IN" dirty="0"/>
          </a:p>
          <a:p>
            <a:endParaRPr lang="en-IN" dirty="0" smtClean="0"/>
          </a:p>
          <a:p>
            <a:endParaRPr lang="en-IN" dirty="0"/>
          </a:p>
          <a:p>
            <a:endParaRPr lang="en-IN" dirty="0" smtClean="0"/>
          </a:p>
          <a:p>
            <a:endParaRPr lang="en-IN" dirty="0"/>
          </a:p>
          <a:p>
            <a:r>
              <a:rPr lang="en-IN" dirty="0"/>
              <a:t>Press Finish and it will download repository content </a:t>
            </a:r>
          </a:p>
        </p:txBody>
      </p:sp>
      <p:pic>
        <p:nvPicPr>
          <p:cNvPr id="5" name="Picture 4"/>
          <p:cNvPicPr>
            <a:picLocks noChangeAspect="1"/>
          </p:cNvPicPr>
          <p:nvPr/>
        </p:nvPicPr>
        <p:blipFill>
          <a:blip r:embed="rId2"/>
          <a:stretch>
            <a:fillRect/>
          </a:stretch>
        </p:blipFill>
        <p:spPr>
          <a:xfrm>
            <a:off x="3923928" y="1340768"/>
            <a:ext cx="4829175" cy="2390775"/>
          </a:xfrm>
          <a:prstGeom prst="rect">
            <a:avLst/>
          </a:prstGeom>
        </p:spPr>
      </p:pic>
      <p:pic>
        <p:nvPicPr>
          <p:cNvPr id="7" name="Picture 6"/>
          <p:cNvPicPr>
            <a:picLocks noChangeAspect="1"/>
          </p:cNvPicPr>
          <p:nvPr/>
        </p:nvPicPr>
        <p:blipFill>
          <a:blip r:embed="rId3"/>
          <a:stretch>
            <a:fillRect/>
          </a:stretch>
        </p:blipFill>
        <p:spPr>
          <a:xfrm>
            <a:off x="3943672" y="4265118"/>
            <a:ext cx="4876800" cy="2057400"/>
          </a:xfrm>
          <a:prstGeom prst="rect">
            <a:avLst/>
          </a:prstGeom>
        </p:spPr>
      </p:pic>
    </p:spTree>
    <p:extLst>
      <p:ext uri="{BB962C8B-B14F-4D97-AF65-F5344CB8AC3E}">
        <p14:creationId xmlns:p14="http://schemas.microsoft.com/office/powerpoint/2010/main" val="25895392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Git for  organization</a:t>
            </a:r>
          </a:p>
        </p:txBody>
      </p:sp>
      <p:sp>
        <p:nvSpPr>
          <p:cNvPr id="3" name="Content Placeholder 2"/>
          <p:cNvSpPr>
            <a:spLocks noGrp="1"/>
          </p:cNvSpPr>
          <p:nvPr>
            <p:ph idx="1"/>
          </p:nvPr>
        </p:nvSpPr>
        <p:spPr>
          <a:xfrm>
            <a:off x="768096" y="2286000"/>
            <a:ext cx="7764344" cy="4023360"/>
          </a:xfrm>
        </p:spPr>
        <p:txBody>
          <a:bodyPr/>
          <a:lstStyle/>
          <a:p>
            <a:r>
              <a:rPr lang="en-IN" dirty="0"/>
              <a:t>Switching from a centralized version control system to Git changes the way </a:t>
            </a:r>
            <a:r>
              <a:rPr lang="en-IN" dirty="0" smtClean="0"/>
              <a:t>development </a:t>
            </a:r>
            <a:r>
              <a:rPr lang="en-IN" dirty="0"/>
              <a:t>team creates software. </a:t>
            </a:r>
          </a:p>
        </p:txBody>
      </p:sp>
      <p:pic>
        <p:nvPicPr>
          <p:cNvPr id="5" name="Picture 4"/>
          <p:cNvPicPr>
            <a:picLocks noChangeAspect="1"/>
          </p:cNvPicPr>
          <p:nvPr/>
        </p:nvPicPr>
        <p:blipFill>
          <a:blip r:embed="rId2"/>
          <a:stretch>
            <a:fillRect/>
          </a:stretch>
        </p:blipFill>
        <p:spPr>
          <a:xfrm>
            <a:off x="3923928" y="3356992"/>
            <a:ext cx="3848100" cy="2886075"/>
          </a:xfrm>
          <a:prstGeom prst="rect">
            <a:avLst/>
          </a:prstGeom>
        </p:spPr>
      </p:pic>
    </p:spTree>
    <p:extLst>
      <p:ext uri="{BB962C8B-B14F-4D97-AF65-F5344CB8AC3E}">
        <p14:creationId xmlns:p14="http://schemas.microsoft.com/office/powerpoint/2010/main" val="42729430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798" y="116632"/>
            <a:ext cx="7290054" cy="611536"/>
          </a:xfrm>
        </p:spPr>
        <p:txBody>
          <a:bodyPr>
            <a:normAutofit fontScale="90000"/>
          </a:bodyPr>
          <a:lstStyle/>
          <a:p>
            <a:r>
              <a:rPr lang="en-IN" b="1" dirty="0"/>
              <a:t>Adding Projects to Repository</a:t>
            </a:r>
          </a:p>
        </p:txBody>
      </p:sp>
      <p:sp>
        <p:nvSpPr>
          <p:cNvPr id="3" name="Content Placeholder 2"/>
          <p:cNvSpPr>
            <a:spLocks noGrp="1"/>
          </p:cNvSpPr>
          <p:nvPr>
            <p:ph idx="1"/>
          </p:nvPr>
        </p:nvSpPr>
        <p:spPr>
          <a:xfrm>
            <a:off x="669798" y="987468"/>
            <a:ext cx="8150674" cy="5870532"/>
          </a:xfrm>
        </p:spPr>
        <p:txBody>
          <a:bodyPr>
            <a:normAutofit/>
          </a:bodyPr>
          <a:lstStyle/>
          <a:p>
            <a:r>
              <a:rPr lang="en-IN" dirty="0"/>
              <a:t>With the repository configured, </a:t>
            </a:r>
            <a:r>
              <a:rPr lang="en-IN" dirty="0" smtClean="0"/>
              <a:t>add </a:t>
            </a:r>
            <a:r>
              <a:rPr lang="en-IN" dirty="0"/>
              <a:t>an existing project to a repository. </a:t>
            </a:r>
            <a:endParaRPr lang="en-IN" dirty="0" smtClean="0"/>
          </a:p>
          <a:p>
            <a:r>
              <a:rPr lang="en-IN" dirty="0" smtClean="0"/>
              <a:t>Right-Click </a:t>
            </a:r>
            <a:r>
              <a:rPr lang="en-IN" dirty="0"/>
              <a:t>on the project and select </a:t>
            </a:r>
            <a:r>
              <a:rPr lang="en-IN" i="1" dirty="0"/>
              <a:t>Team &gt; Share Project…</a:t>
            </a:r>
            <a:endParaRPr lang="en-IN" dirty="0"/>
          </a:p>
        </p:txBody>
      </p:sp>
      <p:pic>
        <p:nvPicPr>
          <p:cNvPr id="4" name="Picture 3"/>
          <p:cNvPicPr>
            <a:picLocks noChangeAspect="1"/>
          </p:cNvPicPr>
          <p:nvPr/>
        </p:nvPicPr>
        <p:blipFill>
          <a:blip r:embed="rId2"/>
          <a:stretch>
            <a:fillRect/>
          </a:stretch>
        </p:blipFill>
        <p:spPr>
          <a:xfrm>
            <a:off x="3162622" y="1916832"/>
            <a:ext cx="5657850" cy="3838575"/>
          </a:xfrm>
          <a:prstGeom prst="rect">
            <a:avLst/>
          </a:prstGeom>
        </p:spPr>
      </p:pic>
    </p:spTree>
    <p:extLst>
      <p:ext uri="{BB962C8B-B14F-4D97-AF65-F5344CB8AC3E}">
        <p14:creationId xmlns:p14="http://schemas.microsoft.com/office/powerpoint/2010/main" val="58934284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798" y="116632"/>
            <a:ext cx="7290054" cy="611536"/>
          </a:xfrm>
        </p:spPr>
        <p:txBody>
          <a:bodyPr>
            <a:normAutofit fontScale="90000"/>
          </a:bodyPr>
          <a:lstStyle/>
          <a:p>
            <a:r>
              <a:rPr lang="en-IN" b="1" dirty="0"/>
              <a:t>Adding Projects to Repository</a:t>
            </a:r>
          </a:p>
        </p:txBody>
      </p:sp>
      <p:sp>
        <p:nvSpPr>
          <p:cNvPr id="3" name="Content Placeholder 2"/>
          <p:cNvSpPr>
            <a:spLocks noGrp="1"/>
          </p:cNvSpPr>
          <p:nvPr>
            <p:ph idx="1"/>
          </p:nvPr>
        </p:nvSpPr>
        <p:spPr>
          <a:xfrm>
            <a:off x="669798" y="987468"/>
            <a:ext cx="8150674" cy="5870532"/>
          </a:xfrm>
        </p:spPr>
        <p:txBody>
          <a:bodyPr>
            <a:normAutofit/>
          </a:bodyPr>
          <a:lstStyle/>
          <a:p>
            <a:r>
              <a:rPr lang="en-IN" dirty="0"/>
              <a:t>Select the VCS to use</a:t>
            </a:r>
            <a:r>
              <a:rPr lang="en-IN" dirty="0" smtClean="0"/>
              <a:t>:</a:t>
            </a:r>
          </a:p>
          <a:p>
            <a:endParaRPr lang="en-IN" dirty="0"/>
          </a:p>
          <a:p>
            <a:endParaRPr lang="en-IN" dirty="0" smtClean="0"/>
          </a:p>
          <a:p>
            <a:endParaRPr lang="en-IN" dirty="0"/>
          </a:p>
          <a:p>
            <a:endParaRPr lang="en-IN" dirty="0" smtClean="0"/>
          </a:p>
          <a:p>
            <a:endParaRPr lang="en-IN" dirty="0"/>
          </a:p>
          <a:p>
            <a:r>
              <a:rPr lang="en-IN" dirty="0" smtClean="0"/>
              <a:t>Select </a:t>
            </a:r>
            <a:r>
              <a:rPr lang="en-IN" dirty="0"/>
              <a:t>the repository to use and press Finish:</a:t>
            </a:r>
          </a:p>
        </p:txBody>
      </p:sp>
      <p:pic>
        <p:nvPicPr>
          <p:cNvPr id="33794" name="Picture 2" descr="Select V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758358"/>
            <a:ext cx="3057525" cy="288607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3362325" y="4065984"/>
            <a:ext cx="5781675" cy="2819400"/>
          </a:xfrm>
          <a:prstGeom prst="rect">
            <a:avLst/>
          </a:prstGeom>
        </p:spPr>
      </p:pic>
    </p:spTree>
    <p:extLst>
      <p:ext uri="{BB962C8B-B14F-4D97-AF65-F5344CB8AC3E}">
        <p14:creationId xmlns:p14="http://schemas.microsoft.com/office/powerpoint/2010/main" val="291999947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798" y="116632"/>
            <a:ext cx="7290054" cy="611536"/>
          </a:xfrm>
        </p:spPr>
        <p:txBody>
          <a:bodyPr>
            <a:normAutofit fontScale="90000"/>
          </a:bodyPr>
          <a:lstStyle/>
          <a:p>
            <a:r>
              <a:rPr lang="en-IN" b="1" dirty="0"/>
              <a:t>Commit</a:t>
            </a:r>
          </a:p>
        </p:txBody>
      </p:sp>
      <p:sp>
        <p:nvSpPr>
          <p:cNvPr id="3" name="Content Placeholder 2"/>
          <p:cNvSpPr>
            <a:spLocks noGrp="1"/>
          </p:cNvSpPr>
          <p:nvPr>
            <p:ph idx="1"/>
          </p:nvPr>
        </p:nvSpPr>
        <p:spPr>
          <a:xfrm>
            <a:off x="669798" y="987468"/>
            <a:ext cx="8150674" cy="5870532"/>
          </a:xfrm>
        </p:spPr>
        <p:txBody>
          <a:bodyPr>
            <a:normAutofit/>
          </a:bodyPr>
          <a:lstStyle/>
          <a:p>
            <a:r>
              <a:rPr lang="en-IN" dirty="0" smtClean="0"/>
              <a:t>Added </a:t>
            </a:r>
            <a:r>
              <a:rPr lang="en-IN" dirty="0"/>
              <a:t>the project to the list of changes. </a:t>
            </a:r>
            <a:endParaRPr lang="en-IN" dirty="0" smtClean="0"/>
          </a:p>
          <a:p>
            <a:r>
              <a:rPr lang="en-IN" dirty="0" smtClean="0"/>
              <a:t>But not </a:t>
            </a:r>
            <a:r>
              <a:rPr lang="en-IN" dirty="0"/>
              <a:t>yet stored in the repository. </a:t>
            </a:r>
            <a:endParaRPr lang="en-IN" dirty="0" smtClean="0"/>
          </a:p>
          <a:p>
            <a:r>
              <a:rPr lang="en-IN" dirty="0" smtClean="0"/>
              <a:t>For </a:t>
            </a:r>
            <a:r>
              <a:rPr lang="en-IN" dirty="0"/>
              <a:t>this </a:t>
            </a:r>
            <a:r>
              <a:rPr lang="en-IN" dirty="0" smtClean="0"/>
              <a:t>need </a:t>
            </a:r>
            <a:r>
              <a:rPr lang="en-IN" dirty="0"/>
              <a:t>to do a commit. </a:t>
            </a:r>
          </a:p>
        </p:txBody>
      </p:sp>
      <p:pic>
        <p:nvPicPr>
          <p:cNvPr id="39938" name="Picture 2" descr="Extendd Team Men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5896" y="1484784"/>
            <a:ext cx="4314527" cy="5105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871665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798" y="116632"/>
            <a:ext cx="7290054" cy="611536"/>
          </a:xfrm>
        </p:spPr>
        <p:txBody>
          <a:bodyPr>
            <a:normAutofit fontScale="90000"/>
          </a:bodyPr>
          <a:lstStyle/>
          <a:p>
            <a:r>
              <a:rPr lang="en-IN" b="1" dirty="0"/>
              <a:t>Commit</a:t>
            </a:r>
          </a:p>
        </p:txBody>
      </p:sp>
      <p:sp>
        <p:nvSpPr>
          <p:cNvPr id="3" name="Content Placeholder 2"/>
          <p:cNvSpPr>
            <a:spLocks noGrp="1"/>
          </p:cNvSpPr>
          <p:nvPr>
            <p:ph idx="1"/>
          </p:nvPr>
        </p:nvSpPr>
        <p:spPr>
          <a:xfrm>
            <a:off x="669798" y="987468"/>
            <a:ext cx="8150674" cy="5870532"/>
          </a:xfrm>
        </p:spPr>
        <p:txBody>
          <a:bodyPr>
            <a:normAutofit/>
          </a:bodyPr>
          <a:lstStyle/>
          <a:p>
            <a:r>
              <a:rPr lang="en-IN" dirty="0"/>
              <a:t>With the "Commit…" menu item </a:t>
            </a:r>
            <a:r>
              <a:rPr lang="en-IN" dirty="0" smtClean="0"/>
              <a:t>,get </a:t>
            </a:r>
            <a:r>
              <a:rPr lang="en-IN" dirty="0"/>
              <a:t>a Git Staging view</a:t>
            </a:r>
            <a:r>
              <a:rPr lang="en-IN" dirty="0" smtClean="0"/>
              <a:t>:</a:t>
            </a:r>
          </a:p>
          <a:p>
            <a:endParaRPr lang="en-IN" dirty="0"/>
          </a:p>
          <a:p>
            <a:endParaRPr lang="en-IN" dirty="0" smtClean="0"/>
          </a:p>
          <a:p>
            <a:endParaRPr lang="en-IN" dirty="0"/>
          </a:p>
          <a:p>
            <a:endParaRPr lang="en-IN" dirty="0" smtClean="0"/>
          </a:p>
          <a:p>
            <a:pPr marL="0" indent="0">
              <a:buNone/>
            </a:pPr>
            <a:endParaRPr lang="en-IN" dirty="0" smtClean="0"/>
          </a:p>
          <a:p>
            <a:pPr marL="0" indent="0">
              <a:buNone/>
            </a:pPr>
            <a:r>
              <a:rPr lang="en-IN" dirty="0" smtClean="0"/>
              <a:t>The </a:t>
            </a:r>
            <a:r>
              <a:rPr lang="en-IN" dirty="0"/>
              <a:t>left upper area shows all the </a:t>
            </a:r>
            <a:r>
              <a:rPr lang="en-IN" dirty="0" smtClean="0"/>
              <a:t>changes, </a:t>
            </a:r>
            <a:r>
              <a:rPr lang="en-IN" dirty="0"/>
              <a:t>have to stage them into the lower left area using </a:t>
            </a:r>
            <a:r>
              <a:rPr lang="en-IN" dirty="0" err="1"/>
              <a:t>drag&amp;drop</a:t>
            </a:r>
            <a:r>
              <a:rPr lang="en-IN" dirty="0"/>
              <a:t> or using the "+" and "++" icons in that toolbar and add a commit message:</a:t>
            </a:r>
          </a:p>
        </p:txBody>
      </p:sp>
      <p:pic>
        <p:nvPicPr>
          <p:cNvPr id="40962" name="Picture 2" descr="Git Stag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5864" y="1349498"/>
            <a:ext cx="5562600" cy="2295526"/>
          </a:xfrm>
          <a:prstGeom prst="rect">
            <a:avLst/>
          </a:prstGeom>
          <a:noFill/>
          <a:extLst>
            <a:ext uri="{909E8E84-426E-40DD-AFC4-6F175D3DCCD1}">
              <a14:hiddenFill xmlns:a14="http://schemas.microsoft.com/office/drawing/2010/main">
                <a:solidFill>
                  <a:srgbClr val="FFFFFF"/>
                </a:solidFill>
              </a14:hiddenFill>
            </a:ext>
          </a:extLst>
        </p:spPr>
      </p:pic>
      <p:pic>
        <p:nvPicPr>
          <p:cNvPr id="40964" name="Picture 4" descr="Ready to comm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3896" y="4437112"/>
            <a:ext cx="5562600" cy="2295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494470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798" y="116632"/>
            <a:ext cx="7290054" cy="611536"/>
          </a:xfrm>
        </p:spPr>
        <p:txBody>
          <a:bodyPr>
            <a:normAutofit fontScale="90000"/>
          </a:bodyPr>
          <a:lstStyle/>
          <a:p>
            <a:r>
              <a:rPr lang="en-IN" b="1" dirty="0"/>
              <a:t>Commit</a:t>
            </a:r>
          </a:p>
        </p:txBody>
      </p:sp>
      <p:sp>
        <p:nvSpPr>
          <p:cNvPr id="3" name="Content Placeholder 2"/>
          <p:cNvSpPr>
            <a:spLocks noGrp="1"/>
          </p:cNvSpPr>
          <p:nvPr>
            <p:ph idx="1"/>
          </p:nvPr>
        </p:nvSpPr>
        <p:spPr>
          <a:xfrm>
            <a:off x="669798" y="987468"/>
            <a:ext cx="8150674" cy="5870532"/>
          </a:xfrm>
        </p:spPr>
        <p:txBody>
          <a:bodyPr>
            <a:normAutofit/>
          </a:bodyPr>
          <a:lstStyle/>
          <a:p>
            <a:r>
              <a:rPr lang="en-IN" dirty="0"/>
              <a:t>Then </a:t>
            </a:r>
            <a:r>
              <a:rPr lang="en-IN" dirty="0" smtClean="0"/>
              <a:t>can </a:t>
            </a:r>
            <a:r>
              <a:rPr lang="en-IN" dirty="0"/>
              <a:t>commit (make the change in the local repository and push later) </a:t>
            </a:r>
            <a:endParaRPr lang="en-IN" dirty="0" smtClean="0"/>
          </a:p>
          <a:p>
            <a:r>
              <a:rPr lang="en-IN" dirty="0" smtClean="0"/>
              <a:t>or </a:t>
            </a:r>
            <a:r>
              <a:rPr lang="en-IN" dirty="0"/>
              <a:t>do a commit with a push to the remote repository</a:t>
            </a:r>
            <a:r>
              <a:rPr lang="en-IN" dirty="0" smtClean="0"/>
              <a:t>.</a:t>
            </a:r>
          </a:p>
          <a:p>
            <a:endParaRPr lang="en-IN" dirty="0"/>
          </a:p>
          <a:p>
            <a:r>
              <a:rPr lang="en-IN" dirty="0" smtClean="0"/>
              <a:t>***</a:t>
            </a:r>
            <a:r>
              <a:rPr lang="en-IN" b="1" dirty="0"/>
              <a:t>prefer to make smaller commits and then push them </a:t>
            </a:r>
            <a:r>
              <a:rPr lang="en-IN" b="1" dirty="0" smtClean="0"/>
              <a:t>later.</a:t>
            </a:r>
          </a:p>
          <a:p>
            <a:r>
              <a:rPr lang="en-IN" b="1" dirty="0"/>
              <a:t>With a local (not shared) repository a push is not needed/possible as the push is to the remote repository.</a:t>
            </a:r>
            <a:endParaRPr lang="en-IN" dirty="0"/>
          </a:p>
        </p:txBody>
      </p:sp>
    </p:spTree>
    <p:extLst>
      <p:ext uri="{BB962C8B-B14F-4D97-AF65-F5344CB8AC3E}">
        <p14:creationId xmlns:p14="http://schemas.microsoft.com/office/powerpoint/2010/main" val="153545571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798" y="116632"/>
            <a:ext cx="7290054" cy="611536"/>
          </a:xfrm>
        </p:spPr>
        <p:txBody>
          <a:bodyPr>
            <a:normAutofit fontScale="90000"/>
          </a:bodyPr>
          <a:lstStyle/>
          <a:p>
            <a:r>
              <a:rPr lang="en-IN" b="1" dirty="0" smtClean="0"/>
              <a:t>Push, Pull and Compare</a:t>
            </a:r>
            <a:endParaRPr lang="en-IN" b="1" dirty="0"/>
          </a:p>
        </p:txBody>
      </p:sp>
      <p:sp>
        <p:nvSpPr>
          <p:cNvPr id="3" name="Content Placeholder 2"/>
          <p:cNvSpPr>
            <a:spLocks noGrp="1"/>
          </p:cNvSpPr>
          <p:nvPr>
            <p:ph idx="1"/>
          </p:nvPr>
        </p:nvSpPr>
        <p:spPr>
          <a:xfrm>
            <a:off x="669798" y="987468"/>
            <a:ext cx="8150674" cy="5870532"/>
          </a:xfrm>
        </p:spPr>
        <p:txBody>
          <a:bodyPr>
            <a:normAutofit/>
          </a:bodyPr>
          <a:lstStyle/>
          <a:p>
            <a:r>
              <a:rPr lang="en-IN" dirty="0"/>
              <a:t>The push action is available in the Team menu</a:t>
            </a:r>
            <a:r>
              <a:rPr lang="en-IN" dirty="0" smtClean="0"/>
              <a:t>:</a:t>
            </a:r>
          </a:p>
          <a:p>
            <a:endParaRPr lang="en-IN" dirty="0"/>
          </a:p>
          <a:p>
            <a:endParaRPr lang="en-IN" dirty="0" smtClean="0"/>
          </a:p>
          <a:p>
            <a:endParaRPr lang="en-IN" dirty="0"/>
          </a:p>
          <a:p>
            <a:endParaRPr lang="en-IN" dirty="0" smtClean="0"/>
          </a:p>
          <a:p>
            <a:r>
              <a:rPr lang="en-IN" dirty="0" smtClean="0"/>
              <a:t>Here, in </a:t>
            </a:r>
            <a:r>
              <a:rPr lang="en-IN" dirty="0"/>
              <a:t>the same menu, </a:t>
            </a:r>
            <a:r>
              <a:rPr lang="en-IN" dirty="0" smtClean="0"/>
              <a:t>get </a:t>
            </a:r>
            <a:r>
              <a:rPr lang="en-IN" dirty="0"/>
              <a:t>the pull actions (to get the changes from the repository</a:t>
            </a:r>
            <a:r>
              <a:rPr lang="en-IN" dirty="0" smtClean="0"/>
              <a:t>) also.</a:t>
            </a:r>
            <a:endParaRPr lang="en-IN" dirty="0"/>
          </a:p>
        </p:txBody>
      </p:sp>
      <p:pic>
        <p:nvPicPr>
          <p:cNvPr id="41986" name="Picture 2" descr="Push"/>
          <p:cNvPicPr>
            <a:picLocks noChangeAspect="1" noChangeArrowheads="1"/>
          </p:cNvPicPr>
          <p:nvPr/>
        </p:nvPicPr>
        <p:blipFill rotWithShape="1">
          <a:blip r:embed="rId2">
            <a:extLst>
              <a:ext uri="{28A0092B-C50C-407E-A947-70E740481C1C}">
                <a14:useLocalDpi xmlns:a14="http://schemas.microsoft.com/office/drawing/2010/main" val="0"/>
              </a:ext>
            </a:extLst>
          </a:blip>
          <a:srcRect b="73941"/>
          <a:stretch/>
        </p:blipFill>
        <p:spPr bwMode="auto">
          <a:xfrm>
            <a:off x="3491880" y="1484784"/>
            <a:ext cx="5095875" cy="132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812986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798" y="116632"/>
            <a:ext cx="7290054" cy="611536"/>
          </a:xfrm>
        </p:spPr>
        <p:txBody>
          <a:bodyPr>
            <a:normAutofit fontScale="90000"/>
          </a:bodyPr>
          <a:lstStyle/>
          <a:p>
            <a:r>
              <a:rPr lang="en-IN" b="1" dirty="0" smtClean="0"/>
              <a:t>Push, Pull and Compare</a:t>
            </a:r>
            <a:endParaRPr lang="en-IN" b="1" dirty="0"/>
          </a:p>
        </p:txBody>
      </p:sp>
      <p:sp>
        <p:nvSpPr>
          <p:cNvPr id="3" name="Content Placeholder 2"/>
          <p:cNvSpPr>
            <a:spLocks noGrp="1"/>
          </p:cNvSpPr>
          <p:nvPr>
            <p:ph idx="1"/>
          </p:nvPr>
        </p:nvSpPr>
        <p:spPr>
          <a:xfrm>
            <a:off x="669798" y="987468"/>
            <a:ext cx="8150674" cy="5870532"/>
          </a:xfrm>
        </p:spPr>
        <p:txBody>
          <a:bodyPr>
            <a:normAutofit/>
          </a:bodyPr>
          <a:lstStyle/>
          <a:p>
            <a:r>
              <a:rPr lang="en-IN" dirty="0"/>
              <a:t>To compare the changes, double-click on the file and it opens the Eclipse diff view:</a:t>
            </a:r>
          </a:p>
        </p:txBody>
      </p:sp>
      <p:pic>
        <p:nvPicPr>
          <p:cNvPr id="44036" name="Picture 4" descr="Compare Chan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1484784"/>
            <a:ext cx="6448076" cy="4968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798691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798" y="116632"/>
            <a:ext cx="7290054" cy="611536"/>
          </a:xfrm>
        </p:spPr>
        <p:txBody>
          <a:bodyPr>
            <a:normAutofit fontScale="90000"/>
          </a:bodyPr>
          <a:lstStyle/>
          <a:p>
            <a:r>
              <a:rPr lang="en-IN" b="1" dirty="0"/>
              <a:t>Import from Git</a:t>
            </a:r>
          </a:p>
        </p:txBody>
      </p:sp>
      <p:sp>
        <p:nvSpPr>
          <p:cNvPr id="3" name="Content Placeholder 2"/>
          <p:cNvSpPr>
            <a:spLocks noGrp="1"/>
          </p:cNvSpPr>
          <p:nvPr>
            <p:ph idx="1"/>
          </p:nvPr>
        </p:nvSpPr>
        <p:spPr>
          <a:xfrm>
            <a:off x="669798" y="987468"/>
            <a:ext cx="8150674" cy="5870532"/>
          </a:xfrm>
        </p:spPr>
        <p:txBody>
          <a:bodyPr>
            <a:normAutofit/>
          </a:bodyPr>
          <a:lstStyle/>
          <a:p>
            <a:r>
              <a:rPr lang="en-IN" dirty="0"/>
              <a:t>import projects from Git into </a:t>
            </a:r>
            <a:r>
              <a:rPr lang="en-IN" dirty="0" smtClean="0"/>
              <a:t>workspace , by  using </a:t>
            </a:r>
            <a:r>
              <a:rPr lang="en-IN" dirty="0"/>
              <a:t>the Import item from the File menu</a:t>
            </a:r>
            <a:r>
              <a:rPr lang="en-IN" dirty="0" smtClean="0"/>
              <a:t>:</a:t>
            </a:r>
          </a:p>
          <a:p>
            <a:endParaRPr lang="en-IN" dirty="0"/>
          </a:p>
          <a:p>
            <a:r>
              <a:rPr lang="en-IN" dirty="0"/>
              <a:t>Then select import from Git:</a:t>
            </a:r>
          </a:p>
        </p:txBody>
      </p:sp>
      <p:pic>
        <p:nvPicPr>
          <p:cNvPr id="45058" name="Picture 2" descr="Import"/>
          <p:cNvPicPr>
            <a:picLocks noChangeAspect="1" noChangeArrowheads="1"/>
          </p:cNvPicPr>
          <p:nvPr/>
        </p:nvPicPr>
        <p:blipFill rotWithShape="1">
          <a:blip r:embed="rId2">
            <a:extLst>
              <a:ext uri="{28A0092B-C50C-407E-A947-70E740481C1C}">
                <a14:useLocalDpi xmlns:a14="http://schemas.microsoft.com/office/drawing/2010/main" val="0"/>
              </a:ext>
            </a:extLst>
          </a:blip>
          <a:srcRect b="27491"/>
          <a:stretch/>
        </p:blipFill>
        <p:spPr bwMode="auto">
          <a:xfrm>
            <a:off x="4745135" y="1726490"/>
            <a:ext cx="3905250" cy="439248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908287" y="2996952"/>
            <a:ext cx="3381375" cy="1343025"/>
          </a:xfrm>
          <a:prstGeom prst="rect">
            <a:avLst/>
          </a:prstGeom>
        </p:spPr>
      </p:pic>
    </p:spTree>
    <p:extLst>
      <p:ext uri="{BB962C8B-B14F-4D97-AF65-F5344CB8AC3E}">
        <p14:creationId xmlns:p14="http://schemas.microsoft.com/office/powerpoint/2010/main" val="85559040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798" y="116632"/>
            <a:ext cx="7290054" cy="611536"/>
          </a:xfrm>
        </p:spPr>
        <p:txBody>
          <a:bodyPr>
            <a:normAutofit fontScale="90000"/>
          </a:bodyPr>
          <a:lstStyle/>
          <a:p>
            <a:r>
              <a:rPr lang="en-IN" b="1" dirty="0"/>
              <a:t>Import from Git</a:t>
            </a:r>
          </a:p>
        </p:txBody>
      </p:sp>
      <p:sp>
        <p:nvSpPr>
          <p:cNvPr id="3" name="Content Placeholder 2"/>
          <p:cNvSpPr>
            <a:spLocks noGrp="1"/>
          </p:cNvSpPr>
          <p:nvPr>
            <p:ph idx="1"/>
          </p:nvPr>
        </p:nvSpPr>
        <p:spPr>
          <a:xfrm>
            <a:off x="669798" y="987468"/>
            <a:ext cx="8150674" cy="5870532"/>
          </a:xfrm>
        </p:spPr>
        <p:txBody>
          <a:bodyPr>
            <a:normAutofit/>
          </a:bodyPr>
          <a:lstStyle/>
          <a:p>
            <a:r>
              <a:rPr lang="en-IN" dirty="0"/>
              <a:t>Select the repository source</a:t>
            </a:r>
            <a:r>
              <a:rPr lang="en-IN" dirty="0" smtClean="0"/>
              <a:t>:</a:t>
            </a:r>
          </a:p>
          <a:p>
            <a:endParaRPr lang="en-IN" dirty="0"/>
          </a:p>
          <a:p>
            <a:endParaRPr lang="en-IN" dirty="0" smtClean="0"/>
          </a:p>
          <a:p>
            <a:endParaRPr lang="en-IN" dirty="0"/>
          </a:p>
          <a:p>
            <a:endParaRPr lang="en-IN" dirty="0" smtClean="0"/>
          </a:p>
          <a:p>
            <a:endParaRPr lang="en-IN" dirty="0"/>
          </a:p>
          <a:p>
            <a:r>
              <a:rPr lang="en-IN" dirty="0" smtClean="0"/>
              <a:t>cloned </a:t>
            </a:r>
            <a:r>
              <a:rPr lang="en-IN" dirty="0"/>
              <a:t>the </a:t>
            </a:r>
            <a:r>
              <a:rPr lang="en-IN" dirty="0" smtClean="0"/>
              <a:t>existing repository</a:t>
            </a:r>
            <a:r>
              <a:rPr lang="en-IN" dirty="0"/>
              <a:t>, </a:t>
            </a:r>
            <a:r>
              <a:rPr lang="en-IN" dirty="0" smtClean="0"/>
              <a:t>can </a:t>
            </a:r>
            <a:r>
              <a:rPr lang="en-IN" dirty="0"/>
              <a:t>select that one or any of </a:t>
            </a:r>
            <a:r>
              <a:rPr lang="en-IN" dirty="0" smtClean="0"/>
              <a:t>repositories</a:t>
            </a:r>
            <a:r>
              <a:rPr lang="en-IN" dirty="0"/>
              <a:t>:</a:t>
            </a:r>
          </a:p>
        </p:txBody>
      </p:sp>
      <p:pic>
        <p:nvPicPr>
          <p:cNvPr id="46082" name="Picture 2" descr="Select Repository Sour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6842" y="728168"/>
            <a:ext cx="4867275" cy="2914650"/>
          </a:xfrm>
          <a:prstGeom prst="rect">
            <a:avLst/>
          </a:prstGeom>
          <a:noFill/>
          <a:extLst>
            <a:ext uri="{909E8E84-426E-40DD-AFC4-6F175D3DCCD1}">
              <a14:hiddenFill xmlns:a14="http://schemas.microsoft.com/office/drawing/2010/main">
                <a:solidFill>
                  <a:srgbClr val="FFFFFF"/>
                </a:solidFill>
              </a14:hiddenFill>
            </a:ext>
          </a:extLst>
        </p:spPr>
      </p:pic>
      <p:pic>
        <p:nvPicPr>
          <p:cNvPr id="46084" name="Picture 4" descr="Select git Reposito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4067" y="4077072"/>
            <a:ext cx="3923928" cy="2894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127450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798" y="116632"/>
            <a:ext cx="7290054" cy="611536"/>
          </a:xfrm>
        </p:spPr>
        <p:txBody>
          <a:bodyPr>
            <a:normAutofit fontScale="90000"/>
          </a:bodyPr>
          <a:lstStyle/>
          <a:p>
            <a:r>
              <a:rPr lang="en-IN" b="1" dirty="0"/>
              <a:t>Import from Git</a:t>
            </a:r>
          </a:p>
        </p:txBody>
      </p:sp>
      <p:sp>
        <p:nvSpPr>
          <p:cNvPr id="3" name="Content Placeholder 2"/>
          <p:cNvSpPr>
            <a:spLocks noGrp="1"/>
          </p:cNvSpPr>
          <p:nvPr>
            <p:ph idx="1"/>
          </p:nvPr>
        </p:nvSpPr>
        <p:spPr>
          <a:xfrm>
            <a:off x="669798" y="987468"/>
            <a:ext cx="8150674" cy="5870532"/>
          </a:xfrm>
        </p:spPr>
        <p:txBody>
          <a:bodyPr>
            <a:normAutofit/>
          </a:bodyPr>
          <a:lstStyle/>
          <a:p>
            <a:r>
              <a:rPr lang="en-IN" dirty="0"/>
              <a:t>Then select the folder with the project(s) to import:</a:t>
            </a:r>
          </a:p>
        </p:txBody>
      </p:sp>
      <p:pic>
        <p:nvPicPr>
          <p:cNvPr id="47106" name="Picture 2" descr="Select Project to Import"/>
          <p:cNvPicPr>
            <a:picLocks noChangeAspect="1" noChangeArrowheads="1"/>
          </p:cNvPicPr>
          <p:nvPr/>
        </p:nvPicPr>
        <p:blipFill rotWithShape="1">
          <a:blip r:embed="rId2">
            <a:extLst>
              <a:ext uri="{28A0092B-C50C-407E-A947-70E740481C1C}">
                <a14:useLocalDpi xmlns:a14="http://schemas.microsoft.com/office/drawing/2010/main" val="0"/>
              </a:ext>
            </a:extLst>
          </a:blip>
          <a:srcRect b="41510"/>
          <a:stretch/>
        </p:blipFill>
        <p:spPr bwMode="auto">
          <a:xfrm>
            <a:off x="4241229" y="1412776"/>
            <a:ext cx="4867275" cy="3025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30056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Git</a:t>
            </a:r>
            <a:r>
              <a:rPr lang="en-US" b="1" dirty="0"/>
              <a:t> repository </a:t>
            </a:r>
            <a:r>
              <a:rPr lang="en-IN" dirty="0" smtClean="0"/>
              <a:t>:define</a:t>
            </a:r>
            <a:endParaRPr lang="en-IN" dirty="0"/>
          </a:p>
        </p:txBody>
      </p:sp>
      <p:sp>
        <p:nvSpPr>
          <p:cNvPr id="3" name="Content Placeholder 2"/>
          <p:cNvSpPr>
            <a:spLocks noGrp="1"/>
          </p:cNvSpPr>
          <p:nvPr>
            <p:ph idx="1"/>
          </p:nvPr>
        </p:nvSpPr>
        <p:spPr>
          <a:xfrm>
            <a:off x="768096" y="1916832"/>
            <a:ext cx="7908360" cy="4392528"/>
          </a:xfrm>
        </p:spPr>
        <p:txBody>
          <a:bodyPr/>
          <a:lstStyle/>
          <a:p>
            <a:pPr algn="just"/>
            <a:r>
              <a:rPr lang="en-US" dirty="0" smtClean="0"/>
              <a:t>A </a:t>
            </a:r>
            <a:r>
              <a:rPr lang="en-US" dirty="0" err="1"/>
              <a:t>Git</a:t>
            </a:r>
            <a:r>
              <a:rPr lang="en-US" dirty="0"/>
              <a:t> repository contains the history of a collection of files starting from a certain directory. </a:t>
            </a:r>
            <a:endParaRPr lang="en-US" dirty="0" smtClean="0"/>
          </a:p>
          <a:p>
            <a:pPr algn="just"/>
            <a:r>
              <a:rPr lang="en-US" dirty="0" smtClean="0"/>
              <a:t>The </a:t>
            </a:r>
            <a:r>
              <a:rPr lang="en-US" dirty="0"/>
              <a:t>process of copying an existing </a:t>
            </a:r>
            <a:r>
              <a:rPr lang="en-US" dirty="0" err="1"/>
              <a:t>Git</a:t>
            </a:r>
            <a:r>
              <a:rPr lang="en-US" dirty="0"/>
              <a:t> repository via the </a:t>
            </a:r>
            <a:r>
              <a:rPr lang="en-US" dirty="0" err="1"/>
              <a:t>Git</a:t>
            </a:r>
            <a:r>
              <a:rPr lang="en-US" dirty="0"/>
              <a:t> tooling is called </a:t>
            </a:r>
            <a:r>
              <a:rPr lang="en-US" i="1" dirty="0"/>
              <a:t>cloning</a:t>
            </a:r>
            <a:r>
              <a:rPr lang="en-US" dirty="0"/>
              <a:t>. After cloning a repository the user has the complete repository with its history on his local machine. </a:t>
            </a:r>
            <a:r>
              <a:rPr lang="en-US" dirty="0" err="1" smtClean="0"/>
              <a:t>Git</a:t>
            </a:r>
            <a:r>
              <a:rPr lang="en-US" dirty="0" smtClean="0"/>
              <a:t> </a:t>
            </a:r>
            <a:r>
              <a:rPr lang="en-US" dirty="0"/>
              <a:t>also supports the creation of new repositories.</a:t>
            </a:r>
            <a:endParaRPr lang="en-IN" dirty="0"/>
          </a:p>
          <a:p>
            <a:pPr algn="just"/>
            <a:r>
              <a:rPr lang="en-US" dirty="0"/>
              <a:t>If </a:t>
            </a:r>
            <a:r>
              <a:rPr lang="en-US" dirty="0" smtClean="0"/>
              <a:t>want </a:t>
            </a:r>
            <a:r>
              <a:rPr lang="en-US" dirty="0"/>
              <a:t>to delete a </a:t>
            </a:r>
            <a:r>
              <a:rPr lang="en-US" dirty="0" err="1"/>
              <a:t>Git</a:t>
            </a:r>
            <a:r>
              <a:rPr lang="en-US" dirty="0"/>
              <a:t> repository, </a:t>
            </a:r>
            <a:r>
              <a:rPr lang="en-US" dirty="0" smtClean="0"/>
              <a:t>simply </a:t>
            </a:r>
            <a:r>
              <a:rPr lang="en-US" dirty="0"/>
              <a:t>delete the folder which contains the repository.</a:t>
            </a:r>
            <a:endParaRPr lang="en-IN" dirty="0"/>
          </a:p>
          <a:p>
            <a:pPr algn="just"/>
            <a:r>
              <a:rPr lang="en-US" dirty="0"/>
              <a:t>If </a:t>
            </a:r>
            <a:r>
              <a:rPr lang="en-US" dirty="0" smtClean="0"/>
              <a:t>clone </a:t>
            </a:r>
            <a:r>
              <a:rPr lang="en-US" dirty="0"/>
              <a:t>a </a:t>
            </a:r>
            <a:r>
              <a:rPr lang="en-US" dirty="0" err="1"/>
              <a:t>Git</a:t>
            </a:r>
            <a:r>
              <a:rPr lang="en-US" dirty="0"/>
              <a:t> repository, by default, </a:t>
            </a:r>
            <a:r>
              <a:rPr lang="en-US" dirty="0" err="1"/>
              <a:t>Git</a:t>
            </a:r>
            <a:r>
              <a:rPr lang="en-US" dirty="0"/>
              <a:t> assumes that </a:t>
            </a:r>
            <a:r>
              <a:rPr lang="en-US" dirty="0" smtClean="0"/>
              <a:t>want </a:t>
            </a:r>
            <a:r>
              <a:rPr lang="en-US" dirty="0"/>
              <a:t>to work in this repository as a user. </a:t>
            </a:r>
            <a:endParaRPr lang="en-US" dirty="0" smtClean="0"/>
          </a:p>
          <a:p>
            <a:pPr algn="just"/>
            <a:r>
              <a:rPr lang="en-US" dirty="0" err="1" smtClean="0"/>
              <a:t>Git</a:t>
            </a:r>
            <a:r>
              <a:rPr lang="en-US" dirty="0" smtClean="0"/>
              <a:t> </a:t>
            </a:r>
            <a:r>
              <a:rPr lang="en-US" dirty="0"/>
              <a:t>also supports the creation of repositories targeting the usage on a server.</a:t>
            </a:r>
            <a:endParaRPr lang="en-IN" dirty="0"/>
          </a:p>
          <a:p>
            <a:pPr algn="just"/>
            <a:endParaRPr lang="en-IN" dirty="0"/>
          </a:p>
        </p:txBody>
      </p:sp>
    </p:spTree>
    <p:extLst>
      <p:ext uri="{BB962C8B-B14F-4D97-AF65-F5344CB8AC3E}">
        <p14:creationId xmlns:p14="http://schemas.microsoft.com/office/powerpoint/2010/main" val="17107340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Working </a:t>
            </a:r>
            <a:r>
              <a:rPr lang="en-US" b="1" dirty="0" smtClean="0"/>
              <a:t>Tree</a:t>
            </a:r>
            <a:r>
              <a:rPr lang="en-IN" dirty="0" smtClean="0"/>
              <a:t>:define</a:t>
            </a:r>
            <a:endParaRPr lang="en-IN" dirty="0"/>
          </a:p>
        </p:txBody>
      </p:sp>
      <p:sp>
        <p:nvSpPr>
          <p:cNvPr id="3" name="Content Placeholder 2"/>
          <p:cNvSpPr>
            <a:spLocks noGrp="1"/>
          </p:cNvSpPr>
          <p:nvPr>
            <p:ph idx="1"/>
          </p:nvPr>
        </p:nvSpPr>
        <p:spPr>
          <a:xfrm>
            <a:off x="768096" y="1916832"/>
            <a:ext cx="7908360" cy="4392528"/>
          </a:xfrm>
        </p:spPr>
        <p:txBody>
          <a:bodyPr/>
          <a:lstStyle/>
          <a:p>
            <a:pPr algn="just"/>
            <a:r>
              <a:rPr lang="en-US" dirty="0" smtClean="0"/>
              <a:t>A</a:t>
            </a:r>
            <a:r>
              <a:rPr lang="en-US" dirty="0"/>
              <a:t> </a:t>
            </a:r>
            <a:r>
              <a:rPr lang="en-US" i="1" dirty="0"/>
              <a:t>local non-bare </a:t>
            </a:r>
            <a:r>
              <a:rPr lang="en-US" i="1" dirty="0" err="1"/>
              <a:t>Git</a:t>
            </a:r>
            <a:r>
              <a:rPr lang="en-US" i="1" dirty="0"/>
              <a:t> repository</a:t>
            </a:r>
            <a:r>
              <a:rPr lang="en-US" dirty="0"/>
              <a:t> is typically called </a:t>
            </a:r>
            <a:r>
              <a:rPr lang="en-US" i="1" dirty="0"/>
              <a:t>local repository</a:t>
            </a:r>
            <a:r>
              <a:rPr lang="en-US" dirty="0"/>
              <a:t>. </a:t>
            </a:r>
            <a:endParaRPr lang="en-US" dirty="0" smtClean="0"/>
          </a:p>
          <a:p>
            <a:pPr algn="just"/>
            <a:r>
              <a:rPr lang="en-US" dirty="0" smtClean="0"/>
              <a:t>A </a:t>
            </a:r>
            <a:r>
              <a:rPr lang="en-US" dirty="0"/>
              <a:t>local repository provides at least one collection of files which originate from a certain version of the repository. </a:t>
            </a:r>
            <a:r>
              <a:rPr lang="en-US" dirty="0" smtClean="0"/>
              <a:t>This </a:t>
            </a:r>
            <a:r>
              <a:rPr lang="en-US" dirty="0"/>
              <a:t>collection of files is called the </a:t>
            </a:r>
            <a:r>
              <a:rPr lang="en-US" i="1" dirty="0"/>
              <a:t>working tree</a:t>
            </a:r>
            <a:r>
              <a:rPr lang="en-US" dirty="0"/>
              <a:t>. </a:t>
            </a:r>
            <a:endParaRPr lang="en-US" dirty="0" smtClean="0"/>
          </a:p>
          <a:p>
            <a:pPr algn="just"/>
            <a:r>
              <a:rPr lang="en-US" dirty="0" smtClean="0"/>
              <a:t>It </a:t>
            </a:r>
            <a:r>
              <a:rPr lang="en-US" dirty="0"/>
              <a:t>corresponds to a checkout of one version of the repository with potential changes done by the user. </a:t>
            </a:r>
            <a:endParaRPr lang="en-US" dirty="0" smtClean="0"/>
          </a:p>
          <a:p>
            <a:pPr algn="just"/>
            <a:r>
              <a:rPr lang="en-US" dirty="0" smtClean="0"/>
              <a:t>The </a:t>
            </a:r>
            <a:r>
              <a:rPr lang="en-US" dirty="0"/>
              <a:t>user can change the files in the </a:t>
            </a:r>
            <a:r>
              <a:rPr lang="en-US" i="1" dirty="0"/>
              <a:t>working tree</a:t>
            </a:r>
            <a:r>
              <a:rPr lang="en-US" dirty="0"/>
              <a:t> by modifying existing files and by creating and removing files. </a:t>
            </a:r>
            <a:endParaRPr lang="en-US" dirty="0" smtClean="0"/>
          </a:p>
        </p:txBody>
      </p:sp>
    </p:spTree>
    <p:extLst>
      <p:ext uri="{BB962C8B-B14F-4D97-AF65-F5344CB8AC3E}">
        <p14:creationId xmlns:p14="http://schemas.microsoft.com/office/powerpoint/2010/main" val="19044635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Working </a:t>
            </a:r>
            <a:r>
              <a:rPr lang="en-US" b="1" dirty="0" smtClean="0"/>
              <a:t>Tree</a:t>
            </a:r>
            <a:r>
              <a:rPr lang="en-IN" dirty="0" smtClean="0"/>
              <a:t>:define</a:t>
            </a:r>
            <a:endParaRPr lang="en-IN" dirty="0"/>
          </a:p>
        </p:txBody>
      </p:sp>
      <p:sp>
        <p:nvSpPr>
          <p:cNvPr id="3" name="Content Placeholder 2"/>
          <p:cNvSpPr>
            <a:spLocks noGrp="1"/>
          </p:cNvSpPr>
          <p:nvPr>
            <p:ph idx="1"/>
          </p:nvPr>
        </p:nvSpPr>
        <p:spPr>
          <a:xfrm>
            <a:off x="768096" y="1916832"/>
            <a:ext cx="7908360" cy="4392528"/>
          </a:xfrm>
        </p:spPr>
        <p:txBody>
          <a:bodyPr/>
          <a:lstStyle/>
          <a:p>
            <a:pPr algn="just"/>
            <a:r>
              <a:rPr lang="en-US" dirty="0" smtClean="0"/>
              <a:t>A </a:t>
            </a:r>
            <a:r>
              <a:rPr lang="en-US" dirty="0"/>
              <a:t>file in the working tree of a </a:t>
            </a:r>
            <a:r>
              <a:rPr lang="en-US" dirty="0" err="1"/>
              <a:t>Git</a:t>
            </a:r>
            <a:r>
              <a:rPr lang="en-US" dirty="0"/>
              <a:t> repository can have different states</a:t>
            </a:r>
            <a:r>
              <a:rPr lang="en-US" dirty="0" smtClean="0"/>
              <a:t>.</a:t>
            </a:r>
          </a:p>
          <a:p>
            <a:pPr lvl="1"/>
            <a:r>
              <a:rPr lang="en-US" dirty="0"/>
              <a:t>untracked: the file is not tracked by the </a:t>
            </a:r>
            <a:r>
              <a:rPr lang="en-US" dirty="0" err="1"/>
              <a:t>Git</a:t>
            </a:r>
            <a:r>
              <a:rPr lang="en-US" dirty="0"/>
              <a:t> repository. This means that the file never staged nor committed.</a:t>
            </a:r>
            <a:endParaRPr lang="en-IN" dirty="0"/>
          </a:p>
          <a:p>
            <a:pPr lvl="1"/>
            <a:r>
              <a:rPr lang="en-US" dirty="0"/>
              <a:t>tracked: committed and not staged</a:t>
            </a:r>
            <a:endParaRPr lang="en-IN" dirty="0"/>
          </a:p>
          <a:p>
            <a:pPr lvl="1"/>
            <a:r>
              <a:rPr lang="en-US" dirty="0"/>
              <a:t>staged: staged to be included in the next commit</a:t>
            </a:r>
            <a:endParaRPr lang="en-IN" dirty="0"/>
          </a:p>
          <a:p>
            <a:pPr lvl="1"/>
            <a:r>
              <a:rPr lang="en-US" dirty="0"/>
              <a:t>dirty / modified: the file has changed but the change is not staged</a:t>
            </a:r>
            <a:endParaRPr lang="en-IN" dirty="0"/>
          </a:p>
          <a:p>
            <a:r>
              <a:rPr lang="en-US" dirty="0"/>
              <a:t>After doing changes in the working tree, </a:t>
            </a:r>
            <a:r>
              <a:rPr lang="en-US" dirty="0" smtClean="0"/>
              <a:t>user </a:t>
            </a:r>
            <a:r>
              <a:rPr lang="en-US" dirty="0"/>
              <a:t>can add these changes to the </a:t>
            </a:r>
            <a:r>
              <a:rPr lang="en-US" dirty="0" err="1"/>
              <a:t>Git</a:t>
            </a:r>
            <a:r>
              <a:rPr lang="en-US" dirty="0"/>
              <a:t> repository or revert these changes.</a:t>
            </a:r>
            <a:endParaRPr lang="en-IN" dirty="0"/>
          </a:p>
          <a:p>
            <a:pPr algn="just"/>
            <a:endParaRPr lang="en-IN" dirty="0"/>
          </a:p>
        </p:txBody>
      </p:sp>
    </p:spTree>
    <p:extLst>
      <p:ext uri="{BB962C8B-B14F-4D97-AF65-F5344CB8AC3E}">
        <p14:creationId xmlns:p14="http://schemas.microsoft.com/office/powerpoint/2010/main" val="34757030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Git</a:t>
            </a:r>
            <a:r>
              <a:rPr lang="en-US" b="1" dirty="0" smtClean="0"/>
              <a:t> flow</a:t>
            </a:r>
            <a:r>
              <a:rPr lang="en-IN" dirty="0" smtClean="0"/>
              <a:t>:define</a:t>
            </a:r>
            <a:endParaRPr lang="en-IN" dirty="0"/>
          </a:p>
        </p:txBody>
      </p:sp>
      <p:sp>
        <p:nvSpPr>
          <p:cNvPr id="3" name="Content Placeholder 2"/>
          <p:cNvSpPr>
            <a:spLocks noGrp="1"/>
          </p:cNvSpPr>
          <p:nvPr>
            <p:ph idx="1"/>
          </p:nvPr>
        </p:nvSpPr>
        <p:spPr>
          <a:xfrm>
            <a:off x="768096" y="1916832"/>
            <a:ext cx="7908360" cy="4392528"/>
          </a:xfrm>
        </p:spPr>
        <p:txBody>
          <a:bodyPr/>
          <a:lstStyle/>
          <a:p>
            <a:pPr algn="just"/>
            <a:r>
              <a:rPr lang="en-IN" dirty="0" smtClean="0"/>
              <a:t>Modify (if any) on working tree and try to persist changes in local repository using 2 steps:</a:t>
            </a:r>
          </a:p>
          <a:p>
            <a:pPr lvl="1"/>
            <a:r>
              <a:rPr lang="en-US" dirty="0"/>
              <a:t>add the selected changes to the </a:t>
            </a:r>
            <a:r>
              <a:rPr lang="en-US" i="1" dirty="0"/>
              <a:t>staging area</a:t>
            </a:r>
            <a:r>
              <a:rPr lang="en-US" dirty="0"/>
              <a:t> (also known as index) via the </a:t>
            </a:r>
            <a:r>
              <a:rPr lang="en-US" dirty="0" err="1"/>
              <a:t>git</a:t>
            </a:r>
            <a:r>
              <a:rPr lang="en-US" dirty="0"/>
              <a:t> add command</a:t>
            </a:r>
            <a:endParaRPr lang="en-IN" dirty="0"/>
          </a:p>
          <a:p>
            <a:pPr lvl="1"/>
            <a:r>
              <a:rPr lang="en-US" dirty="0"/>
              <a:t>commit the staged changes into the </a:t>
            </a:r>
            <a:r>
              <a:rPr lang="en-US" dirty="0" err="1"/>
              <a:t>Git</a:t>
            </a:r>
            <a:r>
              <a:rPr lang="en-US" dirty="0"/>
              <a:t> repository via the </a:t>
            </a:r>
            <a:r>
              <a:rPr lang="en-US" dirty="0" err="1"/>
              <a:t>git</a:t>
            </a:r>
            <a:r>
              <a:rPr lang="en-US" dirty="0"/>
              <a:t> commit command</a:t>
            </a:r>
            <a:endParaRPr lang="en-IN" dirty="0"/>
          </a:p>
          <a:p>
            <a:pPr algn="just"/>
            <a:endParaRPr lang="en-IN" dirty="0"/>
          </a:p>
        </p:txBody>
      </p:sp>
      <p:pic>
        <p:nvPicPr>
          <p:cNvPr id="4" name="Picture 3"/>
          <p:cNvPicPr/>
          <p:nvPr/>
        </p:nvPicPr>
        <p:blipFill>
          <a:blip r:embed="rId2"/>
          <a:stretch>
            <a:fillRect/>
          </a:stretch>
        </p:blipFill>
        <p:spPr>
          <a:xfrm>
            <a:off x="2123728" y="3645024"/>
            <a:ext cx="4896544" cy="2592288"/>
          </a:xfrm>
          <a:prstGeom prst="rect">
            <a:avLst/>
          </a:prstGeom>
        </p:spPr>
      </p:pic>
    </p:spTree>
    <p:extLst>
      <p:ext uri="{BB962C8B-B14F-4D97-AF65-F5344CB8AC3E}">
        <p14:creationId xmlns:p14="http://schemas.microsoft.com/office/powerpoint/2010/main" val="140247518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18C0349C48FB347B8D8893BB9FDBFBE" ma:contentTypeVersion="0" ma:contentTypeDescription="Create a new document." ma:contentTypeScope="" ma:versionID="ff54ecb42ad99fce56656cb22535669e">
  <xsd:schema xmlns:xsd="http://www.w3.org/2001/XMLSchema" xmlns:xs="http://www.w3.org/2001/XMLSchema" xmlns:p="http://schemas.microsoft.com/office/2006/metadata/properties" xmlns:ns2="230e9df3-be65-4c73-a93b-d1236ebd677e" targetNamespace="http://schemas.microsoft.com/office/2006/metadata/properties" ma:root="true" ma:fieldsID="84f664bc06bc9fd4a4e0345f76fbb5d6"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ca38a900-2e69-4d97-8f8e-2d35c80c0a63}" ma:internalName="TaxCatchAll" ma:showField="CatchAllData" ma:web="a7514fb2-b1b4-4fb3-986a-67ad1346f411">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ca38a900-2e69-4d97-8f8e-2d35c80c0a63}" ma:internalName="TaxCatchAllLabel" ma:readOnly="true" ma:showField="CatchAllDataLabel" ma:web="a7514fb2-b1b4-4fb3-986a-67ad1346f41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230e9df3-be65-4c73-a93b-d1236ebd677e"/>
    <TaxKeywordTaxHTField xmlns="230e9df3-be65-4c73-a93b-d1236ebd677e">
      <Terms xmlns="http://schemas.microsoft.com/office/infopath/2007/PartnerControls"/>
    </TaxKeywordTaxHTField>
  </documentManagement>
</p:properties>
</file>

<file path=customXml/itemProps1.xml><?xml version="1.0" encoding="utf-8"?>
<ds:datastoreItem xmlns:ds="http://schemas.openxmlformats.org/officeDocument/2006/customXml" ds:itemID="{8D859039-D0FB-4188-A9BD-07C691401C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63D08A6-B576-47D9-8F18-EA178CCD15EF}">
  <ds:schemaRefs>
    <ds:schemaRef ds:uri="http://schemas.microsoft.com/sharepoint/v3/contenttype/forms"/>
  </ds:schemaRefs>
</ds:datastoreItem>
</file>

<file path=customXml/itemProps3.xml><?xml version="1.0" encoding="utf-8"?>
<ds:datastoreItem xmlns:ds="http://schemas.openxmlformats.org/officeDocument/2006/customXml" ds:itemID="{F6F3785F-B399-4027-91E6-9A6A3A577156}">
  <ds:schemaRefs>
    <ds:schemaRef ds:uri="http://purl.org/dc/elements/1.1/"/>
    <ds:schemaRef ds:uri="230e9df3-be65-4c73-a93b-d1236ebd677e"/>
    <ds:schemaRef ds:uri="http://purl.org/dc/dcmitype/"/>
    <ds:schemaRef ds:uri="http://schemas.microsoft.com/office/2006/metadata/properties"/>
    <ds:schemaRef ds:uri="http://purl.org/dc/terms/"/>
    <ds:schemaRef ds:uri="http://www.w3.org/XML/1998/namespace"/>
    <ds:schemaRef ds:uri="http://schemas.openxmlformats.org/package/2006/metadata/core-properties"/>
    <ds:schemaRef ds:uri="http://schemas.microsoft.com/office/2006/documentManagement/typ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Integral</Template>
  <TotalTime>912</TotalTime>
  <Words>2538</Words>
  <Application>Microsoft Office PowerPoint</Application>
  <PresentationFormat>On-screen Show (4:3)</PresentationFormat>
  <Paragraphs>389</Paragraphs>
  <Slides>59</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59</vt:i4>
      </vt:variant>
    </vt:vector>
  </HeadingPairs>
  <TitlesOfParts>
    <vt:vector size="67" baseType="lpstr">
      <vt:lpstr>Calibri</vt:lpstr>
      <vt:lpstr>Segoe UI</vt:lpstr>
      <vt:lpstr>Tw Cen MT</vt:lpstr>
      <vt:lpstr>Tw Cen MT Condensed</vt:lpstr>
      <vt:lpstr>Wingdings</vt:lpstr>
      <vt:lpstr>Wingdings 3</vt:lpstr>
      <vt:lpstr>Integral</vt:lpstr>
      <vt:lpstr>Package</vt:lpstr>
      <vt:lpstr>GIT</vt:lpstr>
      <vt:lpstr>version control:  definition</vt:lpstr>
      <vt:lpstr>version control : benifits</vt:lpstr>
      <vt:lpstr>Git : define</vt:lpstr>
      <vt:lpstr>Git for  organization</vt:lpstr>
      <vt:lpstr>Git repository :define</vt:lpstr>
      <vt:lpstr>Working Tree:define</vt:lpstr>
      <vt:lpstr>Working Tree:define</vt:lpstr>
      <vt:lpstr>Git flow:define</vt:lpstr>
      <vt:lpstr>Git flow:define</vt:lpstr>
      <vt:lpstr>Branching:define</vt:lpstr>
      <vt:lpstr>Git: install</vt:lpstr>
      <vt:lpstr>Git: configuration</vt:lpstr>
      <vt:lpstr>Git: configuration</vt:lpstr>
      <vt:lpstr>Git: configuration-lab</vt:lpstr>
      <vt:lpstr>Basic Git commands</vt:lpstr>
      <vt:lpstr>Basic Git commands</vt:lpstr>
      <vt:lpstr>Basic Git commands</vt:lpstr>
      <vt:lpstr>Basic Git commands</vt:lpstr>
      <vt:lpstr>Git commands -labs</vt:lpstr>
      <vt:lpstr>Git commands -labs</vt:lpstr>
      <vt:lpstr>Git commands -labs</vt:lpstr>
      <vt:lpstr>Git commands -labs</vt:lpstr>
      <vt:lpstr>Git commands -labs</vt:lpstr>
      <vt:lpstr>Git commands -labs</vt:lpstr>
      <vt:lpstr>GitHub</vt:lpstr>
      <vt:lpstr>What is GitHub?</vt:lpstr>
      <vt:lpstr>How GitHub works ?</vt:lpstr>
      <vt:lpstr>GitHub flow</vt:lpstr>
      <vt:lpstr>GitHub - labs</vt:lpstr>
      <vt:lpstr>GitHub flow</vt:lpstr>
      <vt:lpstr>GitHub flow</vt:lpstr>
      <vt:lpstr>GitHub - labs</vt:lpstr>
      <vt:lpstr>GitHub - labs</vt:lpstr>
      <vt:lpstr>GitHub flow</vt:lpstr>
      <vt:lpstr>GitHub - labs</vt:lpstr>
      <vt:lpstr>GitHub flow</vt:lpstr>
      <vt:lpstr>GitHub - labs</vt:lpstr>
      <vt:lpstr>GitHub - labs</vt:lpstr>
      <vt:lpstr>GitHub - labs</vt:lpstr>
      <vt:lpstr>PowerPoint Presentation</vt:lpstr>
      <vt:lpstr>EGit Client for Eclipse</vt:lpstr>
      <vt:lpstr>EGit Client for Eclipse</vt:lpstr>
      <vt:lpstr>EGit Client for Eclipse</vt:lpstr>
      <vt:lpstr>Git perspective</vt:lpstr>
      <vt:lpstr>Git configure</vt:lpstr>
      <vt:lpstr>Git perspective</vt:lpstr>
      <vt:lpstr>Git perspective</vt:lpstr>
      <vt:lpstr>Git perspective</vt:lpstr>
      <vt:lpstr>Adding Projects to Repository</vt:lpstr>
      <vt:lpstr>Adding Projects to Repository</vt:lpstr>
      <vt:lpstr>Commit</vt:lpstr>
      <vt:lpstr>Commit</vt:lpstr>
      <vt:lpstr>Commit</vt:lpstr>
      <vt:lpstr>Push, Pull and Compare</vt:lpstr>
      <vt:lpstr>Push, Pull and Compare</vt:lpstr>
      <vt:lpstr>Import from Git</vt:lpstr>
      <vt:lpstr>Import from Git</vt:lpstr>
      <vt:lpstr>Import from Git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gill</dc:creator>
  <cp:lastModifiedBy>Dibakar</cp:lastModifiedBy>
  <cp:revision>40</cp:revision>
  <dcterms:created xsi:type="dcterms:W3CDTF">2011-01-16T10:02:54Z</dcterms:created>
  <dcterms:modified xsi:type="dcterms:W3CDTF">2019-11-01T14:58:34Z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0x010100C18C0349C48FB347B8D8893BB9FDBFBE</vt:lpwstr>
  </property>
  <property fmtid="{D5CDD505-2E9C-101B-9397-08002B2CF9AE}" pid="3" name="TaxKeyword">
    <vt:lpwstr/>
  </property>
</Properties>
</file>