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619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C9B9B-83D5-40A3-BD97-874190673F2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597A-37E0-42D2-B551-5F423DF8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8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8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0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0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1597A-37E0-42D2-B551-5F423DF824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FCA30EB-F461-467B-872E-090E2D9C9E9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79B45D-DB58-4B26-B33D-84A32286C7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30EB-F461-467B-872E-090E2D9C9E9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B45D-DB58-4B26-B33D-84A32286C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30EB-F461-467B-872E-090E2D9C9E9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79B45D-DB58-4B26-B33D-84A32286C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30EB-F461-467B-872E-090E2D9C9E9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B45D-DB58-4B26-B33D-84A32286C7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CA30EB-F461-467B-872E-090E2D9C9E9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79B45D-DB58-4B26-B33D-84A32286C7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30EB-F461-467B-872E-090E2D9C9E9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B45D-DB58-4B26-B33D-84A32286C7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30EB-F461-467B-872E-090E2D9C9E9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B45D-DB58-4B26-B33D-84A32286C71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30EB-F461-467B-872E-090E2D9C9E9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B45D-DB58-4B26-B33D-84A32286C71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30EB-F461-467B-872E-090E2D9C9E9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B45D-DB58-4B26-B33D-84A32286C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30EB-F461-467B-872E-090E2D9C9E9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79B45D-DB58-4B26-B33D-84A32286C7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30EB-F461-467B-872E-090E2D9C9E9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B45D-DB58-4B26-B33D-84A32286C71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FCA30EB-F461-467B-872E-090E2D9C9E9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C79B45D-DB58-4B26-B33D-84A32286C7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6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Unordered HTML List - Choose List Item Marker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49476" y="2581593"/>
          <a:ext cx="5870448" cy="2682240"/>
        </p:xfrm>
        <a:graphic>
          <a:graphicData uri="http://schemas.openxmlformats.org/drawingml/2006/table">
            <a:tbl>
              <a:tblPr/>
              <a:tblGrid>
                <a:gridCol w="2935224"/>
                <a:gridCol w="293522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disc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list item marker to a bullet (default)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circle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list item marker to a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square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list item marker to a square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not be marked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8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Unordered HTML List - Choose List Item Marker</a:t>
            </a:r>
          </a:p>
          <a:p>
            <a:endParaRPr lang="en-US" dirty="0" smtClean="0"/>
          </a:p>
          <a:p>
            <a:r>
              <a:rPr lang="it-IT" dirty="0"/>
              <a:t>Example - Disc</a:t>
            </a:r>
          </a:p>
          <a:p>
            <a:r>
              <a:rPr lang="it-IT" dirty="0"/>
              <a:t>&lt;ul style="list-style-type:disc"&gt;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</p:spTree>
    <p:extLst>
      <p:ext uri="{BB962C8B-B14F-4D97-AF65-F5344CB8AC3E}">
        <p14:creationId xmlns:p14="http://schemas.microsoft.com/office/powerpoint/2010/main" val="228843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Unordered HTML List - Choose List Item Marker</a:t>
            </a:r>
          </a:p>
          <a:p>
            <a:endParaRPr lang="en-US" dirty="0" smtClean="0"/>
          </a:p>
          <a:p>
            <a:r>
              <a:rPr lang="it-IT" dirty="0"/>
              <a:t>Example - Circle</a:t>
            </a:r>
          </a:p>
          <a:p>
            <a:r>
              <a:rPr lang="it-IT" dirty="0"/>
              <a:t>&lt;ul style="list-style-type:circle"&gt;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</p:spTree>
    <p:extLst>
      <p:ext uri="{BB962C8B-B14F-4D97-AF65-F5344CB8AC3E}">
        <p14:creationId xmlns:p14="http://schemas.microsoft.com/office/powerpoint/2010/main" val="166556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Unordered HTML List - Choose List Item Marker</a:t>
            </a:r>
          </a:p>
          <a:p>
            <a:endParaRPr lang="en-US" dirty="0" smtClean="0"/>
          </a:p>
          <a:p>
            <a:r>
              <a:rPr lang="it-IT" dirty="0"/>
              <a:t>Example - Square</a:t>
            </a:r>
          </a:p>
          <a:p>
            <a:r>
              <a:rPr lang="it-IT" dirty="0"/>
              <a:t>&lt;ul style="list-style-type:square"&gt;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</p:spTree>
    <p:extLst>
      <p:ext uri="{BB962C8B-B14F-4D97-AF65-F5344CB8AC3E}">
        <p14:creationId xmlns:p14="http://schemas.microsoft.com/office/powerpoint/2010/main" val="134572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Unordered HTML List - Choose List Item Marker</a:t>
            </a:r>
          </a:p>
          <a:p>
            <a:endParaRPr lang="en-US" dirty="0" smtClean="0"/>
          </a:p>
          <a:p>
            <a:r>
              <a:rPr lang="it-IT" dirty="0"/>
              <a:t>Example - None</a:t>
            </a:r>
          </a:p>
          <a:p>
            <a:r>
              <a:rPr lang="it-IT" dirty="0"/>
              <a:t>&lt;ul style="list-style-type:none"&gt;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</p:spTree>
    <p:extLst>
      <p:ext uri="{BB962C8B-B14F-4D97-AF65-F5344CB8AC3E}">
        <p14:creationId xmlns:p14="http://schemas.microsoft.com/office/powerpoint/2010/main" val="254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70139" y="1719263"/>
          <a:ext cx="5629122" cy="4910136"/>
        </p:xfrm>
        <a:graphic>
          <a:graphicData uri="http://schemas.openxmlformats.org/drawingml/2006/table">
            <a:tbl>
              <a:tblPr/>
              <a:tblGrid>
                <a:gridCol w="2814561"/>
                <a:gridCol w="2814561"/>
              </a:tblGrid>
              <a:tr h="37995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</a:t>
                      </a:r>
                    </a:p>
                  </a:txBody>
                  <a:tcPr marL="116908" marR="58454" marT="58454" marB="584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58454" marR="58454" marT="58454" marB="584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6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type="1"</a:t>
                      </a:r>
                    </a:p>
                  </a:txBody>
                  <a:tcPr marL="116908" marR="58454" marT="58454" marB="584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The list items will be numbered with numbers (default)</a:t>
                      </a:r>
                    </a:p>
                  </a:txBody>
                  <a:tcPr marL="58454" marR="58454" marT="58454" marB="584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906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type="A"</a:t>
                      </a:r>
                    </a:p>
                  </a:txBody>
                  <a:tcPr marL="116908" marR="58454" marT="58454" marB="584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The list items will be numbered with uppercase letters</a:t>
                      </a:r>
                    </a:p>
                  </a:txBody>
                  <a:tcPr marL="58454" marR="58454" marT="58454" marB="584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6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type="a"</a:t>
                      </a:r>
                    </a:p>
                  </a:txBody>
                  <a:tcPr marL="116908" marR="58454" marT="58454" marB="584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The list items will be numbered with lowercase letters</a:t>
                      </a:r>
                    </a:p>
                  </a:txBody>
                  <a:tcPr marL="58454" marR="58454" marT="58454" marB="584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906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type="I"</a:t>
                      </a:r>
                    </a:p>
                  </a:txBody>
                  <a:tcPr marL="116908" marR="58454" marT="58454" marB="584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The list items will be numbered with uppercase roman numbers</a:t>
                      </a:r>
                    </a:p>
                  </a:txBody>
                  <a:tcPr marL="58454" marR="58454" marT="58454" marB="584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6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type="i"</a:t>
                      </a:r>
                    </a:p>
                  </a:txBody>
                  <a:tcPr marL="116908" marR="58454" marT="58454" marB="584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The list items will be numbered with lowercase roman numbers</a:t>
                      </a:r>
                    </a:p>
                  </a:txBody>
                  <a:tcPr marL="58454" marR="58454" marT="58454" marB="584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HTML List - The Type Attribute</a:t>
            </a:r>
          </a:p>
        </p:txBody>
      </p:sp>
    </p:spTree>
    <p:extLst>
      <p:ext uri="{BB962C8B-B14F-4D97-AF65-F5344CB8AC3E}">
        <p14:creationId xmlns:p14="http://schemas.microsoft.com/office/powerpoint/2010/main" val="203714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HTML List - The Type Attribute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Numbers:</a:t>
            </a:r>
          </a:p>
          <a:p>
            <a:r>
              <a:rPr lang="it-IT" dirty="0"/>
              <a:t>&lt;ol type="1"&gt;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</a:p>
          <a:p>
            <a:r>
              <a:rPr lang="it-IT" dirty="0"/>
              <a:t>Uppercase Letters:</a:t>
            </a:r>
          </a:p>
          <a:p>
            <a:r>
              <a:rPr lang="it-IT" dirty="0"/>
              <a:t>&lt;ol type="A"&gt;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4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HTML List - The Type Attribute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Lowercase Letters:</a:t>
            </a:r>
          </a:p>
          <a:p>
            <a:r>
              <a:rPr lang="it-IT" dirty="0"/>
              <a:t>&lt;ol type="a"&gt;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</a:p>
          <a:p>
            <a:r>
              <a:rPr lang="it-IT" dirty="0"/>
              <a:t>Uppercase Roman Numbers:</a:t>
            </a:r>
          </a:p>
          <a:p>
            <a:r>
              <a:rPr lang="it-IT" dirty="0"/>
              <a:t>&lt;ol type="I"&gt;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8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HTML List - The Type Attribute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Lowercase Roman Numbers:</a:t>
            </a:r>
          </a:p>
          <a:p>
            <a:r>
              <a:rPr lang="it-IT" dirty="0"/>
              <a:t>&lt;ol type="i"&gt;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3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HTML Lists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&lt;ul&gt;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 &lt;li&gt;Coffee&lt;/li&gt;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 &lt;li&gt;Tea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   &lt;ul&gt;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     &lt;li&gt;Black tea&lt;/li&gt;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     &lt;li&gt;Green tea&lt;/li&gt;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   &lt;/ul&gt;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 &lt;/li&gt;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 &lt;li&gt;Milk&lt;/li&gt;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2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DOCTYPE declaration for HTML5 is very simple:</a:t>
            </a:r>
          </a:p>
          <a:p>
            <a:endParaRPr lang="en-US" dirty="0" smtClean="0"/>
          </a:p>
          <a:p>
            <a:r>
              <a:rPr lang="en-US" dirty="0" smtClean="0"/>
              <a:t>&lt;!</a:t>
            </a:r>
            <a:r>
              <a:rPr lang="en-US" dirty="0"/>
              <a:t>DOCTYPE html&gt;</a:t>
            </a:r>
          </a:p>
          <a:p>
            <a:endParaRPr lang="en-US" dirty="0" smtClean="0"/>
          </a:p>
          <a:p>
            <a:r>
              <a:rPr lang="en-US" dirty="0"/>
              <a:t>The character encoding (charset) declaration is also very simple: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meta charset="UTF-8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5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HTML elements with no content are called empty elements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 is an empty element without a closing tag (the &lt;</a:t>
            </a:r>
            <a:r>
              <a:rPr lang="en-US" dirty="0" err="1"/>
              <a:t>br</a:t>
            </a:r>
            <a:r>
              <a:rPr lang="en-US" dirty="0"/>
              <a:t>&gt; tag defines a line break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Empty elements can be "closed" in the opening tag like this: &lt;</a:t>
            </a:r>
            <a:r>
              <a:rPr lang="en-US" dirty="0" err="1"/>
              <a:t>br</a:t>
            </a:r>
            <a:r>
              <a:rPr lang="en-US" dirty="0"/>
              <a:t> /&gt;.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627368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name="value"</a:t>
            </a:r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href</a:t>
            </a:r>
            <a:r>
              <a:rPr lang="en-US" b="1" dirty="0" smtClean="0"/>
              <a:t> </a:t>
            </a:r>
            <a:r>
              <a:rPr lang="en-US" b="1" dirty="0"/>
              <a:t>Attribute</a:t>
            </a:r>
          </a:p>
          <a:p>
            <a:r>
              <a:rPr lang="en-US" dirty="0"/>
              <a:t>HTML links are defined with the &lt;a&gt; tag. The link address is specified in the </a:t>
            </a:r>
            <a:r>
              <a:rPr lang="en-US" dirty="0" err="1"/>
              <a:t>href</a:t>
            </a:r>
            <a:r>
              <a:rPr lang="en-US" dirty="0"/>
              <a:t> attribute: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="https://www.w3schools.com"&gt;This is a link&lt;/a&gt;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</p:spTree>
    <p:extLst>
      <p:ext uri="{BB962C8B-B14F-4D97-AF65-F5344CB8AC3E}">
        <p14:creationId xmlns:p14="http://schemas.microsoft.com/office/powerpoint/2010/main" val="373458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name="value"</a:t>
            </a:r>
            <a:endParaRPr lang="en-US" dirty="0"/>
          </a:p>
          <a:p>
            <a:endParaRPr lang="en-US" dirty="0" smtClean="0"/>
          </a:p>
          <a:p>
            <a:r>
              <a:rPr lang="en-US" b="1" dirty="0" err="1"/>
              <a:t>src</a:t>
            </a:r>
            <a:r>
              <a:rPr lang="en-US" b="1" dirty="0"/>
              <a:t> Attribute</a:t>
            </a:r>
          </a:p>
          <a:p>
            <a:r>
              <a:rPr lang="en-US" dirty="0"/>
              <a:t>HTML images are defined with the &lt;</a:t>
            </a:r>
            <a:r>
              <a:rPr lang="en-US" dirty="0" err="1"/>
              <a:t>img</a:t>
            </a:r>
            <a:r>
              <a:rPr lang="en-US" dirty="0"/>
              <a:t>&gt; tag.</a:t>
            </a:r>
          </a:p>
          <a:p>
            <a:r>
              <a:rPr lang="en-US" dirty="0"/>
              <a:t>The filename of the image source is specified in the </a:t>
            </a:r>
            <a:r>
              <a:rPr lang="en-US" dirty="0" err="1"/>
              <a:t>src</a:t>
            </a:r>
            <a:r>
              <a:rPr lang="en-US" dirty="0"/>
              <a:t> attribute: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="img_girl.jpg"&gt;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</p:spTree>
    <p:extLst>
      <p:ext uri="{BB962C8B-B14F-4D97-AF65-F5344CB8AC3E}">
        <p14:creationId xmlns:p14="http://schemas.microsoft.com/office/powerpoint/2010/main" val="2707507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name="value"</a:t>
            </a:r>
            <a:endParaRPr lang="en-US" dirty="0"/>
          </a:p>
          <a:p>
            <a:endParaRPr lang="en-US" dirty="0" smtClean="0"/>
          </a:p>
          <a:p>
            <a:r>
              <a:rPr lang="en-US" b="1" dirty="0"/>
              <a:t>width and height Attributes</a:t>
            </a:r>
          </a:p>
          <a:p>
            <a:r>
              <a:rPr lang="en-US" dirty="0"/>
              <a:t>Images in HTML have a set of </a:t>
            </a:r>
            <a:r>
              <a:rPr lang="en-US" b="1" dirty="0"/>
              <a:t>size</a:t>
            </a:r>
            <a:r>
              <a:rPr lang="en-US" dirty="0"/>
              <a:t> attributes, which specifies the width and height of the image: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="img_girl.jpg" width="500" height="600"&gt;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</p:spTree>
    <p:extLst>
      <p:ext uri="{BB962C8B-B14F-4D97-AF65-F5344CB8AC3E}">
        <p14:creationId xmlns:p14="http://schemas.microsoft.com/office/powerpoint/2010/main" val="3048627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name="value"</a:t>
            </a:r>
            <a:endParaRPr lang="en-US" dirty="0"/>
          </a:p>
          <a:p>
            <a:endParaRPr lang="en-US" dirty="0" smtClean="0"/>
          </a:p>
          <a:p>
            <a:r>
              <a:rPr lang="en-US" b="1" dirty="0"/>
              <a:t>alt Attribute</a:t>
            </a:r>
          </a:p>
          <a:p>
            <a:r>
              <a:rPr lang="en-US" dirty="0"/>
              <a:t>The alt attribute specifies an alternative text to be used, when an image cannot be displayed.</a:t>
            </a:r>
          </a:p>
          <a:p>
            <a:r>
              <a:rPr lang="en-US" dirty="0"/>
              <a:t>The value of the attribute can be read by screen readers. This way, someone "listening" to the webpage, e.g. a blind person, can "hear" the element.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="img_girl.jpg" alt="Girl with a jacket"&gt;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</p:spTree>
    <p:extLst>
      <p:ext uri="{BB962C8B-B14F-4D97-AF65-F5344CB8AC3E}">
        <p14:creationId xmlns:p14="http://schemas.microsoft.com/office/powerpoint/2010/main" val="1369800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style Attribute</a:t>
            </a:r>
          </a:p>
          <a:p>
            <a:r>
              <a:rPr lang="en-US" dirty="0"/>
              <a:t>The style attribute is used to specify the styling of an element, like </a:t>
            </a:r>
            <a:r>
              <a:rPr lang="en-US" dirty="0" smtClean="0"/>
              <a:t>color</a:t>
            </a:r>
            <a:r>
              <a:rPr lang="en-US" dirty="0"/>
              <a:t>, </a:t>
            </a:r>
            <a:r>
              <a:rPr lang="en-US" dirty="0" smtClean="0"/>
              <a:t>font</a:t>
            </a:r>
            <a:r>
              <a:rPr lang="en-US" dirty="0"/>
              <a:t>, size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&lt;h2&gt;The style Attribute&lt;/h2&gt;</a:t>
            </a:r>
          </a:p>
          <a:p>
            <a:r>
              <a:rPr lang="en-US" dirty="0"/>
              <a:t>&lt;p&gt;The style attribute is used to specify the styling of an element, like color:&lt;/p&gt;</a:t>
            </a:r>
          </a:p>
          <a:p>
            <a:endParaRPr lang="en-US" dirty="0"/>
          </a:p>
          <a:p>
            <a:r>
              <a:rPr lang="en-US" dirty="0"/>
              <a:t>&lt;p style="</a:t>
            </a:r>
            <a:r>
              <a:rPr lang="en-US" dirty="0" err="1"/>
              <a:t>color:red</a:t>
            </a:r>
            <a:r>
              <a:rPr lang="en-US" dirty="0"/>
              <a:t>"&gt;I am a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</p:spTree>
    <p:extLst>
      <p:ext uri="{BB962C8B-B14F-4D97-AF65-F5344CB8AC3E}">
        <p14:creationId xmlns:p14="http://schemas.microsoft.com/office/powerpoint/2010/main" val="1515704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 &lt;</a:t>
            </a:r>
            <a:r>
              <a:rPr lang="en-US" dirty="0" err="1"/>
              <a:t>hr</a:t>
            </a:r>
            <a:r>
              <a:rPr lang="en-US" dirty="0"/>
              <a:t>&gt; tag defines a thematic break in an HTML page, and is most often displayed as a horizontal rule.</a:t>
            </a:r>
          </a:p>
          <a:p>
            <a:r>
              <a:rPr lang="en-US" dirty="0"/>
              <a:t>The &lt;</a:t>
            </a:r>
            <a:r>
              <a:rPr lang="en-US" dirty="0" err="1"/>
              <a:t>hr</a:t>
            </a:r>
            <a:r>
              <a:rPr lang="en-US" dirty="0"/>
              <a:t>&gt; element is used to separate content (or define a change) in an HTML page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&lt;h1&gt;This is heading 1&lt;/h1&gt;</a:t>
            </a:r>
          </a:p>
          <a:p>
            <a:r>
              <a:rPr lang="en-US" dirty="0"/>
              <a:t>&lt;p&gt;This is some text.&lt;/p&gt;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&lt;h2&gt;This is heading 2&lt;/h2&gt;</a:t>
            </a:r>
          </a:p>
          <a:p>
            <a:r>
              <a:rPr lang="en-US" dirty="0"/>
              <a:t>&lt;p&gt;This is some other text.&lt;/p&gt;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&lt;h2&gt;This is heading 2&lt;/h2&gt;</a:t>
            </a:r>
          </a:p>
          <a:p>
            <a:r>
              <a:rPr lang="en-US" dirty="0"/>
              <a:t>&lt;p&gt;This is some other text.&lt;/p&gt;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Horizontal Rules</a:t>
            </a:r>
          </a:p>
        </p:txBody>
      </p:sp>
    </p:spTree>
    <p:extLst>
      <p:ext uri="{BB962C8B-B14F-4D97-AF65-F5344CB8AC3E}">
        <p14:creationId xmlns:p14="http://schemas.microsoft.com/office/powerpoint/2010/main" val="1109524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&lt;p&gt;I am normal&lt;/p&gt;</a:t>
            </a:r>
          </a:p>
          <a:p>
            <a:r>
              <a:rPr lang="en-US" dirty="0"/>
              <a:t>&lt;p style="</a:t>
            </a:r>
            <a:r>
              <a:rPr lang="en-US" dirty="0" err="1"/>
              <a:t>color:red</a:t>
            </a:r>
            <a:r>
              <a:rPr lang="en-US" dirty="0"/>
              <a:t>;"&gt;I am red&lt;/p&gt;</a:t>
            </a:r>
          </a:p>
          <a:p>
            <a:r>
              <a:rPr lang="en-US" dirty="0"/>
              <a:t>&lt;p style="</a:t>
            </a:r>
            <a:r>
              <a:rPr lang="en-US" dirty="0" err="1"/>
              <a:t>color:blue</a:t>
            </a:r>
            <a:r>
              <a:rPr lang="en-US" dirty="0"/>
              <a:t>;"&gt;I am blue&lt;/p&gt;</a:t>
            </a:r>
          </a:p>
          <a:p>
            <a:r>
              <a:rPr lang="en-US" dirty="0"/>
              <a:t>&lt;p style="font-size:50px;"&gt;I am big&lt;/p&gt;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</a:t>
            </a:r>
          </a:p>
        </p:txBody>
      </p:sp>
    </p:spTree>
    <p:extLst>
      <p:ext uri="{BB962C8B-B14F-4D97-AF65-F5344CB8AC3E}">
        <p14:creationId xmlns:p14="http://schemas.microsoft.com/office/powerpoint/2010/main" val="508160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 style="</a:t>
            </a:r>
            <a:r>
              <a:rPr lang="en-US" dirty="0" err="1"/>
              <a:t>background-color:powderblue</a:t>
            </a:r>
            <a:r>
              <a:rPr lang="en-US" dirty="0"/>
              <a:t>;"&gt;</a:t>
            </a:r>
          </a:p>
          <a:p>
            <a:endParaRPr lang="en-US" dirty="0"/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&lt;p&gt;This is a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Styles</a:t>
            </a:r>
            <a:br>
              <a:rPr lang="en-US" dirty="0" smtClean="0"/>
            </a:br>
            <a:r>
              <a:rPr lang="en-US" dirty="0"/>
              <a:t>HTML Background Color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73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 style="</a:t>
            </a:r>
            <a:r>
              <a:rPr lang="en-US" dirty="0" err="1"/>
              <a:t>color:blue</a:t>
            </a:r>
            <a:r>
              <a:rPr lang="en-US" dirty="0"/>
              <a:t>;"&gt;This is a heading&lt;/h1&gt;</a:t>
            </a:r>
          </a:p>
          <a:p>
            <a:r>
              <a:rPr lang="en-US" dirty="0"/>
              <a:t>&lt;p style="</a:t>
            </a:r>
            <a:r>
              <a:rPr lang="en-US" dirty="0" err="1"/>
              <a:t>color:red</a:t>
            </a:r>
            <a:r>
              <a:rPr lang="en-US" dirty="0"/>
              <a:t>;"&gt;This is a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Styles</a:t>
            </a:r>
            <a:br>
              <a:rPr lang="en-US" dirty="0" smtClean="0"/>
            </a:br>
            <a:r>
              <a:rPr lang="en-US" dirty="0"/>
              <a:t>HTML Text </a:t>
            </a:r>
            <a:r>
              <a:rPr lang="en-US" dirty="0" smtClean="0"/>
              <a:t>Color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2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&lt;!DOCTYPE 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&lt;meta charset="UTF-8"&gt;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&lt;title&gt;</a:t>
            </a:r>
            <a:r>
              <a:rPr lang="en-US" i="1" dirty="0"/>
              <a:t>Title of the document</a:t>
            </a:r>
            <a:r>
              <a:rPr lang="en-US" dirty="0"/>
              <a:t>&lt;/title&gt;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Content of the document......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The default character encoding in HTML5 is UTF-8.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Example: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8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 style="</a:t>
            </a:r>
            <a:r>
              <a:rPr lang="en-US" dirty="0" err="1"/>
              <a:t>font-family:verdana</a:t>
            </a:r>
            <a:r>
              <a:rPr lang="en-US" dirty="0"/>
              <a:t>;"&gt;This is a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 style="</a:t>
            </a:r>
            <a:r>
              <a:rPr lang="en-US" dirty="0" err="1"/>
              <a:t>font-family:courier</a:t>
            </a:r>
            <a:r>
              <a:rPr lang="en-US" dirty="0"/>
              <a:t>;"&gt;This is a paragraph.&lt;/p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/>
              <a:t>&lt;h1 style="font-size:300%;"&gt;This is a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 style="font-size:160%;"&gt;This is a paragraph.&lt;/p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&lt;h1 style="</a:t>
            </a:r>
            <a:r>
              <a:rPr lang="en-US" dirty="0" err="1"/>
              <a:t>text-align:center</a:t>
            </a:r>
            <a:r>
              <a:rPr lang="en-US" dirty="0"/>
              <a:t>;"&gt;Centered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 style="</a:t>
            </a:r>
            <a:r>
              <a:rPr lang="en-US" dirty="0" err="1"/>
              <a:t>text-align:center</a:t>
            </a:r>
            <a:r>
              <a:rPr lang="en-US" dirty="0"/>
              <a:t>;"&gt;Centered paragraph.&lt;/p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HTML </a:t>
            </a:r>
            <a:r>
              <a:rPr lang="en-US" sz="2000" dirty="0" smtClean="0"/>
              <a:t>Styles</a:t>
            </a:r>
            <a:br>
              <a:rPr lang="en-US" sz="2000" dirty="0" smtClean="0"/>
            </a:br>
            <a:r>
              <a:rPr lang="en-US" sz="2000" dirty="0" smtClean="0"/>
              <a:t>Fonts / Text Size/ </a:t>
            </a:r>
            <a:r>
              <a:rPr lang="en-US" sz="2000" dirty="0"/>
              <a:t>Text Alignment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5352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Formatting elements were designed to display special types of text:</a:t>
            </a:r>
          </a:p>
          <a:p>
            <a:r>
              <a:rPr lang="en-US" dirty="0"/>
              <a:t>&lt;b&gt; - Bold text</a:t>
            </a:r>
          </a:p>
          <a:p>
            <a:r>
              <a:rPr lang="en-US" dirty="0"/>
              <a:t>&lt;strong&gt; - Important text</a:t>
            </a:r>
          </a:p>
          <a:p>
            <a:r>
              <a:rPr lang="en-US" dirty="0"/>
              <a:t>&lt;i&gt; 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 - Emphasized text</a:t>
            </a:r>
          </a:p>
          <a:p>
            <a:r>
              <a:rPr lang="en-US" dirty="0"/>
              <a:t>&lt;mark&gt; - Marked text</a:t>
            </a:r>
          </a:p>
          <a:p>
            <a:r>
              <a:rPr lang="en-US" dirty="0"/>
              <a:t>&lt;small&gt; - Small text</a:t>
            </a:r>
          </a:p>
          <a:p>
            <a:r>
              <a:rPr lang="en-US" dirty="0"/>
              <a:t>&lt;del&gt; - Deleted text</a:t>
            </a:r>
          </a:p>
          <a:p>
            <a:r>
              <a:rPr lang="en-US" dirty="0"/>
              <a:t>&lt;ins&gt; - Inserted text</a:t>
            </a:r>
          </a:p>
          <a:p>
            <a:r>
              <a:rPr lang="en-US" dirty="0"/>
              <a:t>&lt;sub&gt; - Subscript text</a:t>
            </a:r>
          </a:p>
          <a:p>
            <a:r>
              <a:rPr lang="en-US" dirty="0"/>
              <a:t>&lt;sup&gt; - Superscript text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HTML Formatting Elements</a:t>
            </a:r>
          </a:p>
        </p:txBody>
      </p:sp>
    </p:spTree>
    <p:extLst>
      <p:ext uri="{BB962C8B-B14F-4D97-AF65-F5344CB8AC3E}">
        <p14:creationId xmlns:p14="http://schemas.microsoft.com/office/powerpoint/2010/main" val="4158548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 smtClean="0"/>
              <a:t>&lt;</a:t>
            </a:r>
            <a:r>
              <a:rPr lang="en-US" dirty="0"/>
              <a:t>p&gt;&lt;b&gt;This text is bold.&lt;/b&gt;&lt;/p&gt;</a:t>
            </a:r>
          </a:p>
          <a:p>
            <a:r>
              <a:rPr lang="en-US" dirty="0"/>
              <a:t>&lt;i&gt;This text is italic&lt;/i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&gt;This text is emphasized&lt;/</a:t>
            </a:r>
            <a:r>
              <a:rPr lang="en-US" dirty="0" err="1"/>
              <a:t>em</a:t>
            </a:r>
            <a:r>
              <a:rPr lang="en-US" dirty="0" smtClean="0"/>
              <a:t>&gt;</a:t>
            </a:r>
          </a:p>
          <a:p>
            <a:r>
              <a:rPr lang="en-US" dirty="0"/>
              <a:t>&lt;p&gt;This is H&lt;sub&gt;2&lt;/sub&gt;O&lt;/p</a:t>
            </a:r>
            <a:r>
              <a:rPr lang="en-US" dirty="0" smtClean="0"/>
              <a:t>&gt;</a:t>
            </a:r>
          </a:p>
          <a:p>
            <a:r>
              <a:rPr lang="en-US" dirty="0"/>
              <a:t>&lt;p&gt;This is A&lt;sup&gt;2&lt;/sup&gt; text.&lt;/p&gt;</a:t>
            </a:r>
          </a:p>
          <a:p>
            <a:r>
              <a:rPr lang="en-US" dirty="0"/>
              <a:t>&lt;p&gt;The &lt;</a:t>
            </a:r>
            <a:r>
              <a:rPr lang="en-US" dirty="0" err="1"/>
              <a:t>abbr</a:t>
            </a:r>
            <a:r>
              <a:rPr lang="en-US" dirty="0"/>
              <a:t> title="World Health Organization"&gt;WHO&lt;/</a:t>
            </a:r>
            <a:r>
              <a:rPr lang="en-US" dirty="0" err="1"/>
              <a:t>abbr</a:t>
            </a:r>
            <a:r>
              <a:rPr lang="en-US" dirty="0"/>
              <a:t>&gt; was founded in 1948.&lt;/p</a:t>
            </a:r>
            <a:r>
              <a:rPr lang="en-US" dirty="0" smtClean="0"/>
              <a:t>&gt;</a:t>
            </a:r>
          </a:p>
          <a:p>
            <a:r>
              <a:rPr lang="en-US" dirty="0"/>
              <a:t>&lt;address&gt;</a:t>
            </a:r>
          </a:p>
          <a:p>
            <a:r>
              <a:rPr lang="en-US" dirty="0"/>
              <a:t>Written by John Doe.&lt;</a:t>
            </a:r>
            <a:r>
              <a:rPr lang="en-US" dirty="0" err="1"/>
              <a:t>br</a:t>
            </a:r>
            <a:r>
              <a:rPr lang="en-US" dirty="0"/>
              <a:t>&gt; </a:t>
            </a:r>
          </a:p>
          <a:p>
            <a:r>
              <a:rPr lang="en-US" dirty="0"/>
              <a:t>Visit us at:&lt;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 smtClean="0"/>
              <a:t>USA</a:t>
            </a:r>
            <a:endParaRPr lang="en-US" dirty="0"/>
          </a:p>
          <a:p>
            <a:r>
              <a:rPr lang="en-US" dirty="0"/>
              <a:t>&lt;/address&gt;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HTML Formatting Elements</a:t>
            </a:r>
          </a:p>
        </p:txBody>
      </p:sp>
    </p:spTree>
    <p:extLst>
      <p:ext uri="{BB962C8B-B14F-4D97-AF65-F5344CB8AC3E}">
        <p14:creationId xmlns:p14="http://schemas.microsoft.com/office/powerpoint/2010/main" val="12802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You can add comments to your HTML source by using the following syntax:</a:t>
            </a:r>
          </a:p>
          <a:p>
            <a:r>
              <a:rPr lang="en-US" dirty="0"/>
              <a:t>&lt;!-- Write your comments here --&gt;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 Tags</a:t>
            </a:r>
          </a:p>
        </p:txBody>
      </p:sp>
    </p:spTree>
    <p:extLst>
      <p:ext uri="{BB962C8B-B14F-4D97-AF65-F5344CB8AC3E}">
        <p14:creationId xmlns:p14="http://schemas.microsoft.com/office/powerpoint/2010/main" val="612663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&lt;h2&gt;HTML Image&lt;/h2&gt;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="img_chania.jpg" alt="Flowers in </a:t>
            </a:r>
            <a:r>
              <a:rPr lang="en-US" dirty="0" err="1"/>
              <a:t>Chania</a:t>
            </a:r>
            <a:r>
              <a:rPr lang="en-US" dirty="0"/>
              <a:t>" width="460" height="345"&gt;</a:t>
            </a:r>
          </a:p>
          <a:p>
            <a:r>
              <a:rPr lang="en-US" dirty="0"/>
              <a:t>&lt;p&gt;Use the style attribute to specify the width and height of an image:&lt;/p&gt;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="img_girl.jpg" alt="Girl in a jacket" style="width:500px;height:600px;"&gt;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Images</a:t>
            </a:r>
          </a:p>
        </p:txBody>
      </p:sp>
    </p:spTree>
    <p:extLst>
      <p:ext uri="{BB962C8B-B14F-4D97-AF65-F5344CB8AC3E}">
        <p14:creationId xmlns:p14="http://schemas.microsoft.com/office/powerpoint/2010/main" val="391450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use an image as a link, put the 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  <a:r>
              <a:rPr lang="en-US" dirty="0"/>
              <a:t> tag inside the </a:t>
            </a:r>
            <a:r>
              <a:rPr lang="en-US" dirty="0"/>
              <a:t>&lt;a&gt;</a:t>
            </a:r>
            <a:r>
              <a:rPr lang="en-US" dirty="0"/>
              <a:t> tag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&lt;h2&gt;Image as a Link&lt;/h2&gt;</a:t>
            </a:r>
          </a:p>
          <a:p>
            <a:r>
              <a:rPr lang="en-US" dirty="0"/>
              <a:t>&lt;p&gt;The image is a link. You can click on it.&lt;/p&gt;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="default.asp"&gt;</a:t>
            </a:r>
          </a:p>
          <a:p>
            <a:r>
              <a:rPr lang="en-US" dirty="0"/>
              <a:t>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="smiley.gif" alt="HTML tutorial" style="width:42px;height:42px;border:0;"&gt;</a:t>
            </a:r>
          </a:p>
          <a:p>
            <a:r>
              <a:rPr lang="en-US" dirty="0"/>
              <a:t>&lt;/a&gt;</a:t>
            </a:r>
          </a:p>
          <a:p>
            <a:endParaRPr lang="en-US" dirty="0"/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as a Link</a:t>
            </a:r>
          </a:p>
        </p:txBody>
      </p:sp>
    </p:spTree>
    <p:extLst>
      <p:ext uri="{BB962C8B-B14F-4D97-AF65-F5344CB8AC3E}">
        <p14:creationId xmlns:p14="http://schemas.microsoft.com/office/powerpoint/2010/main" val="2174154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719070"/>
            <a:ext cx="8560292" cy="49103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 smtClean="0"/>
              <a:t>&lt;</a:t>
            </a:r>
            <a:r>
              <a:rPr lang="en-US" dirty="0"/>
              <a:t>h2&gt;Image Maps&lt;/h2&gt;</a:t>
            </a:r>
          </a:p>
          <a:p>
            <a:r>
              <a:rPr lang="en-US" dirty="0"/>
              <a:t>&lt;p&gt;Click on the computer, the phone, or the cup of coffee to go to a new page and read more about the topic:&lt;/p&gt;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="workplace.jpg" alt="Workplace" </a:t>
            </a:r>
            <a:r>
              <a:rPr lang="en-US" dirty="0" err="1"/>
              <a:t>usemap</a:t>
            </a:r>
            <a:r>
              <a:rPr lang="en-US" dirty="0"/>
              <a:t>="#</a:t>
            </a:r>
            <a:r>
              <a:rPr lang="en-US" dirty="0" err="1"/>
              <a:t>workmap</a:t>
            </a:r>
            <a:r>
              <a:rPr lang="en-US" dirty="0"/>
              <a:t>" width="400" height="379"&gt;</a:t>
            </a:r>
          </a:p>
          <a:p>
            <a:endParaRPr lang="en-US" dirty="0"/>
          </a:p>
          <a:p>
            <a:r>
              <a:rPr lang="en-US" dirty="0"/>
              <a:t>&lt;map name="</a:t>
            </a:r>
            <a:r>
              <a:rPr lang="en-US" dirty="0" err="1"/>
              <a:t>workmap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&lt;area shape="</a:t>
            </a:r>
            <a:r>
              <a:rPr lang="en-US" dirty="0" err="1"/>
              <a:t>rect</a:t>
            </a:r>
            <a:r>
              <a:rPr lang="en-US" dirty="0"/>
              <a:t>" </a:t>
            </a:r>
            <a:r>
              <a:rPr lang="en-US" dirty="0" err="1"/>
              <a:t>coords</a:t>
            </a:r>
            <a:r>
              <a:rPr lang="en-US" dirty="0"/>
              <a:t>="34,44,270,350" alt="Computer" </a:t>
            </a:r>
            <a:r>
              <a:rPr lang="en-US" dirty="0" err="1"/>
              <a:t>href</a:t>
            </a:r>
            <a:r>
              <a:rPr lang="en-US" dirty="0"/>
              <a:t>="computer.htm"&gt;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&lt;area shape="</a:t>
            </a:r>
            <a:r>
              <a:rPr lang="en-US" dirty="0" err="1"/>
              <a:t>rect</a:t>
            </a:r>
            <a:r>
              <a:rPr lang="en-US" dirty="0"/>
              <a:t>" </a:t>
            </a:r>
            <a:r>
              <a:rPr lang="en-US" dirty="0" err="1"/>
              <a:t>coords</a:t>
            </a:r>
            <a:r>
              <a:rPr lang="en-US" dirty="0"/>
              <a:t>="290,172,333,250" alt="Phone" </a:t>
            </a:r>
            <a:r>
              <a:rPr lang="en-US" dirty="0" err="1"/>
              <a:t>href</a:t>
            </a:r>
            <a:r>
              <a:rPr lang="en-US" dirty="0"/>
              <a:t>="phone.htm"&gt;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&lt;area shape="circle" </a:t>
            </a:r>
            <a:r>
              <a:rPr lang="en-US" dirty="0" err="1"/>
              <a:t>coords</a:t>
            </a:r>
            <a:r>
              <a:rPr lang="en-US" dirty="0"/>
              <a:t>="337,300,44" alt="Cup of coffee" </a:t>
            </a:r>
            <a:r>
              <a:rPr lang="en-US" dirty="0" err="1"/>
              <a:t>href</a:t>
            </a:r>
            <a:r>
              <a:rPr lang="en-US" dirty="0"/>
              <a:t>="coffee.htm"&gt;</a:t>
            </a:r>
          </a:p>
          <a:p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map&gt;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</a:t>
            </a:r>
          </a:p>
        </p:txBody>
      </p:sp>
    </p:spTree>
    <p:extLst>
      <p:ext uri="{BB962C8B-B14F-4D97-AF65-F5344CB8AC3E}">
        <p14:creationId xmlns:p14="http://schemas.microsoft.com/office/powerpoint/2010/main" val="259258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719070"/>
            <a:ext cx="8560292" cy="4910329"/>
          </a:xfrm>
        </p:spPr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 style="</a:t>
            </a:r>
            <a:r>
              <a:rPr lang="en-US" dirty="0" err="1"/>
              <a:t>background-image:url</a:t>
            </a:r>
            <a:r>
              <a:rPr lang="en-US" dirty="0"/>
              <a:t>('clouds.jpg')"&gt;</a:t>
            </a:r>
          </a:p>
          <a:p>
            <a:endParaRPr lang="en-US" dirty="0"/>
          </a:p>
          <a:p>
            <a:r>
              <a:rPr lang="en-US" dirty="0"/>
              <a:t>&lt;h2&gt;Background Image&lt;/h2&gt;</a:t>
            </a:r>
          </a:p>
          <a:p>
            <a:endParaRPr lang="en-US" dirty="0"/>
          </a:p>
          <a:p>
            <a:r>
              <a:rPr lang="en-US" dirty="0"/>
              <a:t>&lt;p&gt;By default the background image will repeat itself if it is smaller than the element where it is specified, in this case the BODY element.&lt;/p&gt;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7222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719070"/>
            <a:ext cx="8560292" cy="4910329"/>
          </a:xfrm>
        </p:spPr>
        <p:txBody>
          <a:bodyPr>
            <a:noAutofit/>
          </a:bodyPr>
          <a:lstStyle/>
          <a:p>
            <a:r>
              <a:rPr lang="en-US" sz="900" dirty="0"/>
              <a:t>&lt;!DOCTYPE html&gt;</a:t>
            </a:r>
          </a:p>
          <a:p>
            <a:r>
              <a:rPr lang="en-US" sz="900" dirty="0"/>
              <a:t>&lt;html&gt;</a:t>
            </a:r>
          </a:p>
          <a:p>
            <a:r>
              <a:rPr lang="en-US" sz="900" dirty="0" smtClean="0"/>
              <a:t>&lt;</a:t>
            </a:r>
            <a:r>
              <a:rPr lang="en-US" sz="900" dirty="0"/>
              <a:t>body&gt;</a:t>
            </a:r>
          </a:p>
          <a:p>
            <a:r>
              <a:rPr lang="en-US" sz="900" dirty="0" smtClean="0"/>
              <a:t>&lt;</a:t>
            </a:r>
            <a:r>
              <a:rPr lang="en-US" sz="900" dirty="0"/>
              <a:t>h2&gt;HTML Table&lt;/h2&gt;</a:t>
            </a:r>
          </a:p>
          <a:p>
            <a:r>
              <a:rPr lang="en-US" sz="900" dirty="0" smtClean="0"/>
              <a:t>&lt;</a:t>
            </a:r>
            <a:r>
              <a:rPr lang="en-US" sz="900" dirty="0"/>
              <a:t>table&gt;</a:t>
            </a:r>
          </a:p>
          <a:p>
            <a:r>
              <a:rPr lang="en-US" sz="900" dirty="0"/>
              <a:t>  &lt;</a:t>
            </a:r>
            <a:r>
              <a:rPr lang="en-US" sz="900" dirty="0" err="1"/>
              <a:t>tr</a:t>
            </a:r>
            <a:r>
              <a:rPr lang="en-US" sz="900" dirty="0"/>
              <a:t>&gt;</a:t>
            </a:r>
          </a:p>
          <a:p>
            <a:r>
              <a:rPr lang="en-US" sz="900" dirty="0"/>
              <a:t>    &lt;</a:t>
            </a:r>
            <a:r>
              <a:rPr lang="en-US" sz="900" dirty="0" err="1"/>
              <a:t>th</a:t>
            </a:r>
            <a:r>
              <a:rPr lang="en-US" sz="900" dirty="0"/>
              <a:t>&gt;Company&lt;/</a:t>
            </a:r>
            <a:r>
              <a:rPr lang="en-US" sz="900" dirty="0" err="1"/>
              <a:t>th</a:t>
            </a:r>
            <a:r>
              <a:rPr lang="en-US" sz="900" dirty="0"/>
              <a:t>&gt;</a:t>
            </a:r>
          </a:p>
          <a:p>
            <a:r>
              <a:rPr lang="en-US" sz="900" dirty="0"/>
              <a:t>    &lt;</a:t>
            </a:r>
            <a:r>
              <a:rPr lang="en-US" sz="900" dirty="0" err="1"/>
              <a:t>th</a:t>
            </a:r>
            <a:r>
              <a:rPr lang="en-US" sz="900" dirty="0"/>
              <a:t>&gt;Contact&lt;/</a:t>
            </a:r>
            <a:r>
              <a:rPr lang="en-US" sz="900" dirty="0" err="1"/>
              <a:t>th</a:t>
            </a:r>
            <a:r>
              <a:rPr lang="en-US" sz="900" dirty="0"/>
              <a:t>&gt;</a:t>
            </a:r>
          </a:p>
          <a:p>
            <a:r>
              <a:rPr lang="en-US" sz="900" dirty="0"/>
              <a:t>    &lt;</a:t>
            </a:r>
            <a:r>
              <a:rPr lang="en-US" sz="900" dirty="0" err="1"/>
              <a:t>th</a:t>
            </a:r>
            <a:r>
              <a:rPr lang="en-US" sz="900" dirty="0"/>
              <a:t>&gt;Country&lt;/</a:t>
            </a:r>
            <a:r>
              <a:rPr lang="en-US" sz="900" dirty="0" err="1"/>
              <a:t>th</a:t>
            </a:r>
            <a:r>
              <a:rPr lang="en-US" sz="900" dirty="0"/>
              <a:t>&gt;</a:t>
            </a:r>
          </a:p>
          <a:p>
            <a:r>
              <a:rPr lang="en-US" sz="900" dirty="0"/>
              <a:t>  &lt;/</a:t>
            </a:r>
            <a:r>
              <a:rPr lang="en-US" sz="900" dirty="0" err="1"/>
              <a:t>tr</a:t>
            </a:r>
            <a:r>
              <a:rPr lang="en-US" sz="900" dirty="0"/>
              <a:t>&gt;</a:t>
            </a:r>
          </a:p>
          <a:p>
            <a:r>
              <a:rPr lang="en-US" sz="900" dirty="0"/>
              <a:t>  &lt;</a:t>
            </a:r>
            <a:r>
              <a:rPr lang="en-US" sz="900" dirty="0" err="1"/>
              <a:t>tr</a:t>
            </a:r>
            <a:r>
              <a:rPr lang="en-US" sz="900" dirty="0"/>
              <a:t>&gt;</a:t>
            </a:r>
          </a:p>
          <a:p>
            <a:r>
              <a:rPr lang="en-US" sz="900" dirty="0"/>
              <a:t>    &lt;td&gt;</a:t>
            </a:r>
            <a:r>
              <a:rPr lang="en-US" sz="900" dirty="0" err="1"/>
              <a:t>Alfreds</a:t>
            </a:r>
            <a:r>
              <a:rPr lang="en-US" sz="900" dirty="0"/>
              <a:t> </a:t>
            </a:r>
            <a:r>
              <a:rPr lang="en-US" sz="900" dirty="0" err="1"/>
              <a:t>Futterkiste</a:t>
            </a:r>
            <a:r>
              <a:rPr lang="en-US" sz="900" dirty="0"/>
              <a:t>&lt;/td&gt;</a:t>
            </a:r>
          </a:p>
          <a:p>
            <a:r>
              <a:rPr lang="en-US" sz="900" dirty="0"/>
              <a:t>    &lt;td&gt;Maria Anders&lt;/td&gt;</a:t>
            </a:r>
          </a:p>
          <a:p>
            <a:r>
              <a:rPr lang="en-US" sz="900" dirty="0"/>
              <a:t>    &lt;td&gt;Germany&lt;/td&gt;</a:t>
            </a:r>
          </a:p>
          <a:p>
            <a:r>
              <a:rPr lang="en-US" sz="900" dirty="0"/>
              <a:t>  &lt;/</a:t>
            </a:r>
            <a:r>
              <a:rPr lang="en-US" sz="900" dirty="0" err="1"/>
              <a:t>tr</a:t>
            </a:r>
            <a:r>
              <a:rPr lang="en-US" sz="900" dirty="0"/>
              <a:t>&gt;</a:t>
            </a:r>
          </a:p>
          <a:p>
            <a:r>
              <a:rPr lang="en-US" sz="900" dirty="0" smtClean="0"/>
              <a:t>&lt;</a:t>
            </a:r>
            <a:r>
              <a:rPr lang="en-US" sz="900" dirty="0" err="1"/>
              <a:t>tr</a:t>
            </a:r>
            <a:r>
              <a:rPr lang="en-US" sz="900" dirty="0"/>
              <a:t>&gt;</a:t>
            </a:r>
          </a:p>
          <a:p>
            <a:r>
              <a:rPr lang="en-US" sz="900" dirty="0"/>
              <a:t>    &lt;td&gt;Island Trading&lt;/td&gt;</a:t>
            </a:r>
          </a:p>
          <a:p>
            <a:r>
              <a:rPr lang="en-US" sz="900" dirty="0"/>
              <a:t>    &lt;td&gt;Helen Bennett&lt;/td&gt;</a:t>
            </a:r>
          </a:p>
          <a:p>
            <a:r>
              <a:rPr lang="en-US" sz="900" dirty="0"/>
              <a:t>    &lt;td&gt;UK&lt;/td&gt;</a:t>
            </a:r>
          </a:p>
          <a:p>
            <a:r>
              <a:rPr lang="en-US" sz="900" dirty="0"/>
              <a:t>  &lt;/</a:t>
            </a:r>
            <a:r>
              <a:rPr lang="en-US" sz="900" dirty="0" err="1"/>
              <a:t>tr</a:t>
            </a:r>
            <a:r>
              <a:rPr lang="en-US" sz="900" dirty="0"/>
              <a:t>&gt;</a:t>
            </a:r>
          </a:p>
          <a:p>
            <a:r>
              <a:rPr lang="en-US" sz="900" dirty="0"/>
              <a:t>  &lt;</a:t>
            </a:r>
            <a:r>
              <a:rPr lang="en-US" sz="900" dirty="0" err="1"/>
              <a:t>tr</a:t>
            </a:r>
            <a:r>
              <a:rPr lang="en-US" sz="900" dirty="0"/>
              <a:t>&gt;</a:t>
            </a:r>
          </a:p>
          <a:p>
            <a:r>
              <a:rPr lang="en-US" sz="900" dirty="0"/>
              <a:t>    &lt;td&gt;Laughing Bacchus </a:t>
            </a:r>
            <a:r>
              <a:rPr lang="en-US" sz="900" dirty="0" err="1"/>
              <a:t>Winecellars</a:t>
            </a:r>
            <a:r>
              <a:rPr lang="en-US" sz="900" dirty="0"/>
              <a:t>&lt;/td&gt;</a:t>
            </a:r>
          </a:p>
          <a:p>
            <a:r>
              <a:rPr lang="en-US" sz="900" dirty="0"/>
              <a:t>    &lt;td&gt;Yoshi </a:t>
            </a:r>
            <a:r>
              <a:rPr lang="en-US" sz="900" dirty="0" err="1"/>
              <a:t>Tannamuri</a:t>
            </a:r>
            <a:r>
              <a:rPr lang="en-US" sz="900" dirty="0"/>
              <a:t>&lt;/td&gt;</a:t>
            </a:r>
          </a:p>
          <a:p>
            <a:r>
              <a:rPr lang="en-US" sz="900" dirty="0"/>
              <a:t>    &lt;td&gt;Canada&lt;/td&gt;</a:t>
            </a:r>
          </a:p>
          <a:p>
            <a:r>
              <a:rPr lang="en-US" sz="900" dirty="0"/>
              <a:t>  &lt;/</a:t>
            </a:r>
            <a:r>
              <a:rPr lang="en-US" sz="900" dirty="0" err="1"/>
              <a:t>tr</a:t>
            </a:r>
            <a:r>
              <a:rPr lang="en-US" sz="900" dirty="0"/>
              <a:t>&gt;</a:t>
            </a:r>
          </a:p>
          <a:p>
            <a:r>
              <a:rPr lang="en-US" sz="900" dirty="0"/>
              <a:t>  &lt;</a:t>
            </a:r>
            <a:r>
              <a:rPr lang="en-US" sz="900" dirty="0" err="1"/>
              <a:t>tr</a:t>
            </a:r>
            <a:r>
              <a:rPr lang="en-US" sz="900" dirty="0"/>
              <a:t>&gt;</a:t>
            </a:r>
          </a:p>
          <a:p>
            <a:r>
              <a:rPr lang="en-US" sz="900" dirty="0"/>
              <a:t>    &lt;td&gt;</a:t>
            </a:r>
            <a:r>
              <a:rPr lang="en-US" sz="900" dirty="0" err="1"/>
              <a:t>Magazzini</a:t>
            </a:r>
            <a:r>
              <a:rPr lang="en-US" sz="900" dirty="0"/>
              <a:t> </a:t>
            </a:r>
            <a:r>
              <a:rPr lang="en-US" sz="900" dirty="0" err="1"/>
              <a:t>Alimentari</a:t>
            </a:r>
            <a:r>
              <a:rPr lang="en-US" sz="900" dirty="0"/>
              <a:t> </a:t>
            </a:r>
            <a:r>
              <a:rPr lang="en-US" sz="900" dirty="0" err="1"/>
              <a:t>Riuniti</a:t>
            </a:r>
            <a:r>
              <a:rPr lang="en-US" sz="900" dirty="0"/>
              <a:t>&lt;/td&gt;</a:t>
            </a:r>
          </a:p>
          <a:p>
            <a:r>
              <a:rPr lang="en-US" sz="900" dirty="0"/>
              <a:t>    &lt;td&gt;Giovanni </a:t>
            </a:r>
            <a:r>
              <a:rPr lang="en-US" sz="900" dirty="0" err="1"/>
              <a:t>Rovelli</a:t>
            </a:r>
            <a:r>
              <a:rPr lang="en-US" sz="900" dirty="0"/>
              <a:t>&lt;/td&gt;</a:t>
            </a:r>
          </a:p>
          <a:p>
            <a:r>
              <a:rPr lang="en-US" sz="900" dirty="0"/>
              <a:t>    &lt;td&gt;Italy&lt;/td&gt;</a:t>
            </a:r>
          </a:p>
          <a:p>
            <a:r>
              <a:rPr lang="en-US" sz="900" dirty="0"/>
              <a:t>  &lt;/</a:t>
            </a:r>
            <a:r>
              <a:rPr lang="en-US" sz="900" dirty="0" err="1"/>
              <a:t>tr</a:t>
            </a:r>
            <a:r>
              <a:rPr lang="en-US" sz="900" dirty="0"/>
              <a:t>&gt;</a:t>
            </a:r>
          </a:p>
          <a:p>
            <a:r>
              <a:rPr lang="en-US" sz="900" dirty="0"/>
              <a:t>&lt;/table</a:t>
            </a:r>
            <a:r>
              <a:rPr lang="en-US" sz="900" dirty="0" smtClean="0"/>
              <a:t>&gt;&lt;/</a:t>
            </a:r>
            <a:r>
              <a:rPr lang="en-US" sz="900" dirty="0"/>
              <a:t>body</a:t>
            </a:r>
            <a:r>
              <a:rPr lang="en-US" sz="900" dirty="0" smtClean="0"/>
              <a:t>&gt;&lt;/</a:t>
            </a:r>
            <a:r>
              <a:rPr lang="en-US" sz="900" dirty="0"/>
              <a:t>html&gt;</a:t>
            </a:r>
          </a:p>
          <a:p>
            <a:endParaRPr lang="en-US" sz="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Tables</a:t>
            </a:r>
          </a:p>
        </p:txBody>
      </p:sp>
    </p:spTree>
    <p:extLst>
      <p:ext uri="{BB962C8B-B14F-4D97-AF65-F5344CB8AC3E}">
        <p14:creationId xmlns:p14="http://schemas.microsoft.com/office/powerpoint/2010/main" val="18290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719070"/>
            <a:ext cx="8560292" cy="4910329"/>
          </a:xfrm>
        </p:spPr>
        <p:txBody>
          <a:bodyPr>
            <a:noAutofit/>
          </a:bodyPr>
          <a:lstStyle/>
          <a:p>
            <a:r>
              <a:rPr lang="en-US" sz="900" dirty="0"/>
              <a:t>&lt;!DOCTYPE html&gt;</a:t>
            </a:r>
          </a:p>
          <a:p>
            <a:r>
              <a:rPr lang="en-US" sz="900" dirty="0"/>
              <a:t>&lt;html&gt;</a:t>
            </a:r>
          </a:p>
          <a:p>
            <a:r>
              <a:rPr lang="en-US" sz="900" dirty="0"/>
              <a:t>&lt;head&gt;</a:t>
            </a:r>
          </a:p>
          <a:p>
            <a:r>
              <a:rPr lang="en-US" sz="900" dirty="0"/>
              <a:t>&lt;style&gt;</a:t>
            </a:r>
          </a:p>
          <a:p>
            <a:r>
              <a:rPr lang="en-US" sz="900" dirty="0"/>
              <a:t>table {</a:t>
            </a:r>
          </a:p>
          <a:p>
            <a:r>
              <a:rPr lang="en-US" sz="900" dirty="0"/>
              <a:t>    font-family: </a:t>
            </a:r>
            <a:r>
              <a:rPr lang="en-US" sz="900" dirty="0" err="1"/>
              <a:t>arial</a:t>
            </a:r>
            <a:r>
              <a:rPr lang="en-US" sz="900" dirty="0"/>
              <a:t>, sans-serif;</a:t>
            </a:r>
          </a:p>
          <a:p>
            <a:r>
              <a:rPr lang="en-US" sz="900" dirty="0"/>
              <a:t>    border-collapse: collapse;</a:t>
            </a:r>
          </a:p>
          <a:p>
            <a:r>
              <a:rPr lang="en-US" sz="900" dirty="0"/>
              <a:t>    width: 100%;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  <a:p>
            <a:r>
              <a:rPr lang="en-US" sz="900" dirty="0"/>
              <a:t>td, </a:t>
            </a:r>
            <a:r>
              <a:rPr lang="en-US" sz="900" dirty="0" err="1"/>
              <a:t>th</a:t>
            </a:r>
            <a:r>
              <a:rPr lang="en-US" sz="900" dirty="0"/>
              <a:t> {</a:t>
            </a:r>
          </a:p>
          <a:p>
            <a:r>
              <a:rPr lang="en-US" sz="900" dirty="0"/>
              <a:t>    border: 1px solid #</a:t>
            </a:r>
            <a:r>
              <a:rPr lang="en-US" sz="900" dirty="0" err="1"/>
              <a:t>dddddd</a:t>
            </a:r>
            <a:r>
              <a:rPr lang="en-US" sz="900" dirty="0"/>
              <a:t>;</a:t>
            </a:r>
          </a:p>
          <a:p>
            <a:r>
              <a:rPr lang="en-US" sz="900" dirty="0"/>
              <a:t>    text-align: left;</a:t>
            </a:r>
          </a:p>
          <a:p>
            <a:r>
              <a:rPr lang="en-US" sz="900" dirty="0"/>
              <a:t>    padding: 8px;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  <a:p>
            <a:r>
              <a:rPr lang="en-US" sz="900" dirty="0" err="1"/>
              <a:t>tr:nth-child</a:t>
            </a:r>
            <a:r>
              <a:rPr lang="en-US" sz="900" dirty="0"/>
              <a:t>(even) {</a:t>
            </a:r>
          </a:p>
          <a:p>
            <a:r>
              <a:rPr lang="en-US" sz="900" dirty="0"/>
              <a:t>    background-color: #</a:t>
            </a:r>
            <a:r>
              <a:rPr lang="en-US" sz="900" dirty="0" err="1"/>
              <a:t>dddddd</a:t>
            </a:r>
            <a:r>
              <a:rPr lang="en-US" sz="900" dirty="0"/>
              <a:t>;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&lt;/style&gt;</a:t>
            </a:r>
          </a:p>
          <a:p>
            <a:r>
              <a:rPr lang="en-US" sz="900" dirty="0"/>
              <a:t>&lt;/head&gt;</a:t>
            </a:r>
          </a:p>
          <a:p>
            <a:r>
              <a:rPr lang="en-US" sz="900" dirty="0"/>
              <a:t>&lt;body&gt;</a:t>
            </a:r>
          </a:p>
          <a:p>
            <a:endParaRPr lang="en-US" sz="900" dirty="0"/>
          </a:p>
          <a:p>
            <a:r>
              <a:rPr lang="en-US" sz="900" dirty="0"/>
              <a:t>&lt;h2&gt;HTML Table&lt;/h2&gt;</a:t>
            </a:r>
          </a:p>
          <a:p>
            <a:endParaRPr lang="en-US" sz="900" dirty="0"/>
          </a:p>
          <a:p>
            <a:r>
              <a:rPr lang="en-US" sz="900" dirty="0"/>
              <a:t>&lt;table</a:t>
            </a:r>
            <a:r>
              <a:rPr lang="en-US" sz="900" dirty="0" smtClean="0"/>
              <a:t>&gt;</a:t>
            </a:r>
          </a:p>
          <a:p>
            <a:r>
              <a:rPr lang="en-US" sz="900" dirty="0"/>
              <a:t>&lt;/table&gt;</a:t>
            </a:r>
          </a:p>
          <a:p>
            <a:endParaRPr lang="en-US" sz="900" dirty="0"/>
          </a:p>
          <a:p>
            <a:r>
              <a:rPr lang="en-US" sz="900" dirty="0"/>
              <a:t>&lt;/body&gt;</a:t>
            </a:r>
          </a:p>
          <a:p>
            <a:r>
              <a:rPr lang="en-US" sz="900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Tables</a:t>
            </a:r>
          </a:p>
        </p:txBody>
      </p:sp>
    </p:spTree>
    <p:extLst>
      <p:ext uri="{BB962C8B-B14F-4D97-AF65-F5344CB8AC3E}">
        <p14:creationId xmlns:p14="http://schemas.microsoft.com/office/powerpoint/2010/main" val="29631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&lt;!DOCTYPE 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r>
              <a:rPr lang="en-US" dirty="0" err="1"/>
              <a:t>document.createElement</a:t>
            </a:r>
            <a:r>
              <a:rPr lang="en-US" dirty="0"/>
              <a:t>("</a:t>
            </a:r>
            <a:r>
              <a:rPr lang="en-US" dirty="0" err="1"/>
              <a:t>myHero</a:t>
            </a:r>
            <a:r>
              <a:rPr lang="en-US" dirty="0"/>
              <a:t>")&lt;/script&gt;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&lt;style&gt;</a:t>
            </a:r>
            <a:br>
              <a:rPr lang="en-US" dirty="0"/>
            </a:br>
            <a:r>
              <a:rPr lang="en-US" dirty="0" err="1"/>
              <a:t>myHero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 display: block;</a:t>
            </a:r>
            <a:br>
              <a:rPr lang="en-US" dirty="0"/>
            </a:br>
            <a:r>
              <a:rPr lang="en-US" dirty="0"/>
              <a:t>    background-color: #</a:t>
            </a:r>
            <a:r>
              <a:rPr lang="en-US" dirty="0" err="1"/>
              <a:t>dddddd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padding: 50px;</a:t>
            </a:r>
            <a:br>
              <a:rPr lang="en-US" dirty="0"/>
            </a:br>
            <a:r>
              <a:rPr lang="en-US" dirty="0"/>
              <a:t>    font-size: 30px;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/>
              <a:t>&lt;/style&gt;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&lt;h1&gt;A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myHero</a:t>
            </a:r>
            <a:r>
              <a:rPr lang="en-US" dirty="0"/>
              <a:t>&gt;My Hero Element&lt;/</a:t>
            </a:r>
            <a:r>
              <a:rPr lang="en-US" dirty="0" err="1"/>
              <a:t>myHero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Example: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5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719070"/>
            <a:ext cx="8560292" cy="4910329"/>
          </a:xfrm>
        </p:spPr>
        <p:txBody>
          <a:bodyPr>
            <a:noAutofit/>
          </a:bodyPr>
          <a:lstStyle/>
          <a:p>
            <a:r>
              <a:rPr lang="en-US" dirty="0"/>
              <a:t>&lt;table style="width:100%"&gt;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="2"&gt;Telephone&lt;/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&lt;td&gt;Bill Gates&lt;/td&gt;</a:t>
            </a:r>
          </a:p>
          <a:p>
            <a:r>
              <a:rPr lang="en-US" dirty="0"/>
              <a:t>    &lt;td&gt;55577854&lt;/td&gt;</a:t>
            </a:r>
          </a:p>
          <a:p>
            <a:r>
              <a:rPr lang="en-US" dirty="0"/>
              <a:t>    &lt;td&gt;55577855&lt;/td&gt;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Cells that Span Many Columns</a:t>
            </a:r>
          </a:p>
        </p:txBody>
      </p:sp>
    </p:spTree>
    <p:extLst>
      <p:ext uri="{BB962C8B-B14F-4D97-AF65-F5344CB8AC3E}">
        <p14:creationId xmlns:p14="http://schemas.microsoft.com/office/powerpoint/2010/main" val="17726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719070"/>
            <a:ext cx="8560292" cy="4910329"/>
          </a:xfrm>
        </p:spPr>
        <p:txBody>
          <a:bodyPr>
            <a:noAutofit/>
          </a:bodyPr>
          <a:lstStyle/>
          <a:p>
            <a:r>
              <a:rPr lang="en-US" dirty="0"/>
              <a:t>&lt;table style="width:100%"&gt;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&gt;Name:&lt;/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&lt;td&gt;Bill Gates&lt;/td&gt;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 </a:t>
            </a:r>
            <a:r>
              <a:rPr lang="en-US" dirty="0" err="1"/>
              <a:t>rowspan</a:t>
            </a:r>
            <a:r>
              <a:rPr lang="en-US" dirty="0"/>
              <a:t>="2"&gt;Telephone:&lt;/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&lt;td&gt;55577854&lt;/td&gt;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&lt;td&gt;55577855&lt;/td&gt;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&lt;/table&gt;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- Cells that Span Many Rows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719070"/>
            <a:ext cx="8560292" cy="4910329"/>
          </a:xfrm>
        </p:spPr>
        <p:txBody>
          <a:bodyPr>
            <a:noAutofit/>
          </a:bodyPr>
          <a:lstStyle/>
          <a:p>
            <a:r>
              <a:rPr lang="en-US" dirty="0"/>
              <a:t>An </a:t>
            </a:r>
            <a:r>
              <a:rPr lang="en-US" dirty="0" err="1"/>
              <a:t>iframe</a:t>
            </a:r>
            <a:r>
              <a:rPr lang="en-US" dirty="0"/>
              <a:t> is used to display a web page within a web page</a:t>
            </a:r>
            <a:r>
              <a:rPr lang="en-US" dirty="0" smtClean="0"/>
              <a:t>.</a:t>
            </a:r>
          </a:p>
          <a:p>
            <a:r>
              <a:rPr lang="en-US" dirty="0" err="1"/>
              <a:t>Iframe</a:t>
            </a:r>
            <a:r>
              <a:rPr lang="en-US" dirty="0"/>
              <a:t> Syntax</a:t>
            </a:r>
          </a:p>
          <a:p>
            <a:r>
              <a:rPr lang="en-US" dirty="0"/>
              <a:t>An HTML </a:t>
            </a:r>
            <a:r>
              <a:rPr lang="en-US" dirty="0" err="1"/>
              <a:t>iframe</a:t>
            </a:r>
            <a:r>
              <a:rPr lang="en-US" dirty="0"/>
              <a:t> is defined with the &lt;</a:t>
            </a:r>
            <a:r>
              <a:rPr lang="en-US" dirty="0" err="1"/>
              <a:t>iframe</a:t>
            </a:r>
            <a:r>
              <a:rPr lang="en-US" dirty="0"/>
              <a:t>&gt; tag:</a:t>
            </a:r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i="1" dirty="0"/>
              <a:t>URL</a:t>
            </a:r>
            <a:r>
              <a:rPr lang="en-US" dirty="0"/>
              <a:t>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r>
              <a:rPr lang="en-US" dirty="0"/>
              <a:t>The </a:t>
            </a:r>
            <a:r>
              <a:rPr lang="en-US" dirty="0" err="1"/>
              <a:t>src</a:t>
            </a:r>
            <a:r>
              <a:rPr lang="en-US" dirty="0"/>
              <a:t> attribute specifies the URL (web address) of the inline frame page.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Iframe</a:t>
            </a:r>
            <a:r>
              <a:rPr lang="en-US" dirty="0"/>
              <a:t> - Set Height and Width</a:t>
            </a:r>
          </a:p>
          <a:p>
            <a:r>
              <a:rPr lang="en-US" dirty="0"/>
              <a:t>Use the height and width attributes to specify the size of the </a:t>
            </a:r>
            <a:r>
              <a:rPr lang="en-US" dirty="0" err="1"/>
              <a:t>iframe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</a:t>
            </a:r>
            <a:r>
              <a:rPr lang="en-US" dirty="0" err="1"/>
              <a:t>Iframes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719070"/>
            <a:ext cx="8560292" cy="4910329"/>
          </a:xfrm>
        </p:spPr>
        <p:txBody>
          <a:bodyPr>
            <a:no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&lt;h2&gt;HTML </a:t>
            </a:r>
            <a:r>
              <a:rPr lang="en-US" dirty="0" err="1"/>
              <a:t>Iframes</a:t>
            </a:r>
            <a:r>
              <a:rPr lang="en-US" dirty="0"/>
              <a:t>&lt;/h2&gt;</a:t>
            </a:r>
          </a:p>
          <a:p>
            <a:r>
              <a:rPr lang="en-US" dirty="0"/>
              <a:t>&lt;p&gt;You can use the height and width attributes to specify the size of the </a:t>
            </a:r>
            <a:r>
              <a:rPr lang="en-US" dirty="0" err="1"/>
              <a:t>iframe</a:t>
            </a:r>
            <a:r>
              <a:rPr lang="en-US" dirty="0"/>
              <a:t>:&lt;/p&gt;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  </a:t>
            </a:r>
            <a:r>
              <a:rPr lang="en-US" dirty="0" err="1"/>
              <a:t>src</a:t>
            </a:r>
            <a:r>
              <a:rPr lang="en-US" dirty="0"/>
              <a:t>="demo_iframe.htm" height="200" width="300"&gt;&lt;/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</a:t>
            </a:r>
            <a:r>
              <a:rPr lang="en-US" dirty="0" err="1"/>
              <a:t>Iframes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719070"/>
            <a:ext cx="8560292" cy="4910329"/>
          </a:xfrm>
        </p:spPr>
        <p:txBody>
          <a:bodyPr>
            <a:no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&lt;h2&gt;Custom </a:t>
            </a:r>
            <a:r>
              <a:rPr lang="en-US" dirty="0" err="1"/>
              <a:t>Iframe</a:t>
            </a:r>
            <a:r>
              <a:rPr lang="en-US" dirty="0"/>
              <a:t> Border&lt;/h2&gt;</a:t>
            </a:r>
          </a:p>
          <a:p>
            <a:r>
              <a:rPr lang="en-US" dirty="0"/>
              <a:t>&lt;p&gt;With CSS, you can also change the size, style and color of the </a:t>
            </a:r>
            <a:r>
              <a:rPr lang="en-US" dirty="0" err="1"/>
              <a:t>iframe's</a:t>
            </a:r>
            <a:r>
              <a:rPr lang="en-US" dirty="0"/>
              <a:t> border:&lt;/p&gt;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="demo_iframe.htm" style="border:2px solid red;"&gt;&lt;/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 </a:t>
            </a:r>
            <a:r>
              <a:rPr lang="en-US" b="1" dirty="0" err="1"/>
              <a:t>Iframe</a:t>
            </a:r>
            <a:r>
              <a:rPr lang="en-US" b="1" dirty="0"/>
              <a:t> </a:t>
            </a:r>
            <a:r>
              <a:rPr lang="en-US" b="1" dirty="0" smtClean="0"/>
              <a:t>Border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719070"/>
            <a:ext cx="8560292" cy="4910329"/>
          </a:xfrm>
        </p:spPr>
        <p:txBody>
          <a:bodyPr>
            <a:no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iframe</a:t>
            </a:r>
            <a:r>
              <a:rPr lang="en-US" dirty="0"/>
              <a:t> height="300px" width="100%" </a:t>
            </a:r>
            <a:r>
              <a:rPr lang="en-US" dirty="0" err="1"/>
              <a:t>src</a:t>
            </a:r>
            <a:r>
              <a:rPr lang="en-US" dirty="0"/>
              <a:t>="demo_iframe.htm" name="</a:t>
            </a:r>
            <a:r>
              <a:rPr lang="en-US" dirty="0" err="1"/>
              <a:t>iframe_a</a:t>
            </a:r>
            <a:r>
              <a:rPr lang="en-US" dirty="0"/>
              <a:t>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="https://www.w3schools.com" target="</a:t>
            </a:r>
            <a:r>
              <a:rPr lang="en-US" dirty="0" err="1"/>
              <a:t>iframe_a</a:t>
            </a:r>
            <a:r>
              <a:rPr lang="en-US" dirty="0"/>
              <a:t>"&gt;W3Schools.com&lt;/a&gt;&lt;/p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&lt;p&gt;When the target of a link matches the name of an </a:t>
            </a:r>
            <a:r>
              <a:rPr lang="en-US" dirty="0" err="1"/>
              <a:t>iframe</a:t>
            </a:r>
            <a:r>
              <a:rPr lang="en-US" dirty="0"/>
              <a:t>, the link will open in the </a:t>
            </a:r>
            <a:r>
              <a:rPr lang="en-US" dirty="0" err="1"/>
              <a:t>iframe</a:t>
            </a:r>
            <a:r>
              <a:rPr lang="en-US" dirty="0"/>
              <a:t>.&lt;/p&gt;</a:t>
            </a:r>
          </a:p>
          <a:p>
            <a:endParaRPr lang="en-US" dirty="0"/>
          </a:p>
          <a:p>
            <a:r>
              <a:rPr lang="en-US" dirty="0"/>
              <a:t>&lt;/body</a:t>
            </a:r>
            <a:r>
              <a:rPr lang="en-US" dirty="0" smtClean="0"/>
              <a:t>&gt; &lt;/</a:t>
            </a:r>
            <a:r>
              <a:rPr lang="en-US" dirty="0"/>
              <a:t>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Iframe</a:t>
            </a:r>
            <a:r>
              <a:rPr lang="en-US" b="1" dirty="0"/>
              <a:t> - Target for a Link</a:t>
            </a:r>
          </a:p>
        </p:txBody>
      </p:sp>
    </p:spTree>
    <p:extLst>
      <p:ext uri="{BB962C8B-B14F-4D97-AF65-F5344CB8AC3E}">
        <p14:creationId xmlns:p14="http://schemas.microsoft.com/office/powerpoint/2010/main" val="37923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 - </a:t>
            </a:r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1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2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can be added to HTML elements in 3 ways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Inline</a:t>
            </a:r>
            <a:r>
              <a:rPr lang="en-US" dirty="0"/>
              <a:t> - by using the style attribute in HTML </a:t>
            </a:r>
            <a:r>
              <a:rPr lang="en-US" dirty="0" smtClean="0"/>
              <a:t>elements</a:t>
            </a:r>
          </a:p>
          <a:p>
            <a:endParaRPr lang="en-US" dirty="0"/>
          </a:p>
          <a:p>
            <a:r>
              <a:rPr lang="en-US" b="1" dirty="0"/>
              <a:t>Internal</a:t>
            </a:r>
            <a:r>
              <a:rPr lang="en-US" dirty="0"/>
              <a:t> - by using a &lt;style&gt; element in the &lt;head&gt; </a:t>
            </a:r>
            <a:r>
              <a:rPr lang="en-US" dirty="0" smtClean="0"/>
              <a:t>section</a:t>
            </a:r>
          </a:p>
          <a:p>
            <a:endParaRPr lang="en-US" dirty="0"/>
          </a:p>
          <a:p>
            <a:r>
              <a:rPr lang="en-US" b="1" dirty="0"/>
              <a:t>External</a:t>
            </a:r>
            <a:r>
              <a:rPr lang="en-US" dirty="0"/>
              <a:t> - by using an external CSS file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inline CSS is used to apply a unique style to a single HTML element.</a:t>
            </a:r>
          </a:p>
          <a:p>
            <a:r>
              <a:rPr lang="en-US" dirty="0"/>
              <a:t>An inline CSS uses the style attribute of an HTML element.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</p:spTree>
    <p:extLst>
      <p:ext uri="{BB962C8B-B14F-4D97-AF65-F5344CB8AC3E}">
        <p14:creationId xmlns:p14="http://schemas.microsoft.com/office/powerpoint/2010/main" val="7178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HTML headings are defined with the </a:t>
            </a:r>
            <a:r>
              <a:rPr lang="en-US" dirty="0"/>
              <a:t>&lt;h1&gt;</a:t>
            </a:r>
            <a:r>
              <a:rPr lang="en-US" dirty="0"/>
              <a:t> to </a:t>
            </a:r>
            <a:r>
              <a:rPr lang="en-US" dirty="0"/>
              <a:t>&lt;h6&gt;</a:t>
            </a:r>
            <a:r>
              <a:rPr lang="en-US" dirty="0"/>
              <a:t> tags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&lt;h1&gt;This is heading 1&lt;/h1&gt;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&lt;h2&gt;This is heading 2&lt;/h2&gt;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&lt;h3&gt;This is heading 3&lt;/h3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Headings</a:t>
            </a:r>
          </a:p>
        </p:txBody>
      </p:sp>
    </p:spTree>
    <p:extLst>
      <p:ext uri="{BB962C8B-B14F-4D97-AF65-F5344CB8AC3E}">
        <p14:creationId xmlns:p14="http://schemas.microsoft.com/office/powerpoint/2010/main" val="946809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 style="</a:t>
            </a:r>
            <a:r>
              <a:rPr lang="en-US" dirty="0" err="1"/>
              <a:t>color:blue</a:t>
            </a:r>
            <a:r>
              <a:rPr lang="en-US" dirty="0"/>
              <a:t>;"&gt;This is a Blue Heading&lt;/h1&gt;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</p:spTree>
    <p:extLst>
      <p:ext uri="{BB962C8B-B14F-4D97-AF65-F5344CB8AC3E}">
        <p14:creationId xmlns:p14="http://schemas.microsoft.com/office/powerpoint/2010/main" val="34468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internal CSS is used to define a style for a single HTML page.</a:t>
            </a:r>
          </a:p>
          <a:p>
            <a:r>
              <a:rPr lang="en-US" dirty="0"/>
              <a:t>An internal CSS is defined in the &lt;head&gt; section of an HTML page, within a &lt;style&gt; element: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</p:spTree>
    <p:extLst>
      <p:ext uri="{BB962C8B-B14F-4D97-AF65-F5344CB8AC3E}">
        <p14:creationId xmlns:p14="http://schemas.microsoft.com/office/powerpoint/2010/main" val="35778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body {background-color: </a:t>
            </a:r>
            <a:r>
              <a:rPr lang="en-US" dirty="0" err="1"/>
              <a:t>powderblue</a:t>
            </a:r>
            <a:r>
              <a:rPr lang="en-US" dirty="0"/>
              <a:t>;}</a:t>
            </a:r>
          </a:p>
          <a:p>
            <a:r>
              <a:rPr lang="en-US" dirty="0"/>
              <a:t>h1   {color: blue;}</a:t>
            </a:r>
          </a:p>
          <a:p>
            <a:r>
              <a:rPr lang="en-US" dirty="0"/>
              <a:t>p    {color: red;}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&lt;p&gt;This is a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</p:spTree>
    <p:extLst>
      <p:ext uri="{BB962C8B-B14F-4D97-AF65-F5344CB8AC3E}">
        <p14:creationId xmlns:p14="http://schemas.microsoft.com/office/powerpoint/2010/main" val="6281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external style sheet is used to define the style for many HTML pages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With an external style sheet, you can change the look of an entire web site, by changing one file</a:t>
            </a:r>
            <a:r>
              <a:rPr lang="en-US" b="1" dirty="0" smtClean="0"/>
              <a:t>!</a:t>
            </a:r>
          </a:p>
          <a:p>
            <a:endParaRPr lang="en-US" dirty="0"/>
          </a:p>
          <a:p>
            <a:r>
              <a:rPr lang="en-US" dirty="0"/>
              <a:t>To use an external style sheet, add a link to it in the &lt;head&gt; section of the HTML page: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&lt;p&gt;This is a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An external style sheet can be written in any text editor. The file must not contain any HTML code, and must be saved with a .</a:t>
            </a:r>
            <a:r>
              <a:rPr lang="en-US" dirty="0" err="1"/>
              <a:t>css</a:t>
            </a:r>
            <a:r>
              <a:rPr lang="en-US" dirty="0"/>
              <a:t> extension.</a:t>
            </a:r>
          </a:p>
          <a:p>
            <a:r>
              <a:rPr lang="en-US" dirty="0"/>
              <a:t>Here is how </a:t>
            </a:r>
            <a:r>
              <a:rPr lang="en-US" dirty="0" smtClean="0"/>
              <a:t>the </a:t>
            </a:r>
            <a:r>
              <a:rPr lang="en-US" dirty="0"/>
              <a:t>"styles.css" looks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body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 background-color: </a:t>
            </a:r>
            <a:r>
              <a:rPr lang="en-US" dirty="0" err="1"/>
              <a:t>powderblue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   color: blue;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color: red;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The CSS color property defines the text color to be used.</a:t>
            </a:r>
          </a:p>
          <a:p>
            <a:r>
              <a:rPr lang="en-US" dirty="0"/>
              <a:t>The CSS font-family property defines the font to be used.</a:t>
            </a:r>
          </a:p>
          <a:p>
            <a:r>
              <a:rPr lang="en-US" dirty="0"/>
              <a:t>The CSS font-size property defines the text size to be used.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Fonts</a:t>
            </a:r>
          </a:p>
        </p:txBody>
      </p:sp>
    </p:spTree>
    <p:extLst>
      <p:ext uri="{BB962C8B-B14F-4D97-AF65-F5344CB8AC3E}">
        <p14:creationId xmlns:p14="http://schemas.microsoft.com/office/powerpoint/2010/main" val="32270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&lt;!DOCTYPE 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   color: blue;</a:t>
            </a:r>
            <a:br>
              <a:rPr lang="en-US" dirty="0"/>
            </a:br>
            <a:r>
              <a:rPr lang="en-US" dirty="0"/>
              <a:t>    font-family: </a:t>
            </a:r>
            <a:r>
              <a:rPr lang="en-US" dirty="0" err="1"/>
              <a:t>verdana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font-size: 300%;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  {</a:t>
            </a:r>
            <a:br>
              <a:rPr lang="en-US" dirty="0"/>
            </a:br>
            <a:r>
              <a:rPr lang="en-US" dirty="0"/>
              <a:t>    color: red;</a:t>
            </a:r>
            <a:br>
              <a:rPr lang="en-US" dirty="0"/>
            </a:br>
            <a:r>
              <a:rPr lang="en-US" dirty="0"/>
              <a:t>    font-family: courier;</a:t>
            </a:r>
            <a:br>
              <a:rPr lang="en-US" dirty="0"/>
            </a:br>
            <a:r>
              <a:rPr lang="en-US" dirty="0"/>
              <a:t>    font-size: 160%;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&lt;/style&gt;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&lt;h1&gt;This is a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&lt;p&gt;This is a paragraph.&lt;/p&gt;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Fonts</a:t>
            </a:r>
          </a:p>
        </p:txBody>
      </p:sp>
    </p:spTree>
    <p:extLst>
      <p:ext uri="{BB962C8B-B14F-4D97-AF65-F5344CB8AC3E}">
        <p14:creationId xmlns:p14="http://schemas.microsoft.com/office/powerpoint/2010/main" val="32472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/>
              <a:t>The CSS </a:t>
            </a:r>
            <a:r>
              <a:rPr lang="en-US"/>
              <a:t>border</a:t>
            </a:r>
            <a:r>
              <a:rPr lang="en-US"/>
              <a:t> property defines a border around an HTML </a:t>
            </a:r>
            <a:r>
              <a:rPr lang="en-US"/>
              <a:t>element</a:t>
            </a:r>
            <a:r>
              <a:rPr lang="en-US" smtClean="0"/>
              <a:t>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</a:t>
            </a:r>
          </a:p>
        </p:txBody>
      </p:sp>
    </p:spTree>
    <p:extLst>
      <p:ext uri="{BB962C8B-B14F-4D97-AF65-F5344CB8AC3E}">
        <p14:creationId xmlns:p14="http://schemas.microsoft.com/office/powerpoint/2010/main" val="16559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HTML paragraphs are defined with the &lt;p&gt; tag:</a:t>
            </a:r>
          </a:p>
          <a:p>
            <a:r>
              <a:rPr lang="en-US" dirty="0"/>
              <a:t>Example</a:t>
            </a:r>
          </a:p>
          <a:p>
            <a:endParaRPr lang="en-US" dirty="0" smtClean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&lt;p&gt;This is a paragraph.&lt;/p&gt;</a:t>
            </a:r>
          </a:p>
          <a:p>
            <a:r>
              <a:rPr lang="en-US" dirty="0"/>
              <a:t>&lt;p&gt;This is another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Paragraphs</a:t>
            </a:r>
          </a:p>
        </p:txBody>
      </p:sp>
    </p:spTree>
    <p:extLst>
      <p:ext uri="{BB962C8B-B14F-4D97-AF65-F5344CB8AC3E}">
        <p14:creationId xmlns:p14="http://schemas.microsoft.com/office/powerpoint/2010/main" val="200265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HTML links are defined with the &lt;a&gt; tag: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="https://www.w3schools.com"&gt;This is a link&lt;/a&gt;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</p:spTree>
    <p:extLst>
      <p:ext uri="{BB962C8B-B14F-4D97-AF65-F5344CB8AC3E}">
        <p14:creationId xmlns:p14="http://schemas.microsoft.com/office/powerpoint/2010/main" val="174786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r>
              <a:rPr lang="en-US" dirty="0"/>
              <a:t>HTML images are defined with the &lt;</a:t>
            </a:r>
            <a:r>
              <a:rPr lang="en-US" dirty="0" err="1"/>
              <a:t>img</a:t>
            </a:r>
            <a:r>
              <a:rPr lang="en-US" dirty="0"/>
              <a:t>&gt; tag.</a:t>
            </a:r>
          </a:p>
          <a:p>
            <a:r>
              <a:rPr lang="en-US" dirty="0"/>
              <a:t>The source file (</a:t>
            </a:r>
            <a:r>
              <a:rPr lang="en-US" dirty="0" err="1"/>
              <a:t>src</a:t>
            </a:r>
            <a:r>
              <a:rPr lang="en-US" dirty="0"/>
              <a:t>), alternative text (alt), width, and height are provided as attributes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="w3schools.jpg" alt="W3Schools.com" width="104" height="142"&gt;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</a:p>
        </p:txBody>
      </p:sp>
    </p:spTree>
    <p:extLst>
      <p:ext uri="{BB962C8B-B14F-4D97-AF65-F5344CB8AC3E}">
        <p14:creationId xmlns:p14="http://schemas.microsoft.com/office/powerpoint/2010/main" val="227895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HTML lists are defined with the </a:t>
            </a: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r>
              <a:rPr lang="en-US" dirty="0"/>
              <a:t> (unordered/bullet list) or the </a:t>
            </a: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r>
              <a:rPr lang="en-US" dirty="0"/>
              <a:t> (ordered/numbered list) tag, followed by </a:t>
            </a:r>
            <a:r>
              <a:rPr lang="en-US" dirty="0"/>
              <a:t>&lt;li&gt;</a:t>
            </a:r>
            <a:r>
              <a:rPr lang="en-US" dirty="0"/>
              <a:t> tags (list items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&lt;h2&gt;An Unordered HTML List&lt;/h2&gt;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&lt;li&gt;Coffee&lt;/li&gt;</a:t>
            </a:r>
          </a:p>
          <a:p>
            <a:r>
              <a:rPr lang="en-US" dirty="0"/>
              <a:t>  &lt;li&gt;Tea&lt;/li&gt;</a:t>
            </a:r>
          </a:p>
          <a:p>
            <a:r>
              <a:rPr lang="en-US" dirty="0"/>
              <a:t>  &lt;li&gt;Milk&lt;/li&gt;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  </a:t>
            </a:r>
          </a:p>
          <a:p>
            <a:endParaRPr lang="en-US" dirty="0"/>
          </a:p>
          <a:p>
            <a:r>
              <a:rPr lang="en-US" dirty="0"/>
              <a:t>&lt;h2&gt;An Ordered HTML List&lt;/h2&gt;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  &lt;li&gt;Coffee&lt;/li&gt;</a:t>
            </a:r>
          </a:p>
          <a:p>
            <a:r>
              <a:rPr lang="en-US" dirty="0"/>
              <a:t>  &lt;li&gt;Tea&lt;/li&gt;</a:t>
            </a:r>
          </a:p>
          <a:p>
            <a:r>
              <a:rPr lang="en-US" dirty="0"/>
              <a:t>  &lt;li&gt;Milk&lt;/li&gt;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</p:spTree>
    <p:extLst>
      <p:ext uri="{BB962C8B-B14F-4D97-AF65-F5344CB8AC3E}">
        <p14:creationId xmlns:p14="http://schemas.microsoft.com/office/powerpoint/2010/main" val="282019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101</TotalTime>
  <Words>1859</Words>
  <Application>Microsoft Office PowerPoint</Application>
  <PresentationFormat>On-screen Show (4:3)</PresentationFormat>
  <Paragraphs>585</Paragraphs>
  <Slides>58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Grid</vt:lpstr>
      <vt:lpstr>HTML5 </vt:lpstr>
      <vt:lpstr>HTML5</vt:lpstr>
      <vt:lpstr>HTML5 Example: </vt:lpstr>
      <vt:lpstr>HTML5 Example: </vt:lpstr>
      <vt:lpstr>HTML Headings</vt:lpstr>
      <vt:lpstr>HTML Paragraphs</vt:lpstr>
      <vt:lpstr>HTML Links</vt:lpstr>
      <vt:lpstr>HTML Images</vt:lpstr>
      <vt:lpstr>HTML Lists</vt:lpstr>
      <vt:lpstr>HTML Lists</vt:lpstr>
      <vt:lpstr>HTML Lists</vt:lpstr>
      <vt:lpstr>HTML Lists</vt:lpstr>
      <vt:lpstr>HTML Lists</vt:lpstr>
      <vt:lpstr>HTML Lists</vt:lpstr>
      <vt:lpstr>Ordered HTML List - The Type Attribute</vt:lpstr>
      <vt:lpstr>Ordered HTML List - The Type Attribute</vt:lpstr>
      <vt:lpstr>Ordered HTML List - The Type Attribute</vt:lpstr>
      <vt:lpstr>Ordered HTML List - The Type Attribute</vt:lpstr>
      <vt:lpstr>Nested HTML Lists </vt:lpstr>
      <vt:lpstr>Empty HTML Elements</vt:lpstr>
      <vt:lpstr>HTML Attributes</vt:lpstr>
      <vt:lpstr>HTML Attributes</vt:lpstr>
      <vt:lpstr>HTML Attributes</vt:lpstr>
      <vt:lpstr>HTML Attributes</vt:lpstr>
      <vt:lpstr>HTML Attributes</vt:lpstr>
      <vt:lpstr>HTML Horizontal Rules</vt:lpstr>
      <vt:lpstr>HTML Styles</vt:lpstr>
      <vt:lpstr>HTML Styles HTML Background Color </vt:lpstr>
      <vt:lpstr>HTML Styles HTML Text Color </vt:lpstr>
      <vt:lpstr>HTML Styles Fonts / Text Size/ Text Alignment  </vt:lpstr>
      <vt:lpstr>HTML Formatting Elements</vt:lpstr>
      <vt:lpstr>HTML Formatting Elements</vt:lpstr>
      <vt:lpstr>HTML Comment Tags</vt:lpstr>
      <vt:lpstr>HTML Images</vt:lpstr>
      <vt:lpstr>Image as a Link</vt:lpstr>
      <vt:lpstr>Image Maps</vt:lpstr>
      <vt:lpstr>Background Image</vt:lpstr>
      <vt:lpstr>HTML Tables</vt:lpstr>
      <vt:lpstr>HTML Tables</vt:lpstr>
      <vt:lpstr>HTML Table - Cells that Span Many Columns</vt:lpstr>
      <vt:lpstr>HTML Table - Cells that Span Many Rows </vt:lpstr>
      <vt:lpstr>HTML Iframes </vt:lpstr>
      <vt:lpstr>HTML Iframes </vt:lpstr>
      <vt:lpstr>Custom Iframe Border </vt:lpstr>
      <vt:lpstr>Iframe - Target for a Link</vt:lpstr>
      <vt:lpstr>HTML Styles - CSS</vt:lpstr>
      <vt:lpstr>CSS</vt:lpstr>
      <vt:lpstr>CSS</vt:lpstr>
      <vt:lpstr>Inline CSS</vt:lpstr>
      <vt:lpstr>Inline CSS</vt:lpstr>
      <vt:lpstr>Internal CSS</vt:lpstr>
      <vt:lpstr>Internal CSS</vt:lpstr>
      <vt:lpstr>External CSS</vt:lpstr>
      <vt:lpstr>External CSS</vt:lpstr>
      <vt:lpstr>External CSS</vt:lpstr>
      <vt:lpstr>CSS Fonts</vt:lpstr>
      <vt:lpstr>CSS Fonts</vt:lpstr>
      <vt:lpstr>CSS Border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</dc:title>
  <dc:creator>Admin</dc:creator>
  <cp:lastModifiedBy>Admin</cp:lastModifiedBy>
  <cp:revision>13</cp:revision>
  <dcterms:created xsi:type="dcterms:W3CDTF">2018-09-13T09:32:42Z</dcterms:created>
  <dcterms:modified xsi:type="dcterms:W3CDTF">2018-09-13T11:14:38Z</dcterms:modified>
</cp:coreProperties>
</file>